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5" r:id="rId1"/>
  </p:sldMasterIdLst>
  <p:sldIdLst>
    <p:sldId id="256" r:id="rId2"/>
    <p:sldId id="306" r:id="rId3"/>
    <p:sldId id="314" r:id="rId4"/>
    <p:sldId id="308" r:id="rId5"/>
    <p:sldId id="309" r:id="rId6"/>
    <p:sldId id="310" r:id="rId7"/>
    <p:sldId id="311" r:id="rId8"/>
    <p:sldId id="312" r:id="rId9"/>
    <p:sldId id="30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3" autoAdjust="0"/>
    <p:restoredTop sz="94660"/>
  </p:normalViewPr>
  <p:slideViewPr>
    <p:cSldViewPr snapToGrid="0">
      <p:cViewPr varScale="1">
        <p:scale>
          <a:sx n="134" d="100"/>
          <a:sy n="134" d="100"/>
        </p:scale>
        <p:origin x="130" y="6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hyperlink" Target="https://henry.law/blog/creating-effective-hiring-practices#blog-content-anchor" TargetMode="External"/><Relationship Id="rId2" Type="http://schemas.openxmlformats.org/officeDocument/2006/relationships/hyperlink" Target="https://henry.law/blog/creating-effective-hiring-practices" TargetMode="External"/><Relationship Id="rId1" Type="http://schemas.openxmlformats.org/officeDocument/2006/relationships/hyperlink" Target="https://henry.law/blog/why-bother-with-an-nda#blog-content-anchor" TargetMode="External"/><Relationship Id="rId6" Type="http://schemas.openxmlformats.org/officeDocument/2006/relationships/hyperlink" Target="https://henry.law/invention-disclosure-form" TargetMode="External"/><Relationship Id="rId5" Type="http://schemas.openxmlformats.org/officeDocument/2006/relationships/hyperlink" Target="https://henry.law/blog/write-idr" TargetMode="External"/><Relationship Id="rId4" Type="http://schemas.openxmlformats.org/officeDocument/2006/relationships/hyperlink" Target="https://henry.law/blog/how-to-implement-confidentiality-policies#blog-content-anchor"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https://henry.law/blog/creating-effective-hiring-practices#blog-content-anchor" TargetMode="External"/><Relationship Id="rId2" Type="http://schemas.openxmlformats.org/officeDocument/2006/relationships/hyperlink" Target="https://henry.law/blog/creating-effective-hiring-practices" TargetMode="External"/><Relationship Id="rId1" Type="http://schemas.openxmlformats.org/officeDocument/2006/relationships/hyperlink" Target="https://henry.law/blog/why-bother-with-an-nda#blog-content-anchor" TargetMode="External"/><Relationship Id="rId6" Type="http://schemas.openxmlformats.org/officeDocument/2006/relationships/hyperlink" Target="https://henry.law/invention-disclosure-form" TargetMode="External"/><Relationship Id="rId5" Type="http://schemas.openxmlformats.org/officeDocument/2006/relationships/hyperlink" Target="https://henry.law/blog/write-idr" TargetMode="External"/><Relationship Id="rId4" Type="http://schemas.openxmlformats.org/officeDocument/2006/relationships/hyperlink" Target="https://henry.law/blog/how-to-implement-confidentiality-policies#blog-content-anchor" TargetMode="Externa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5435D0-7715-4EB1-887D-CD5EB535765C}"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07620FF3-3262-4FB3-A133-42E769125866}">
      <dgm:prSet phldr="0"/>
      <dgm:spPr/>
      <dgm:t>
        <a:bodyPr/>
        <a:lstStyle/>
        <a:p>
          <a:pPr algn="l" rtl="0"/>
          <a:r>
            <a:rPr lang="en-US" dirty="0">
              <a:solidFill>
                <a:schemeClr val="bg1"/>
              </a:solidFill>
              <a:latin typeface="Calibri"/>
              <a:cs typeface="Calibri"/>
            </a:rPr>
            <a:t>Provides information about intellectual property to the general public.</a:t>
          </a:r>
        </a:p>
      </dgm:t>
    </dgm:pt>
    <dgm:pt modelId="{A79B863D-0544-4A28-BBB6-EA44CDBA743C}" type="parTrans" cxnId="{D45C0CFE-CE56-4626-8EBE-51416BB22254}">
      <dgm:prSet/>
      <dgm:spPr/>
    </dgm:pt>
    <dgm:pt modelId="{524DEA5F-F7A9-4D81-B3F9-7A71C0A3D310}" type="sibTrans" cxnId="{D45C0CFE-CE56-4626-8EBE-51416BB22254}">
      <dgm:prSet/>
      <dgm:spPr/>
    </dgm:pt>
    <dgm:pt modelId="{EC67E465-944C-4A65-9709-3A193E3D2B5E}">
      <dgm:prSet phldr="0"/>
      <dgm:spPr/>
      <dgm:t>
        <a:bodyPr/>
        <a:lstStyle/>
        <a:p>
          <a:pPr algn="l"/>
          <a:r>
            <a:rPr lang="en-US" dirty="0">
              <a:solidFill>
                <a:schemeClr val="bg1"/>
              </a:solidFill>
              <a:latin typeface="Calibri"/>
              <a:cs typeface="Calibri"/>
            </a:rPr>
            <a:t>Establishes, monitors, and documents  IP ownerships and rights.</a:t>
          </a:r>
        </a:p>
      </dgm:t>
    </dgm:pt>
    <dgm:pt modelId="{794C64AE-CE38-4F87-BA50-D301F1384ABF}" type="parTrans" cxnId="{2B182C61-88B3-4CA4-8BBA-EBAEEA0A3FE4}">
      <dgm:prSet/>
      <dgm:spPr/>
    </dgm:pt>
    <dgm:pt modelId="{5A1384A7-D169-4D51-B7F3-F111C9C65514}" type="sibTrans" cxnId="{2B182C61-88B3-4CA4-8BBA-EBAEEA0A3FE4}">
      <dgm:prSet/>
      <dgm:spPr/>
    </dgm:pt>
    <dgm:pt modelId="{331980F1-9F73-4275-9E3B-F81ACC953B39}">
      <dgm:prSet phldr="0"/>
      <dgm:spPr/>
      <dgm:t>
        <a:bodyPr/>
        <a:lstStyle/>
        <a:p>
          <a:pPr algn="l"/>
          <a:r>
            <a:rPr lang="en-US" dirty="0">
              <a:solidFill>
                <a:schemeClr val="bg1"/>
              </a:solidFill>
              <a:latin typeface="Calibri"/>
              <a:cs typeface="Calibri"/>
            </a:rPr>
            <a:t>Handles patent portfolios, infringement, piracy, and unauthorized use.</a:t>
          </a:r>
        </a:p>
      </dgm:t>
    </dgm:pt>
    <dgm:pt modelId="{2601F024-DFC5-47E2-8779-4CC9D7FAE371}" type="parTrans" cxnId="{49EE84CB-ABC9-47BA-B4A7-0D76A87614FC}">
      <dgm:prSet/>
      <dgm:spPr/>
    </dgm:pt>
    <dgm:pt modelId="{09712851-84AB-487C-B102-6D06246B40C3}" type="sibTrans" cxnId="{49EE84CB-ABC9-47BA-B4A7-0D76A87614FC}">
      <dgm:prSet/>
      <dgm:spPr/>
    </dgm:pt>
    <dgm:pt modelId="{A89B57AB-4B07-47D6-BA74-05BCE4A1F5A3}">
      <dgm:prSet phldr="0"/>
      <dgm:spPr/>
      <dgm:t>
        <a:bodyPr/>
        <a:lstStyle/>
        <a:p>
          <a:pPr algn="l"/>
          <a:r>
            <a:rPr lang="en-US" dirty="0">
              <a:solidFill>
                <a:schemeClr val="bg1"/>
              </a:solidFill>
              <a:latin typeface="Calibri"/>
              <a:cs typeface="Calibri"/>
            </a:rPr>
            <a:t>Establishes non-disclosure policies.</a:t>
          </a:r>
        </a:p>
      </dgm:t>
    </dgm:pt>
    <dgm:pt modelId="{BFE008B7-3A0D-4082-90FD-A2D26D5071EB}" type="parTrans" cxnId="{B7A2D0C4-ADA4-4204-8578-E8F8176AFBFC}">
      <dgm:prSet/>
      <dgm:spPr/>
    </dgm:pt>
    <dgm:pt modelId="{F33D1799-5E12-4641-8858-22D3C70A5B2F}" type="sibTrans" cxnId="{B7A2D0C4-ADA4-4204-8578-E8F8176AFBFC}">
      <dgm:prSet/>
      <dgm:spPr/>
    </dgm:pt>
    <dgm:pt modelId="{312FA92E-BA7B-41EB-9B7B-394088794013}">
      <dgm:prSet phldr="0"/>
      <dgm:spPr/>
      <dgm:t>
        <a:bodyPr/>
        <a:lstStyle/>
        <a:p>
          <a:pPr algn="l"/>
          <a:r>
            <a:rPr lang="en-US" dirty="0">
              <a:solidFill>
                <a:schemeClr val="bg1"/>
              </a:solidFill>
              <a:latin typeface="Calibri"/>
              <a:cs typeface="Calibri"/>
            </a:rPr>
            <a:t>Helps to stay updated with competitors and their awards, infringements, and claims.</a:t>
          </a:r>
        </a:p>
      </dgm:t>
    </dgm:pt>
    <dgm:pt modelId="{E3C0B250-D07D-4A15-ADD5-4B050BE6D085}" type="parTrans" cxnId="{F144238E-E333-4931-80F9-9ED22892341F}">
      <dgm:prSet/>
      <dgm:spPr/>
    </dgm:pt>
    <dgm:pt modelId="{DCBDA444-89F6-449D-AAF6-E5B357C3F66B}" type="sibTrans" cxnId="{F144238E-E333-4931-80F9-9ED22892341F}">
      <dgm:prSet/>
      <dgm:spPr/>
    </dgm:pt>
    <dgm:pt modelId="{1AF92EFF-4639-491E-9089-2E6DD9251C4D}">
      <dgm:prSet phldr="0"/>
      <dgm:spPr/>
      <dgm:t>
        <a:bodyPr/>
        <a:lstStyle/>
        <a:p>
          <a:pPr algn="l"/>
          <a:r>
            <a:rPr lang="en-US" dirty="0">
              <a:solidFill>
                <a:schemeClr val="bg1"/>
              </a:solidFill>
              <a:latin typeface="Calibri"/>
              <a:cs typeface="Calibri"/>
            </a:rPr>
            <a:t>Documents and prepares licensing and related contracts.</a:t>
          </a:r>
        </a:p>
      </dgm:t>
    </dgm:pt>
    <dgm:pt modelId="{A7C1611A-681C-4AEF-AE47-6301C95C6598}" type="parTrans" cxnId="{9630C8FB-A873-451E-BB67-C6D27BC1803C}">
      <dgm:prSet/>
      <dgm:spPr/>
    </dgm:pt>
    <dgm:pt modelId="{98E89671-A6EE-46FC-B49B-1C3E676ECCEC}" type="sibTrans" cxnId="{9630C8FB-A873-451E-BB67-C6D27BC1803C}">
      <dgm:prSet/>
      <dgm:spPr/>
    </dgm:pt>
    <dgm:pt modelId="{45F68DD6-2E39-4071-99FE-746C1E289024}">
      <dgm:prSet phldr="0"/>
      <dgm:spPr/>
      <dgm:t>
        <a:bodyPr/>
        <a:lstStyle/>
        <a:p>
          <a:pPr algn="l"/>
          <a:r>
            <a:rPr lang="en-US" dirty="0">
              <a:solidFill>
                <a:schemeClr val="bg1"/>
              </a:solidFill>
              <a:latin typeface="Calibri"/>
              <a:cs typeface="Calibri"/>
            </a:rPr>
            <a:t>Enables businesses to handle post-issuance proceedings.</a:t>
          </a:r>
        </a:p>
      </dgm:t>
    </dgm:pt>
    <dgm:pt modelId="{70C8B303-C3C7-4E79-A958-638BDA75D482}" type="parTrans" cxnId="{C6870C09-62F7-4C9C-A40F-AC833DB16E47}">
      <dgm:prSet/>
      <dgm:spPr/>
    </dgm:pt>
    <dgm:pt modelId="{7DD509B0-FFB0-48B9-9C69-67C8905466BA}" type="sibTrans" cxnId="{C6870C09-62F7-4C9C-A40F-AC833DB16E47}">
      <dgm:prSet/>
      <dgm:spPr/>
    </dgm:pt>
    <dgm:pt modelId="{C35DFB38-3E87-4CC3-B98C-B56C38FCE773}" type="pres">
      <dgm:prSet presAssocID="{AE5435D0-7715-4EB1-887D-CD5EB535765C}" presName="diagram" presStyleCnt="0">
        <dgm:presLayoutVars>
          <dgm:dir/>
          <dgm:resizeHandles val="exact"/>
        </dgm:presLayoutVars>
      </dgm:prSet>
      <dgm:spPr/>
    </dgm:pt>
    <dgm:pt modelId="{2FEF557E-D8C6-425D-8F14-12F4FDCAD093}" type="pres">
      <dgm:prSet presAssocID="{07620FF3-3262-4FB3-A133-42E769125866}" presName="node" presStyleLbl="node1" presStyleIdx="0" presStyleCnt="7">
        <dgm:presLayoutVars>
          <dgm:bulletEnabled val="1"/>
        </dgm:presLayoutVars>
      </dgm:prSet>
      <dgm:spPr/>
    </dgm:pt>
    <dgm:pt modelId="{D15FE8AA-63CD-475B-A823-47135EB1A9B9}" type="pres">
      <dgm:prSet presAssocID="{524DEA5F-F7A9-4D81-B3F9-7A71C0A3D310}" presName="sibTrans" presStyleCnt="0"/>
      <dgm:spPr/>
    </dgm:pt>
    <dgm:pt modelId="{7DB9DBBB-A9C3-4320-9E77-B971E119333E}" type="pres">
      <dgm:prSet presAssocID="{EC67E465-944C-4A65-9709-3A193E3D2B5E}" presName="node" presStyleLbl="node1" presStyleIdx="1" presStyleCnt="7">
        <dgm:presLayoutVars>
          <dgm:bulletEnabled val="1"/>
        </dgm:presLayoutVars>
      </dgm:prSet>
      <dgm:spPr/>
    </dgm:pt>
    <dgm:pt modelId="{7230A2F3-253F-4C71-979B-CCB1E4F828AE}" type="pres">
      <dgm:prSet presAssocID="{5A1384A7-D169-4D51-B7F3-F111C9C65514}" presName="sibTrans" presStyleCnt="0"/>
      <dgm:spPr/>
    </dgm:pt>
    <dgm:pt modelId="{9EC9AB0C-3BC9-4604-845E-C764CD871196}" type="pres">
      <dgm:prSet presAssocID="{331980F1-9F73-4275-9E3B-F81ACC953B39}" presName="node" presStyleLbl="node1" presStyleIdx="2" presStyleCnt="7">
        <dgm:presLayoutVars>
          <dgm:bulletEnabled val="1"/>
        </dgm:presLayoutVars>
      </dgm:prSet>
      <dgm:spPr/>
    </dgm:pt>
    <dgm:pt modelId="{12BAD875-F737-4489-B24F-0E6F121416B9}" type="pres">
      <dgm:prSet presAssocID="{09712851-84AB-487C-B102-6D06246B40C3}" presName="sibTrans" presStyleCnt="0"/>
      <dgm:spPr/>
    </dgm:pt>
    <dgm:pt modelId="{BF906733-7D2F-414D-B6D1-84C5003B9A78}" type="pres">
      <dgm:prSet presAssocID="{A89B57AB-4B07-47D6-BA74-05BCE4A1F5A3}" presName="node" presStyleLbl="node1" presStyleIdx="3" presStyleCnt="7">
        <dgm:presLayoutVars>
          <dgm:bulletEnabled val="1"/>
        </dgm:presLayoutVars>
      </dgm:prSet>
      <dgm:spPr/>
    </dgm:pt>
    <dgm:pt modelId="{5BDC7301-F3A1-4C86-8C78-02BAA2A0499F}" type="pres">
      <dgm:prSet presAssocID="{F33D1799-5E12-4641-8858-22D3C70A5B2F}" presName="sibTrans" presStyleCnt="0"/>
      <dgm:spPr/>
    </dgm:pt>
    <dgm:pt modelId="{898B4129-4618-4BE4-972D-FA390564BA66}" type="pres">
      <dgm:prSet presAssocID="{312FA92E-BA7B-41EB-9B7B-394088794013}" presName="node" presStyleLbl="node1" presStyleIdx="4" presStyleCnt="7">
        <dgm:presLayoutVars>
          <dgm:bulletEnabled val="1"/>
        </dgm:presLayoutVars>
      </dgm:prSet>
      <dgm:spPr/>
    </dgm:pt>
    <dgm:pt modelId="{1AD3E539-AC60-465F-9148-3F872928A70B}" type="pres">
      <dgm:prSet presAssocID="{DCBDA444-89F6-449D-AAF6-E5B357C3F66B}" presName="sibTrans" presStyleCnt="0"/>
      <dgm:spPr/>
    </dgm:pt>
    <dgm:pt modelId="{DAF7D399-00E1-469B-88B4-2A712397B186}" type="pres">
      <dgm:prSet presAssocID="{1AF92EFF-4639-491E-9089-2E6DD9251C4D}" presName="node" presStyleLbl="node1" presStyleIdx="5" presStyleCnt="7">
        <dgm:presLayoutVars>
          <dgm:bulletEnabled val="1"/>
        </dgm:presLayoutVars>
      </dgm:prSet>
      <dgm:spPr/>
    </dgm:pt>
    <dgm:pt modelId="{F7B518A5-8AB3-44F3-B162-E3B4FA45A583}" type="pres">
      <dgm:prSet presAssocID="{98E89671-A6EE-46FC-B49B-1C3E676ECCEC}" presName="sibTrans" presStyleCnt="0"/>
      <dgm:spPr/>
    </dgm:pt>
    <dgm:pt modelId="{294EB387-1D0D-4679-A7CD-ADEBCC05ABE2}" type="pres">
      <dgm:prSet presAssocID="{45F68DD6-2E39-4071-99FE-746C1E289024}" presName="node" presStyleLbl="node1" presStyleIdx="6" presStyleCnt="7">
        <dgm:presLayoutVars>
          <dgm:bulletEnabled val="1"/>
        </dgm:presLayoutVars>
      </dgm:prSet>
      <dgm:spPr/>
    </dgm:pt>
  </dgm:ptLst>
  <dgm:cxnLst>
    <dgm:cxn modelId="{C6870C09-62F7-4C9C-A40F-AC833DB16E47}" srcId="{AE5435D0-7715-4EB1-887D-CD5EB535765C}" destId="{45F68DD6-2E39-4071-99FE-746C1E289024}" srcOrd="6" destOrd="0" parTransId="{70C8B303-C3C7-4E79-A958-638BDA75D482}" sibTransId="{7DD509B0-FFB0-48B9-9C69-67C8905466BA}"/>
    <dgm:cxn modelId="{3C31172C-0104-4387-BC33-6428B030BA7E}" type="presOf" srcId="{07620FF3-3262-4FB3-A133-42E769125866}" destId="{2FEF557E-D8C6-425D-8F14-12F4FDCAD093}" srcOrd="0" destOrd="0" presId="urn:microsoft.com/office/officeart/2005/8/layout/default"/>
    <dgm:cxn modelId="{2B182C61-88B3-4CA4-8BBA-EBAEEA0A3FE4}" srcId="{AE5435D0-7715-4EB1-887D-CD5EB535765C}" destId="{EC67E465-944C-4A65-9709-3A193E3D2B5E}" srcOrd="1" destOrd="0" parTransId="{794C64AE-CE38-4F87-BA50-D301F1384ABF}" sibTransId="{5A1384A7-D169-4D51-B7F3-F111C9C65514}"/>
    <dgm:cxn modelId="{22586361-165F-480C-A2D9-27B5939A9A44}" type="presOf" srcId="{1AF92EFF-4639-491E-9089-2E6DD9251C4D}" destId="{DAF7D399-00E1-469B-88B4-2A712397B186}" srcOrd="0" destOrd="0" presId="urn:microsoft.com/office/officeart/2005/8/layout/default"/>
    <dgm:cxn modelId="{0848CC41-B92F-42ED-9949-43AD0068B5B4}" type="presOf" srcId="{A89B57AB-4B07-47D6-BA74-05BCE4A1F5A3}" destId="{BF906733-7D2F-414D-B6D1-84C5003B9A78}" srcOrd="0" destOrd="0" presId="urn:microsoft.com/office/officeart/2005/8/layout/default"/>
    <dgm:cxn modelId="{8EE7FA6B-0FD8-4690-86EA-BE83041E41F1}" type="presOf" srcId="{EC67E465-944C-4A65-9709-3A193E3D2B5E}" destId="{7DB9DBBB-A9C3-4320-9E77-B971E119333E}" srcOrd="0" destOrd="0" presId="urn:microsoft.com/office/officeart/2005/8/layout/default"/>
    <dgm:cxn modelId="{F5A4EE81-3742-43D9-880E-672D8816C8EA}" type="presOf" srcId="{331980F1-9F73-4275-9E3B-F81ACC953B39}" destId="{9EC9AB0C-3BC9-4604-845E-C764CD871196}" srcOrd="0" destOrd="0" presId="urn:microsoft.com/office/officeart/2005/8/layout/default"/>
    <dgm:cxn modelId="{F144238E-E333-4931-80F9-9ED22892341F}" srcId="{AE5435D0-7715-4EB1-887D-CD5EB535765C}" destId="{312FA92E-BA7B-41EB-9B7B-394088794013}" srcOrd="4" destOrd="0" parTransId="{E3C0B250-D07D-4A15-ADD5-4B050BE6D085}" sibTransId="{DCBDA444-89F6-449D-AAF6-E5B357C3F66B}"/>
    <dgm:cxn modelId="{AFCD0C91-D1B0-44E3-9976-7D6053FC31A2}" type="presOf" srcId="{312FA92E-BA7B-41EB-9B7B-394088794013}" destId="{898B4129-4618-4BE4-972D-FA390564BA66}" srcOrd="0" destOrd="0" presId="urn:microsoft.com/office/officeart/2005/8/layout/default"/>
    <dgm:cxn modelId="{83FCA7A1-A315-44FE-A3D0-518BC545C0FB}" type="presOf" srcId="{AE5435D0-7715-4EB1-887D-CD5EB535765C}" destId="{C35DFB38-3E87-4CC3-B98C-B56C38FCE773}" srcOrd="0" destOrd="0" presId="urn:microsoft.com/office/officeart/2005/8/layout/default"/>
    <dgm:cxn modelId="{B7A2D0C4-ADA4-4204-8578-E8F8176AFBFC}" srcId="{AE5435D0-7715-4EB1-887D-CD5EB535765C}" destId="{A89B57AB-4B07-47D6-BA74-05BCE4A1F5A3}" srcOrd="3" destOrd="0" parTransId="{BFE008B7-3A0D-4082-90FD-A2D26D5071EB}" sibTransId="{F33D1799-5E12-4641-8858-22D3C70A5B2F}"/>
    <dgm:cxn modelId="{49EE84CB-ABC9-47BA-B4A7-0D76A87614FC}" srcId="{AE5435D0-7715-4EB1-887D-CD5EB535765C}" destId="{331980F1-9F73-4275-9E3B-F81ACC953B39}" srcOrd="2" destOrd="0" parTransId="{2601F024-DFC5-47E2-8779-4CC9D7FAE371}" sibTransId="{09712851-84AB-487C-B102-6D06246B40C3}"/>
    <dgm:cxn modelId="{9630C8FB-A873-451E-BB67-C6D27BC1803C}" srcId="{AE5435D0-7715-4EB1-887D-CD5EB535765C}" destId="{1AF92EFF-4639-491E-9089-2E6DD9251C4D}" srcOrd="5" destOrd="0" parTransId="{A7C1611A-681C-4AEF-AE47-6301C95C6598}" sibTransId="{98E89671-A6EE-46FC-B49B-1C3E676ECCEC}"/>
    <dgm:cxn modelId="{A9EDCEFD-AEFA-4E56-84CD-A4F9FC2AB34C}" type="presOf" srcId="{45F68DD6-2E39-4071-99FE-746C1E289024}" destId="{294EB387-1D0D-4679-A7CD-ADEBCC05ABE2}" srcOrd="0" destOrd="0" presId="urn:microsoft.com/office/officeart/2005/8/layout/default"/>
    <dgm:cxn modelId="{D45C0CFE-CE56-4626-8EBE-51416BB22254}" srcId="{AE5435D0-7715-4EB1-887D-CD5EB535765C}" destId="{07620FF3-3262-4FB3-A133-42E769125866}" srcOrd="0" destOrd="0" parTransId="{A79B863D-0544-4A28-BBB6-EA44CDBA743C}" sibTransId="{524DEA5F-F7A9-4D81-B3F9-7A71C0A3D310}"/>
    <dgm:cxn modelId="{DE2842CE-C3D2-4D81-9CE7-E01EA6C7D593}" type="presParOf" srcId="{C35DFB38-3E87-4CC3-B98C-B56C38FCE773}" destId="{2FEF557E-D8C6-425D-8F14-12F4FDCAD093}" srcOrd="0" destOrd="0" presId="urn:microsoft.com/office/officeart/2005/8/layout/default"/>
    <dgm:cxn modelId="{267AEF1D-6116-4856-9B2B-812BE460189D}" type="presParOf" srcId="{C35DFB38-3E87-4CC3-B98C-B56C38FCE773}" destId="{D15FE8AA-63CD-475B-A823-47135EB1A9B9}" srcOrd="1" destOrd="0" presId="urn:microsoft.com/office/officeart/2005/8/layout/default"/>
    <dgm:cxn modelId="{734C5122-43CC-422F-91A7-0B74A7F49300}" type="presParOf" srcId="{C35DFB38-3E87-4CC3-B98C-B56C38FCE773}" destId="{7DB9DBBB-A9C3-4320-9E77-B971E119333E}" srcOrd="2" destOrd="0" presId="urn:microsoft.com/office/officeart/2005/8/layout/default"/>
    <dgm:cxn modelId="{31B7E833-9E61-4CAF-8FB1-4088A974AB27}" type="presParOf" srcId="{C35DFB38-3E87-4CC3-B98C-B56C38FCE773}" destId="{7230A2F3-253F-4C71-979B-CCB1E4F828AE}" srcOrd="3" destOrd="0" presId="urn:microsoft.com/office/officeart/2005/8/layout/default"/>
    <dgm:cxn modelId="{9C8FDB43-6BBF-4F30-B9A9-C6961F6DB1D5}" type="presParOf" srcId="{C35DFB38-3E87-4CC3-B98C-B56C38FCE773}" destId="{9EC9AB0C-3BC9-4604-845E-C764CD871196}" srcOrd="4" destOrd="0" presId="urn:microsoft.com/office/officeart/2005/8/layout/default"/>
    <dgm:cxn modelId="{853A6C8A-D48A-41A9-8A51-15A8FCBB8336}" type="presParOf" srcId="{C35DFB38-3E87-4CC3-B98C-B56C38FCE773}" destId="{12BAD875-F737-4489-B24F-0E6F121416B9}" srcOrd="5" destOrd="0" presId="urn:microsoft.com/office/officeart/2005/8/layout/default"/>
    <dgm:cxn modelId="{67F38CC3-F8F1-4711-A15B-61856405FFBC}" type="presParOf" srcId="{C35DFB38-3E87-4CC3-B98C-B56C38FCE773}" destId="{BF906733-7D2F-414D-B6D1-84C5003B9A78}" srcOrd="6" destOrd="0" presId="urn:microsoft.com/office/officeart/2005/8/layout/default"/>
    <dgm:cxn modelId="{2BC22A39-52C3-45F4-830C-3F790BF2478C}" type="presParOf" srcId="{C35DFB38-3E87-4CC3-B98C-B56C38FCE773}" destId="{5BDC7301-F3A1-4C86-8C78-02BAA2A0499F}" srcOrd="7" destOrd="0" presId="urn:microsoft.com/office/officeart/2005/8/layout/default"/>
    <dgm:cxn modelId="{4C103F2E-2918-469D-BF49-C1D09D38F75E}" type="presParOf" srcId="{C35DFB38-3E87-4CC3-B98C-B56C38FCE773}" destId="{898B4129-4618-4BE4-972D-FA390564BA66}" srcOrd="8" destOrd="0" presId="urn:microsoft.com/office/officeart/2005/8/layout/default"/>
    <dgm:cxn modelId="{83D06A81-0636-4034-BFCE-F5F95E4FF503}" type="presParOf" srcId="{C35DFB38-3E87-4CC3-B98C-B56C38FCE773}" destId="{1AD3E539-AC60-465F-9148-3F872928A70B}" srcOrd="9" destOrd="0" presId="urn:microsoft.com/office/officeart/2005/8/layout/default"/>
    <dgm:cxn modelId="{F477E80F-6D4D-4614-83C5-65381FB373A0}" type="presParOf" srcId="{C35DFB38-3E87-4CC3-B98C-B56C38FCE773}" destId="{DAF7D399-00E1-469B-88B4-2A712397B186}" srcOrd="10" destOrd="0" presId="urn:microsoft.com/office/officeart/2005/8/layout/default"/>
    <dgm:cxn modelId="{BAEEAF40-6891-461E-B3D7-42064FE5C340}" type="presParOf" srcId="{C35DFB38-3E87-4CC3-B98C-B56C38FCE773}" destId="{F7B518A5-8AB3-44F3-B162-E3B4FA45A583}" srcOrd="11" destOrd="0" presId="urn:microsoft.com/office/officeart/2005/8/layout/default"/>
    <dgm:cxn modelId="{86BB4ED7-B398-499A-B25F-6F0832EA6373}" type="presParOf" srcId="{C35DFB38-3E87-4CC3-B98C-B56C38FCE773}" destId="{294EB387-1D0D-4679-A7CD-ADEBCC05ABE2}"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ECD232-F4C0-4140-AEE5-9A91E570A01B}" type="doc">
      <dgm:prSet loTypeId="urn:microsoft.com/office/officeart/2005/8/layout/vList2" loCatId="list" qsTypeId="urn:microsoft.com/office/officeart/2005/8/quickstyle/simple1" qsCatId="simple" csTypeId="urn:microsoft.com/office/officeart/2005/8/colors/accent6_3" csCatId="accent6" phldr="1"/>
      <dgm:spPr/>
      <dgm:t>
        <a:bodyPr/>
        <a:lstStyle/>
        <a:p>
          <a:endParaRPr lang="en-US"/>
        </a:p>
      </dgm:t>
    </dgm:pt>
    <dgm:pt modelId="{65868A3C-3C31-40A8-ACFB-57C46CFD9CEC}">
      <dgm:prSet/>
      <dgm:spPr/>
      <dgm:t>
        <a:bodyPr/>
        <a:lstStyle/>
        <a:p>
          <a:r>
            <a:rPr lang="en-US" b="1" i="0" dirty="0"/>
            <a:t>1. NONDISCLOSURE AGREEMENTS (NDAS)</a:t>
          </a:r>
        </a:p>
        <a:p>
          <a:r>
            <a:rPr lang="en-US" b="0" i="0" dirty="0"/>
            <a:t>Broadly speaking, NDAs restrict use and limit disclosure of your company’s protected information. NDAs offer you legally enforceable protection against accidental and intentional confidentiality breaches by third parties.</a:t>
          </a:r>
          <a:endParaRPr lang="en-US" dirty="0"/>
        </a:p>
        <a:p>
          <a:r>
            <a:rPr lang="en-US" dirty="0"/>
            <a:t>With that in mind, before you share confidential information with a third party, make sure to have all recipients </a:t>
          </a:r>
          <a:r>
            <a:rPr lang="en-US" dirty="0">
              <a:hlinkClick xmlns:r="http://schemas.openxmlformats.org/officeDocument/2006/relationships" r:id="rId1"/>
            </a:rPr>
            <a:t>sign an NDA</a:t>
          </a:r>
          <a:r>
            <a:rPr lang="en-US" dirty="0"/>
            <a:t> first — yes, even if you think they are trustworthy!</a:t>
          </a:r>
        </a:p>
      </dgm:t>
    </dgm:pt>
    <dgm:pt modelId="{3DF3AFB0-264F-40AB-9D70-5E99D67ACE89}" type="parTrans" cxnId="{7671CF70-6580-4668-983D-DBBDFA6E1CF3}">
      <dgm:prSet/>
      <dgm:spPr/>
      <dgm:t>
        <a:bodyPr/>
        <a:lstStyle/>
        <a:p>
          <a:endParaRPr lang="en-US"/>
        </a:p>
      </dgm:t>
    </dgm:pt>
    <dgm:pt modelId="{BA5453B6-EB1A-41BB-8DA1-F932741D93D1}" type="sibTrans" cxnId="{7671CF70-6580-4668-983D-DBBDFA6E1CF3}">
      <dgm:prSet/>
      <dgm:spPr/>
      <dgm:t>
        <a:bodyPr/>
        <a:lstStyle/>
        <a:p>
          <a:endParaRPr lang="en-US"/>
        </a:p>
      </dgm:t>
    </dgm:pt>
    <dgm:pt modelId="{19838EFE-B8CE-40CA-A4D7-AEA3D3605282}">
      <dgm:prSet/>
      <dgm:spPr/>
      <dgm:t>
        <a:bodyPr/>
        <a:lstStyle/>
        <a:p>
          <a:r>
            <a:rPr lang="en-US" b="1" i="0" dirty="0"/>
            <a:t>2. EMPLOYMENT AGREEMENTS</a:t>
          </a:r>
        </a:p>
        <a:p>
          <a:r>
            <a:rPr lang="en-US" b="0" i="0" dirty="0"/>
            <a:t>If you’re engaging a new employee who might contribute to the company’s IP, they should sign an </a:t>
          </a:r>
          <a:r>
            <a:rPr lang="en-US" b="0" i="0" dirty="0">
              <a:hlinkClick xmlns:r="http://schemas.openxmlformats.org/officeDocument/2006/relationships" r:id="rId2"/>
            </a:rPr>
            <a:t>employment agreement</a:t>
          </a:r>
          <a:r>
            <a:rPr lang="en-US" b="0" i="0" dirty="0"/>
            <a:t> before they start work. The employment agreement should clearly define what IP is owned by the company, and how the employee is expected to handle confidential information and other IP during and after the course of their employment.</a:t>
          </a:r>
        </a:p>
        <a:p>
          <a:r>
            <a:rPr lang="en-US" b="0" i="0" dirty="0"/>
            <a:t>For more details on what the employment agreement should cover, check out our blog post about </a:t>
          </a:r>
          <a:r>
            <a:rPr lang="en-US" b="0" i="0" dirty="0">
              <a:hlinkClick xmlns:r="http://schemas.openxmlformats.org/officeDocument/2006/relationships" r:id="rId3"/>
            </a:rPr>
            <a:t>effective hiring practices</a:t>
          </a:r>
          <a:r>
            <a:rPr lang="en-US" b="0" i="0" dirty="0"/>
            <a:t>.</a:t>
          </a:r>
          <a:endParaRPr lang="en-US" dirty="0">
            <a:solidFill>
              <a:schemeClr val="bg1"/>
            </a:solidFill>
            <a:latin typeface="Calibri"/>
            <a:cs typeface="Calibri"/>
          </a:endParaRPr>
        </a:p>
      </dgm:t>
    </dgm:pt>
    <dgm:pt modelId="{6BDD72E3-1019-4CD3-9D27-9E2694CC960C}" type="parTrans" cxnId="{E4BD25CE-A4D6-4DDE-ABFF-785198EFC05D}">
      <dgm:prSet/>
      <dgm:spPr/>
      <dgm:t>
        <a:bodyPr/>
        <a:lstStyle/>
        <a:p>
          <a:endParaRPr lang="en-US"/>
        </a:p>
      </dgm:t>
    </dgm:pt>
    <dgm:pt modelId="{F115A4EB-C83D-488B-8C0A-12AEADFA5158}" type="sibTrans" cxnId="{E4BD25CE-A4D6-4DDE-ABFF-785198EFC05D}">
      <dgm:prSet/>
      <dgm:spPr/>
      <dgm:t>
        <a:bodyPr/>
        <a:lstStyle/>
        <a:p>
          <a:endParaRPr lang="en-US"/>
        </a:p>
      </dgm:t>
    </dgm:pt>
    <dgm:pt modelId="{7AB9CAE2-9BFF-4CC5-B99B-77D117DAB5CD}">
      <dgm:prSet/>
      <dgm:spPr/>
      <dgm:t>
        <a:bodyPr/>
        <a:lstStyle/>
        <a:p>
          <a:r>
            <a:rPr lang="en-US" b="1" i="0" dirty="0"/>
            <a:t>3. INVENTION DISCLOSURE RECORDS (IDRS)</a:t>
          </a:r>
        </a:p>
        <a:p>
          <a:r>
            <a:rPr lang="en-US" b="0" i="0" dirty="0"/>
            <a:t>IDRs are the </a:t>
          </a:r>
          <a:r>
            <a:rPr lang="en-US" b="0" i="0" dirty="0">
              <a:hlinkClick xmlns:r="http://schemas.openxmlformats.org/officeDocument/2006/relationships" r:id="rId4"/>
            </a:rPr>
            <a:t>most effective way</a:t>
          </a:r>
          <a:r>
            <a:rPr lang="en-US" b="0" i="0" dirty="0"/>
            <a:t> for your company to track IP created by your employees. Essentially, an IDR is used to </a:t>
          </a:r>
          <a:r>
            <a:rPr lang="en-US" b="0" i="0" dirty="0">
              <a:hlinkClick xmlns:r="http://schemas.openxmlformats.org/officeDocument/2006/relationships" r:id="rId5"/>
            </a:rPr>
            <a:t>internally document</a:t>
          </a:r>
          <a:r>
            <a:rPr lang="en-US" b="0" i="0" dirty="0"/>
            <a:t> relevant details about company-related inventions.</a:t>
          </a:r>
        </a:p>
        <a:p>
          <a:r>
            <a:rPr lang="en-US" b="0" i="0" dirty="0"/>
            <a:t>All tech companies should have an </a:t>
          </a:r>
          <a:r>
            <a:rPr lang="en-US" b="0" i="0" dirty="0">
              <a:hlinkClick xmlns:r="http://schemas.openxmlformats.org/officeDocument/2006/relationships" r:id="rId6"/>
            </a:rPr>
            <a:t>IDR template</a:t>
          </a:r>
          <a:r>
            <a:rPr lang="en-US" b="0" i="0" dirty="0"/>
            <a:t> that employees complete when they develop new, valuable innovations. The completed IDR can then be used as a starting point for obtaining patent or trade secret protection.</a:t>
          </a:r>
          <a:endParaRPr lang="en-US" dirty="0">
            <a:solidFill>
              <a:schemeClr val="bg1"/>
            </a:solidFill>
            <a:latin typeface="Calibri"/>
            <a:cs typeface="Calibri"/>
          </a:endParaRPr>
        </a:p>
      </dgm:t>
    </dgm:pt>
    <dgm:pt modelId="{6B9B01D5-3E3C-49DE-86E9-C453273897B1}" type="parTrans" cxnId="{B96761BF-39C0-457B-858A-72AF436D74CC}">
      <dgm:prSet/>
      <dgm:spPr/>
      <dgm:t>
        <a:bodyPr/>
        <a:lstStyle/>
        <a:p>
          <a:endParaRPr lang="en-US"/>
        </a:p>
      </dgm:t>
    </dgm:pt>
    <dgm:pt modelId="{BDFFA646-BB3E-4F0F-8171-229F97988507}" type="sibTrans" cxnId="{B96761BF-39C0-457B-858A-72AF436D74CC}">
      <dgm:prSet/>
      <dgm:spPr/>
      <dgm:t>
        <a:bodyPr/>
        <a:lstStyle/>
        <a:p>
          <a:endParaRPr lang="en-US"/>
        </a:p>
      </dgm:t>
    </dgm:pt>
    <dgm:pt modelId="{2834B649-AB39-4402-AC47-9055623525BD}">
      <dgm:prSet/>
      <dgm:spPr/>
      <dgm:t>
        <a:bodyPr/>
        <a:lstStyle/>
        <a:p>
          <a:r>
            <a:rPr lang="en-US" b="1" i="0" dirty="0"/>
            <a:t>4. IMPLEMENT PROCESS AND INTRODUCE TECHNOLOGY</a:t>
          </a:r>
        </a:p>
        <a:p>
          <a:r>
            <a:rPr lang="en-US" dirty="0">
              <a:solidFill>
                <a:schemeClr val="bg1"/>
              </a:solidFill>
              <a:latin typeface="Calibri"/>
              <a:cs typeface="Calibri"/>
            </a:rPr>
            <a:t>Leverage intellectual property management solutions along with other legal tools to streamline processes. Such technology helps keep track of applications, documents, and violations of IPR to provide a well-rounded picture of the company's IP assets.</a:t>
          </a:r>
        </a:p>
      </dgm:t>
    </dgm:pt>
    <dgm:pt modelId="{83D92E68-CAC8-4C5E-9822-5871B3DC13A4}" type="parTrans" cxnId="{A4FD004E-BEC0-4EB6-B9A6-A081CFEBD829}">
      <dgm:prSet/>
      <dgm:spPr/>
      <dgm:t>
        <a:bodyPr/>
        <a:lstStyle/>
        <a:p>
          <a:endParaRPr lang="en-US"/>
        </a:p>
      </dgm:t>
    </dgm:pt>
    <dgm:pt modelId="{F87AE3BC-CA1C-4A66-8F14-82BDB812558A}" type="sibTrans" cxnId="{A4FD004E-BEC0-4EB6-B9A6-A081CFEBD829}">
      <dgm:prSet/>
      <dgm:spPr/>
      <dgm:t>
        <a:bodyPr/>
        <a:lstStyle/>
        <a:p>
          <a:endParaRPr lang="en-US"/>
        </a:p>
      </dgm:t>
    </dgm:pt>
    <dgm:pt modelId="{5755021B-AE9F-45A5-9921-8098279F04CF}" type="pres">
      <dgm:prSet presAssocID="{F6ECD232-F4C0-4140-AEE5-9A91E570A01B}" presName="linear" presStyleCnt="0">
        <dgm:presLayoutVars>
          <dgm:animLvl val="lvl"/>
          <dgm:resizeHandles val="exact"/>
        </dgm:presLayoutVars>
      </dgm:prSet>
      <dgm:spPr/>
    </dgm:pt>
    <dgm:pt modelId="{88C230F5-0B18-48D9-9669-401A93275D54}" type="pres">
      <dgm:prSet presAssocID="{65868A3C-3C31-40A8-ACFB-57C46CFD9CEC}" presName="parentText" presStyleLbl="node1" presStyleIdx="0" presStyleCnt="4">
        <dgm:presLayoutVars>
          <dgm:chMax val="0"/>
          <dgm:bulletEnabled val="1"/>
        </dgm:presLayoutVars>
      </dgm:prSet>
      <dgm:spPr/>
    </dgm:pt>
    <dgm:pt modelId="{D03FEFFF-EC3F-4937-8A28-5BDB162CB6FB}" type="pres">
      <dgm:prSet presAssocID="{BA5453B6-EB1A-41BB-8DA1-F932741D93D1}" presName="spacer" presStyleCnt="0"/>
      <dgm:spPr/>
    </dgm:pt>
    <dgm:pt modelId="{2F7538E0-4809-4BC6-BED1-DF7985D94E86}" type="pres">
      <dgm:prSet presAssocID="{19838EFE-B8CE-40CA-A4D7-AEA3D3605282}" presName="parentText" presStyleLbl="node1" presStyleIdx="1" presStyleCnt="4">
        <dgm:presLayoutVars>
          <dgm:chMax val="0"/>
          <dgm:bulletEnabled val="1"/>
        </dgm:presLayoutVars>
      </dgm:prSet>
      <dgm:spPr/>
    </dgm:pt>
    <dgm:pt modelId="{4137DAF6-E9C6-489A-9C8D-765575322C14}" type="pres">
      <dgm:prSet presAssocID="{F115A4EB-C83D-488B-8C0A-12AEADFA5158}" presName="spacer" presStyleCnt="0"/>
      <dgm:spPr/>
    </dgm:pt>
    <dgm:pt modelId="{D93C10BE-86E2-4ADB-9911-843B7DB0301B}" type="pres">
      <dgm:prSet presAssocID="{7AB9CAE2-9BFF-4CC5-B99B-77D117DAB5CD}" presName="parentText" presStyleLbl="node1" presStyleIdx="2" presStyleCnt="4">
        <dgm:presLayoutVars>
          <dgm:chMax val="0"/>
          <dgm:bulletEnabled val="1"/>
        </dgm:presLayoutVars>
      </dgm:prSet>
      <dgm:spPr/>
    </dgm:pt>
    <dgm:pt modelId="{FAF264D0-5A0F-4D45-90E6-7338140E23A4}" type="pres">
      <dgm:prSet presAssocID="{BDFFA646-BB3E-4F0F-8171-229F97988507}" presName="spacer" presStyleCnt="0"/>
      <dgm:spPr/>
    </dgm:pt>
    <dgm:pt modelId="{CE7072D9-98F9-4E45-9396-263607518E85}" type="pres">
      <dgm:prSet presAssocID="{2834B649-AB39-4402-AC47-9055623525BD}" presName="parentText" presStyleLbl="node1" presStyleIdx="3" presStyleCnt="4">
        <dgm:presLayoutVars>
          <dgm:chMax val="0"/>
          <dgm:bulletEnabled val="1"/>
        </dgm:presLayoutVars>
      </dgm:prSet>
      <dgm:spPr/>
    </dgm:pt>
  </dgm:ptLst>
  <dgm:cxnLst>
    <dgm:cxn modelId="{0348DD16-5D80-4A4B-8354-FE2C930637E6}" type="presOf" srcId="{65868A3C-3C31-40A8-ACFB-57C46CFD9CEC}" destId="{88C230F5-0B18-48D9-9669-401A93275D54}" srcOrd="0" destOrd="0" presId="urn:microsoft.com/office/officeart/2005/8/layout/vList2"/>
    <dgm:cxn modelId="{A4FD004E-BEC0-4EB6-B9A6-A081CFEBD829}" srcId="{F6ECD232-F4C0-4140-AEE5-9A91E570A01B}" destId="{2834B649-AB39-4402-AC47-9055623525BD}" srcOrd="3" destOrd="0" parTransId="{83D92E68-CAC8-4C5E-9822-5871B3DC13A4}" sibTransId="{F87AE3BC-CA1C-4A66-8F14-82BDB812558A}"/>
    <dgm:cxn modelId="{2AE3B36F-8DFF-4654-9A34-8BAEFB753BB7}" type="presOf" srcId="{7AB9CAE2-9BFF-4CC5-B99B-77D117DAB5CD}" destId="{D93C10BE-86E2-4ADB-9911-843B7DB0301B}" srcOrd="0" destOrd="0" presId="urn:microsoft.com/office/officeart/2005/8/layout/vList2"/>
    <dgm:cxn modelId="{7671CF70-6580-4668-983D-DBBDFA6E1CF3}" srcId="{F6ECD232-F4C0-4140-AEE5-9A91E570A01B}" destId="{65868A3C-3C31-40A8-ACFB-57C46CFD9CEC}" srcOrd="0" destOrd="0" parTransId="{3DF3AFB0-264F-40AB-9D70-5E99D67ACE89}" sibTransId="{BA5453B6-EB1A-41BB-8DA1-F932741D93D1}"/>
    <dgm:cxn modelId="{497D9C93-FF68-47E4-B757-1EC61574D64A}" type="presOf" srcId="{F6ECD232-F4C0-4140-AEE5-9A91E570A01B}" destId="{5755021B-AE9F-45A5-9921-8098279F04CF}" srcOrd="0" destOrd="0" presId="urn:microsoft.com/office/officeart/2005/8/layout/vList2"/>
    <dgm:cxn modelId="{B96761BF-39C0-457B-858A-72AF436D74CC}" srcId="{F6ECD232-F4C0-4140-AEE5-9A91E570A01B}" destId="{7AB9CAE2-9BFF-4CC5-B99B-77D117DAB5CD}" srcOrd="2" destOrd="0" parTransId="{6B9B01D5-3E3C-49DE-86E9-C453273897B1}" sibTransId="{BDFFA646-BB3E-4F0F-8171-229F97988507}"/>
    <dgm:cxn modelId="{E4BD25CE-A4D6-4DDE-ABFF-785198EFC05D}" srcId="{F6ECD232-F4C0-4140-AEE5-9A91E570A01B}" destId="{19838EFE-B8CE-40CA-A4D7-AEA3D3605282}" srcOrd="1" destOrd="0" parTransId="{6BDD72E3-1019-4CD3-9D27-9E2694CC960C}" sibTransId="{F115A4EB-C83D-488B-8C0A-12AEADFA5158}"/>
    <dgm:cxn modelId="{C695E8D0-8A77-4F3F-9946-DE8F2F8BA21A}" type="presOf" srcId="{2834B649-AB39-4402-AC47-9055623525BD}" destId="{CE7072D9-98F9-4E45-9396-263607518E85}" srcOrd="0" destOrd="0" presId="urn:microsoft.com/office/officeart/2005/8/layout/vList2"/>
    <dgm:cxn modelId="{06B44FE6-36AE-478F-965D-84243BD84B01}" type="presOf" srcId="{19838EFE-B8CE-40CA-A4D7-AEA3D3605282}" destId="{2F7538E0-4809-4BC6-BED1-DF7985D94E86}" srcOrd="0" destOrd="0" presId="urn:microsoft.com/office/officeart/2005/8/layout/vList2"/>
    <dgm:cxn modelId="{90C06EBB-7110-490C-9B7F-C2AA6776B93F}" type="presParOf" srcId="{5755021B-AE9F-45A5-9921-8098279F04CF}" destId="{88C230F5-0B18-48D9-9669-401A93275D54}" srcOrd="0" destOrd="0" presId="urn:microsoft.com/office/officeart/2005/8/layout/vList2"/>
    <dgm:cxn modelId="{B29963B4-F3CF-49AA-9703-EE2CF78E8C39}" type="presParOf" srcId="{5755021B-AE9F-45A5-9921-8098279F04CF}" destId="{D03FEFFF-EC3F-4937-8A28-5BDB162CB6FB}" srcOrd="1" destOrd="0" presId="urn:microsoft.com/office/officeart/2005/8/layout/vList2"/>
    <dgm:cxn modelId="{9A58172F-A4B4-47B9-82E7-8256EB0EB6DE}" type="presParOf" srcId="{5755021B-AE9F-45A5-9921-8098279F04CF}" destId="{2F7538E0-4809-4BC6-BED1-DF7985D94E86}" srcOrd="2" destOrd="0" presId="urn:microsoft.com/office/officeart/2005/8/layout/vList2"/>
    <dgm:cxn modelId="{3BCC3B92-D1F4-47D3-8541-29B35B72125D}" type="presParOf" srcId="{5755021B-AE9F-45A5-9921-8098279F04CF}" destId="{4137DAF6-E9C6-489A-9C8D-765575322C14}" srcOrd="3" destOrd="0" presId="urn:microsoft.com/office/officeart/2005/8/layout/vList2"/>
    <dgm:cxn modelId="{EBB4CB9D-6B86-4646-90D3-6CC53E3DB9DF}" type="presParOf" srcId="{5755021B-AE9F-45A5-9921-8098279F04CF}" destId="{D93C10BE-86E2-4ADB-9911-843B7DB0301B}" srcOrd="4" destOrd="0" presId="urn:microsoft.com/office/officeart/2005/8/layout/vList2"/>
    <dgm:cxn modelId="{FF072864-DE6D-4C91-9F53-84B887BC1143}" type="presParOf" srcId="{5755021B-AE9F-45A5-9921-8098279F04CF}" destId="{FAF264D0-5A0F-4D45-90E6-7338140E23A4}" srcOrd="5" destOrd="0" presId="urn:microsoft.com/office/officeart/2005/8/layout/vList2"/>
    <dgm:cxn modelId="{21CBE5D9-D2A4-4325-A2E8-0780631A0FC2}" type="presParOf" srcId="{5755021B-AE9F-45A5-9921-8098279F04CF}" destId="{CE7072D9-98F9-4E45-9396-263607518E8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FC4556-B5E4-42FD-BC49-661A2AD854A0}"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AB372315-3B0D-40DE-97B0-09CD33D6548D}">
      <dgm:prSet phldrT="[Text]" phldr="0"/>
      <dgm:spPr/>
      <dgm:t>
        <a:bodyPr/>
        <a:lstStyle/>
        <a:p>
          <a:pPr rtl="0"/>
          <a:r>
            <a:rPr lang="en-US" dirty="0">
              <a:solidFill>
                <a:schemeClr val="bg1"/>
              </a:solidFill>
              <a:latin typeface="Calibri"/>
              <a:cs typeface="Calibri"/>
            </a:rPr>
            <a:t>Contents and </a:t>
          </a:r>
          <a:r>
            <a:rPr lang="en-US" dirty="0" err="1">
              <a:solidFill>
                <a:schemeClr val="bg1"/>
              </a:solidFill>
              <a:latin typeface="Calibri"/>
              <a:cs typeface="Calibri"/>
            </a:rPr>
            <a:t>behaviour</a:t>
          </a:r>
          <a:r>
            <a:rPr lang="en-US" dirty="0">
              <a:solidFill>
                <a:schemeClr val="bg1"/>
              </a:solidFill>
              <a:latin typeface="Calibri"/>
              <a:cs typeface="Calibri"/>
            </a:rPr>
            <a:t> compliance</a:t>
          </a:r>
        </a:p>
      </dgm:t>
    </dgm:pt>
    <dgm:pt modelId="{3B0B90ED-8910-4490-BE08-7E8CC9E5883D}" type="parTrans" cxnId="{ADD89245-C639-4A9F-9958-0E3949EA6820}">
      <dgm:prSet/>
      <dgm:spPr/>
      <dgm:t>
        <a:bodyPr/>
        <a:lstStyle/>
        <a:p>
          <a:endParaRPr lang="en-US"/>
        </a:p>
      </dgm:t>
    </dgm:pt>
    <dgm:pt modelId="{1EC37102-06B2-4983-B38F-1658C9D5A46B}" type="sibTrans" cxnId="{ADD89245-C639-4A9F-9958-0E3949EA6820}">
      <dgm:prSet/>
      <dgm:spPr/>
      <dgm:t>
        <a:bodyPr/>
        <a:lstStyle/>
        <a:p>
          <a:endParaRPr lang="en-US"/>
        </a:p>
      </dgm:t>
    </dgm:pt>
    <dgm:pt modelId="{E4650FC8-C50F-4B59-8E78-0A712D7D45C7}">
      <dgm:prSet phldrT="[Text]" phldr="0"/>
      <dgm:spPr/>
      <dgm:t>
        <a:bodyPr/>
        <a:lstStyle/>
        <a:p>
          <a:pPr rtl="0"/>
          <a:r>
            <a:rPr lang="en-US" dirty="0">
              <a:solidFill>
                <a:schemeClr val="bg1"/>
              </a:solidFill>
            </a:rPr>
            <a:t>Legal procedure compliance</a:t>
          </a:r>
        </a:p>
      </dgm:t>
    </dgm:pt>
    <dgm:pt modelId="{49A2E723-19CC-4C2F-B9E6-A59CCD0ADF28}" type="parTrans" cxnId="{C1E04DE9-6E74-4CF2-ACC6-D29B04C38F5B}">
      <dgm:prSet/>
      <dgm:spPr/>
      <dgm:t>
        <a:bodyPr/>
        <a:lstStyle/>
        <a:p>
          <a:endParaRPr lang="en-US"/>
        </a:p>
      </dgm:t>
    </dgm:pt>
    <dgm:pt modelId="{2583C576-875D-47CF-B660-8A9C97CF8C2A}" type="sibTrans" cxnId="{C1E04DE9-6E74-4CF2-ACC6-D29B04C38F5B}">
      <dgm:prSet/>
      <dgm:spPr/>
      <dgm:t>
        <a:bodyPr/>
        <a:lstStyle/>
        <a:p>
          <a:endParaRPr lang="en-US"/>
        </a:p>
      </dgm:t>
    </dgm:pt>
    <dgm:pt modelId="{97B30EA2-9B1D-4650-B2AD-B17B92141D95}">
      <dgm:prSet phldr="0"/>
      <dgm:spPr/>
      <dgm:t>
        <a:bodyPr/>
        <a:lstStyle/>
        <a:p>
          <a:pPr rtl="0"/>
          <a:r>
            <a:rPr lang="en-US" dirty="0">
              <a:solidFill>
                <a:schemeClr val="accent6">
                  <a:lumMod val="60000"/>
                  <a:lumOff val="40000"/>
                </a:schemeClr>
              </a:solidFill>
              <a:latin typeface="Calibri"/>
              <a:cs typeface="Calibri"/>
            </a:rPr>
            <a:t>This type of compliance means that companies, in certain circumstances prescribed by law, must conduct activities related to the acquisition, transfer, implementation or maintenance of IP rights through government procedures.</a:t>
          </a:r>
        </a:p>
      </dgm:t>
    </dgm:pt>
    <dgm:pt modelId="{3A6C9537-9FF1-4072-8FFF-4CEE3FA53914}" type="parTrans" cxnId="{F4DAB28D-C412-4324-896F-7F8F85CBA593}">
      <dgm:prSet/>
      <dgm:spPr/>
    </dgm:pt>
    <dgm:pt modelId="{50E6ACCD-3FD5-43E0-8CFA-9C63815BEA21}" type="sibTrans" cxnId="{F4DAB28D-C412-4324-896F-7F8F85CBA593}">
      <dgm:prSet/>
      <dgm:spPr/>
    </dgm:pt>
    <dgm:pt modelId="{629DDAD9-CCAD-4A7B-A796-FC6E998C3F12}">
      <dgm:prSet phldr="0"/>
      <dgm:spPr/>
      <dgm:t>
        <a:bodyPr/>
        <a:lstStyle/>
        <a:p>
          <a:pPr algn="l" rtl="0"/>
          <a:r>
            <a:rPr lang="en-US" dirty="0">
              <a:solidFill>
                <a:schemeClr val="accent6">
                  <a:lumMod val="60000"/>
                  <a:lumOff val="40000"/>
                </a:schemeClr>
              </a:solidFill>
              <a:latin typeface="Calibri"/>
              <a:cs typeface="Calibri"/>
            </a:rPr>
            <a:t>This type of IP compliance mainly means that what companies “say and do” shall conform to relevant laws and regulations. </a:t>
          </a:r>
        </a:p>
      </dgm:t>
    </dgm:pt>
    <dgm:pt modelId="{03CEDE09-253F-4377-94EA-E5D32E0E26DA}" type="parTrans" cxnId="{92DC37AA-218B-4556-BA2F-767F01F99091}">
      <dgm:prSet/>
      <dgm:spPr/>
    </dgm:pt>
    <dgm:pt modelId="{685578D9-4A03-41D1-8099-6C746496DCEA}" type="sibTrans" cxnId="{92DC37AA-218B-4556-BA2F-767F01F99091}">
      <dgm:prSet/>
      <dgm:spPr/>
    </dgm:pt>
    <dgm:pt modelId="{35D6C7F4-170B-4C39-8C33-73DBB4200721}">
      <dgm:prSet phldr="0"/>
      <dgm:spPr/>
      <dgm:t>
        <a:bodyPr/>
        <a:lstStyle/>
        <a:p>
          <a:pPr rtl="0"/>
          <a:r>
            <a:rPr lang="en-US" dirty="0">
              <a:solidFill>
                <a:schemeClr val="accent6">
                  <a:lumMod val="60000"/>
                  <a:lumOff val="40000"/>
                </a:schemeClr>
              </a:solidFill>
              <a:latin typeface="Calibri"/>
              <a:cs typeface="Calibri"/>
            </a:rPr>
            <a:t>First, with respect to content, various information issued by the companies, and various types of identifications, shall be consistent with the facts and not mislead the public or cause adverse social impact. </a:t>
          </a:r>
        </a:p>
      </dgm:t>
    </dgm:pt>
    <dgm:pt modelId="{F2CDD0E9-1CB0-42AC-B845-C17B71CA16DF}" type="parTrans" cxnId="{B8C0163B-3354-4E72-96E6-723183580B45}">
      <dgm:prSet/>
      <dgm:spPr/>
    </dgm:pt>
    <dgm:pt modelId="{A71D8F54-A718-44A1-9EAB-DAE0B0C7264E}" type="sibTrans" cxnId="{B8C0163B-3354-4E72-96E6-723183580B45}">
      <dgm:prSet/>
      <dgm:spPr/>
    </dgm:pt>
    <dgm:pt modelId="{925D2C16-7FCA-478D-BB61-3D2EC9204FF4}">
      <dgm:prSet phldr="0"/>
      <dgm:spPr/>
      <dgm:t>
        <a:bodyPr/>
        <a:lstStyle/>
        <a:p>
          <a:pPr rtl="0"/>
          <a:r>
            <a:rPr lang="en-US" dirty="0">
              <a:solidFill>
                <a:schemeClr val="accent6">
                  <a:lumMod val="60000"/>
                  <a:lumOff val="40000"/>
                </a:schemeClr>
              </a:solidFill>
              <a:latin typeface="Calibri"/>
              <a:cs typeface="Calibri"/>
            </a:rPr>
            <a:t>Second, the contents must comply with relevant mandatory regulations and avoid infringement on the legitimate rights and interests of others. </a:t>
          </a:r>
        </a:p>
      </dgm:t>
    </dgm:pt>
    <dgm:pt modelId="{1342C7D4-7A01-4C60-AF51-6BF11999290C}" type="parTrans" cxnId="{58EBE836-F211-4665-850C-8D8E9E46976D}">
      <dgm:prSet/>
      <dgm:spPr/>
    </dgm:pt>
    <dgm:pt modelId="{457EC85E-B027-409D-A86A-DD2F13FDBCB6}" type="sibTrans" cxnId="{58EBE836-F211-4665-850C-8D8E9E46976D}">
      <dgm:prSet/>
      <dgm:spPr/>
    </dgm:pt>
    <dgm:pt modelId="{6719A64B-2AB8-49A3-AEFC-A110577E6046}">
      <dgm:prSet phldr="0"/>
      <dgm:spPr/>
      <dgm:t>
        <a:bodyPr/>
        <a:lstStyle/>
        <a:p>
          <a:r>
            <a:rPr lang="en-US" dirty="0">
              <a:solidFill>
                <a:schemeClr val="accent6">
                  <a:lumMod val="60000"/>
                  <a:lumOff val="40000"/>
                </a:schemeClr>
              </a:solidFill>
              <a:latin typeface="Calibri"/>
              <a:cs typeface="Calibri"/>
            </a:rPr>
            <a:t>Third, behaviour compliance means that companies should take or refrain from certain acts in accordance with laws.</a:t>
          </a:r>
        </a:p>
      </dgm:t>
    </dgm:pt>
    <dgm:pt modelId="{FC1DFB8B-AC02-40C7-BCDE-C257927CEB16}" type="parTrans" cxnId="{B98558D7-7483-4A7F-881B-C11CFA51DA3E}">
      <dgm:prSet/>
      <dgm:spPr/>
    </dgm:pt>
    <dgm:pt modelId="{74876ED8-BA64-46C1-BE6C-0A7957A931DF}" type="sibTrans" cxnId="{B98558D7-7483-4A7F-881B-C11CFA51DA3E}">
      <dgm:prSet/>
      <dgm:spPr/>
    </dgm:pt>
    <dgm:pt modelId="{E70C05A5-C21D-44CF-89ED-F6093A23E003}">
      <dgm:prSet phldr="0"/>
      <dgm:spPr/>
      <dgm:t>
        <a:bodyPr/>
        <a:lstStyle/>
        <a:p>
          <a:pPr rtl="0"/>
          <a:r>
            <a:rPr lang="en-US" dirty="0">
              <a:solidFill>
                <a:schemeClr val="bg1"/>
              </a:solidFill>
            </a:rPr>
            <a:t>Rules and regulations compliance</a:t>
          </a:r>
          <a:endParaRPr lang="en-US" dirty="0">
            <a:solidFill>
              <a:schemeClr val="bg1"/>
            </a:solidFill>
            <a:latin typeface="Walbaum Display"/>
          </a:endParaRPr>
        </a:p>
      </dgm:t>
    </dgm:pt>
    <dgm:pt modelId="{0506307F-2467-43E1-ABB8-471BB9BCCFA0}" type="parTrans" cxnId="{8A42BEB0-A10E-430D-9000-96876844C0F7}">
      <dgm:prSet/>
      <dgm:spPr/>
    </dgm:pt>
    <dgm:pt modelId="{360EC3B5-DD3A-4BB0-9569-7B0FF76D6687}" type="sibTrans" cxnId="{8A42BEB0-A10E-430D-9000-96876844C0F7}">
      <dgm:prSet/>
      <dgm:spPr/>
    </dgm:pt>
    <dgm:pt modelId="{1CF27062-F02A-43CC-B418-6B960A9F7DF4}">
      <dgm:prSet phldr="0"/>
      <dgm:spPr/>
      <dgm:t>
        <a:bodyPr/>
        <a:lstStyle/>
        <a:p>
          <a:pPr rtl="0"/>
          <a:r>
            <a:rPr lang="en-US" dirty="0">
              <a:solidFill>
                <a:schemeClr val="accent6">
                  <a:lumMod val="60000"/>
                  <a:lumOff val="40000"/>
                </a:schemeClr>
              </a:solidFill>
              <a:latin typeface="Calibri"/>
              <a:cs typeface="Calibri"/>
            </a:rPr>
            <a:t>This type of compliance requires companies to establish certain internal rules, regulations and procedures related to IP rights such as award and remuneration policy for service inventions, IP rights protection rules for e-commerce platforms, cybersecurity and data privacy protection systems, and research and development data management systems in accordance with relevant laws and regulations. </a:t>
          </a:r>
        </a:p>
      </dgm:t>
    </dgm:pt>
    <dgm:pt modelId="{F5338A11-47B5-48F2-9082-57A11CC303BB}" type="parTrans" cxnId="{F9BD0369-BC0E-4CB8-B997-0548723B6B06}">
      <dgm:prSet/>
      <dgm:spPr/>
    </dgm:pt>
    <dgm:pt modelId="{BF9EDEC1-EE4D-4F42-BA0B-36010FC1B266}" type="sibTrans" cxnId="{F9BD0369-BC0E-4CB8-B997-0548723B6B06}">
      <dgm:prSet/>
      <dgm:spPr/>
    </dgm:pt>
    <dgm:pt modelId="{CFBA18E9-6D87-4EB5-B977-0F1B1BA4CF70}" type="pres">
      <dgm:prSet presAssocID="{65FC4556-B5E4-42FD-BC49-661A2AD854A0}" presName="linear" presStyleCnt="0">
        <dgm:presLayoutVars>
          <dgm:animLvl val="lvl"/>
          <dgm:resizeHandles val="exact"/>
        </dgm:presLayoutVars>
      </dgm:prSet>
      <dgm:spPr/>
    </dgm:pt>
    <dgm:pt modelId="{F1C6464D-4911-47D4-8A85-DF43F27C8D4B}" type="pres">
      <dgm:prSet presAssocID="{AB372315-3B0D-40DE-97B0-09CD33D6548D}" presName="parentText" presStyleLbl="node1" presStyleIdx="0" presStyleCnt="3">
        <dgm:presLayoutVars>
          <dgm:chMax val="0"/>
          <dgm:bulletEnabled val="1"/>
        </dgm:presLayoutVars>
      </dgm:prSet>
      <dgm:spPr/>
    </dgm:pt>
    <dgm:pt modelId="{CCBED6BD-FEFB-49CE-A23F-7F6E13769936}" type="pres">
      <dgm:prSet presAssocID="{AB372315-3B0D-40DE-97B0-09CD33D6548D}" presName="childText" presStyleLbl="revTx" presStyleIdx="0" presStyleCnt="3">
        <dgm:presLayoutVars>
          <dgm:bulletEnabled val="1"/>
        </dgm:presLayoutVars>
      </dgm:prSet>
      <dgm:spPr/>
    </dgm:pt>
    <dgm:pt modelId="{8BB9C828-585D-4510-B4B5-3AE2B8D164CA}" type="pres">
      <dgm:prSet presAssocID="{E4650FC8-C50F-4B59-8E78-0A712D7D45C7}" presName="parentText" presStyleLbl="node1" presStyleIdx="1" presStyleCnt="3">
        <dgm:presLayoutVars>
          <dgm:chMax val="0"/>
          <dgm:bulletEnabled val="1"/>
        </dgm:presLayoutVars>
      </dgm:prSet>
      <dgm:spPr/>
    </dgm:pt>
    <dgm:pt modelId="{B4047D8A-E098-49E9-AED8-8DB21F924B39}" type="pres">
      <dgm:prSet presAssocID="{E4650FC8-C50F-4B59-8E78-0A712D7D45C7}" presName="childText" presStyleLbl="revTx" presStyleIdx="1" presStyleCnt="3">
        <dgm:presLayoutVars>
          <dgm:bulletEnabled val="1"/>
        </dgm:presLayoutVars>
      </dgm:prSet>
      <dgm:spPr/>
    </dgm:pt>
    <dgm:pt modelId="{1163984B-C696-4BC6-83FC-52C334C4A63E}" type="pres">
      <dgm:prSet presAssocID="{E70C05A5-C21D-44CF-89ED-F6093A23E003}" presName="parentText" presStyleLbl="node1" presStyleIdx="2" presStyleCnt="3">
        <dgm:presLayoutVars>
          <dgm:chMax val="0"/>
          <dgm:bulletEnabled val="1"/>
        </dgm:presLayoutVars>
      </dgm:prSet>
      <dgm:spPr/>
    </dgm:pt>
    <dgm:pt modelId="{AEC189D7-739C-442E-BABC-18FCC1ADEBA3}" type="pres">
      <dgm:prSet presAssocID="{E70C05A5-C21D-44CF-89ED-F6093A23E003}" presName="childText" presStyleLbl="revTx" presStyleIdx="2" presStyleCnt="3">
        <dgm:presLayoutVars>
          <dgm:bulletEnabled val="1"/>
        </dgm:presLayoutVars>
      </dgm:prSet>
      <dgm:spPr/>
    </dgm:pt>
  </dgm:ptLst>
  <dgm:cxnLst>
    <dgm:cxn modelId="{C73D3906-7044-40BB-B306-C2DD946DC21D}" type="presOf" srcId="{65FC4556-B5E4-42FD-BC49-661A2AD854A0}" destId="{CFBA18E9-6D87-4EB5-B977-0F1B1BA4CF70}" srcOrd="0" destOrd="0" presId="urn:microsoft.com/office/officeart/2005/8/layout/vList2"/>
    <dgm:cxn modelId="{AA908A24-5107-4884-B318-FF1BD678D714}" type="presOf" srcId="{35D6C7F4-170B-4C39-8C33-73DBB4200721}" destId="{CCBED6BD-FEFB-49CE-A23F-7F6E13769936}" srcOrd="0" destOrd="1" presId="urn:microsoft.com/office/officeart/2005/8/layout/vList2"/>
    <dgm:cxn modelId="{89035F2C-5608-42EB-ACA7-A9CF39C8BB43}" type="presOf" srcId="{E70C05A5-C21D-44CF-89ED-F6093A23E003}" destId="{1163984B-C696-4BC6-83FC-52C334C4A63E}" srcOrd="0" destOrd="0" presId="urn:microsoft.com/office/officeart/2005/8/layout/vList2"/>
    <dgm:cxn modelId="{7E684330-993C-4431-BCCC-FC8FE0EDC9A8}" type="presOf" srcId="{925D2C16-7FCA-478D-BB61-3D2EC9204FF4}" destId="{CCBED6BD-FEFB-49CE-A23F-7F6E13769936}" srcOrd="0" destOrd="2" presId="urn:microsoft.com/office/officeart/2005/8/layout/vList2"/>
    <dgm:cxn modelId="{58EBE836-F211-4665-850C-8D8E9E46976D}" srcId="{AB372315-3B0D-40DE-97B0-09CD33D6548D}" destId="{925D2C16-7FCA-478D-BB61-3D2EC9204FF4}" srcOrd="2" destOrd="0" parTransId="{1342C7D4-7A01-4C60-AF51-6BF11999290C}" sibTransId="{457EC85E-B027-409D-A86A-DD2F13FDBCB6}"/>
    <dgm:cxn modelId="{B8C0163B-3354-4E72-96E6-723183580B45}" srcId="{AB372315-3B0D-40DE-97B0-09CD33D6548D}" destId="{35D6C7F4-170B-4C39-8C33-73DBB4200721}" srcOrd="1" destOrd="0" parTransId="{F2CDD0E9-1CB0-42AC-B845-C17B71CA16DF}" sibTransId="{A71D8F54-A718-44A1-9EAB-DAE0B0C7264E}"/>
    <dgm:cxn modelId="{63CE123C-2E47-47D5-96D8-F50B1E7A30C7}" type="presOf" srcId="{629DDAD9-CCAD-4A7B-A796-FC6E998C3F12}" destId="{CCBED6BD-FEFB-49CE-A23F-7F6E13769936}" srcOrd="0" destOrd="0" presId="urn:microsoft.com/office/officeart/2005/8/layout/vList2"/>
    <dgm:cxn modelId="{868A8260-622D-4DEE-AD2C-5F65A74A2A25}" type="presOf" srcId="{97B30EA2-9B1D-4650-B2AD-B17B92141D95}" destId="{B4047D8A-E098-49E9-AED8-8DB21F924B39}" srcOrd="0" destOrd="0" presId="urn:microsoft.com/office/officeart/2005/8/layout/vList2"/>
    <dgm:cxn modelId="{ADD89245-C639-4A9F-9958-0E3949EA6820}" srcId="{65FC4556-B5E4-42FD-BC49-661A2AD854A0}" destId="{AB372315-3B0D-40DE-97B0-09CD33D6548D}" srcOrd="0" destOrd="0" parTransId="{3B0B90ED-8910-4490-BE08-7E8CC9E5883D}" sibTransId="{1EC37102-06B2-4983-B38F-1658C9D5A46B}"/>
    <dgm:cxn modelId="{F9BD0369-BC0E-4CB8-B997-0548723B6B06}" srcId="{E70C05A5-C21D-44CF-89ED-F6093A23E003}" destId="{1CF27062-F02A-43CC-B418-6B960A9F7DF4}" srcOrd="0" destOrd="0" parTransId="{F5338A11-47B5-48F2-9082-57A11CC303BB}" sibTransId="{BF9EDEC1-EE4D-4F42-BA0B-36010FC1B266}"/>
    <dgm:cxn modelId="{D8FD0D56-23E8-454E-8D02-2EEB4075C1C2}" type="presOf" srcId="{E4650FC8-C50F-4B59-8E78-0A712D7D45C7}" destId="{8BB9C828-585D-4510-B4B5-3AE2B8D164CA}" srcOrd="0" destOrd="0" presId="urn:microsoft.com/office/officeart/2005/8/layout/vList2"/>
    <dgm:cxn modelId="{F4DAB28D-C412-4324-896F-7F8F85CBA593}" srcId="{E4650FC8-C50F-4B59-8E78-0A712D7D45C7}" destId="{97B30EA2-9B1D-4650-B2AD-B17B92141D95}" srcOrd="0" destOrd="0" parTransId="{3A6C9537-9FF1-4072-8FFF-4CEE3FA53914}" sibTransId="{50E6ACCD-3FD5-43E0-8CFA-9C63815BEA21}"/>
    <dgm:cxn modelId="{92DC37AA-218B-4556-BA2F-767F01F99091}" srcId="{AB372315-3B0D-40DE-97B0-09CD33D6548D}" destId="{629DDAD9-CCAD-4A7B-A796-FC6E998C3F12}" srcOrd="0" destOrd="0" parTransId="{03CEDE09-253F-4377-94EA-E5D32E0E26DA}" sibTransId="{685578D9-4A03-41D1-8099-6C746496DCEA}"/>
    <dgm:cxn modelId="{8A42BEB0-A10E-430D-9000-96876844C0F7}" srcId="{65FC4556-B5E4-42FD-BC49-661A2AD854A0}" destId="{E70C05A5-C21D-44CF-89ED-F6093A23E003}" srcOrd="2" destOrd="0" parTransId="{0506307F-2467-43E1-ABB8-471BB9BCCFA0}" sibTransId="{360EC3B5-DD3A-4BB0-9569-7B0FF76D6687}"/>
    <dgm:cxn modelId="{666685B3-024F-4526-B713-6E5262742399}" type="presOf" srcId="{1CF27062-F02A-43CC-B418-6B960A9F7DF4}" destId="{AEC189D7-739C-442E-BABC-18FCC1ADEBA3}" srcOrd="0" destOrd="0" presId="urn:microsoft.com/office/officeart/2005/8/layout/vList2"/>
    <dgm:cxn modelId="{C122D8CF-0A86-4E89-A797-CF3502B529DF}" type="presOf" srcId="{6719A64B-2AB8-49A3-AEFC-A110577E6046}" destId="{CCBED6BD-FEFB-49CE-A23F-7F6E13769936}" srcOrd="0" destOrd="3" presId="urn:microsoft.com/office/officeart/2005/8/layout/vList2"/>
    <dgm:cxn modelId="{B98558D7-7483-4A7F-881B-C11CFA51DA3E}" srcId="{AB372315-3B0D-40DE-97B0-09CD33D6548D}" destId="{6719A64B-2AB8-49A3-AEFC-A110577E6046}" srcOrd="3" destOrd="0" parTransId="{FC1DFB8B-AC02-40C7-BCDE-C257927CEB16}" sibTransId="{74876ED8-BA64-46C1-BE6C-0A7957A931DF}"/>
    <dgm:cxn modelId="{88700EE9-358C-4358-B4C7-E2C6453D142C}" type="presOf" srcId="{AB372315-3B0D-40DE-97B0-09CD33D6548D}" destId="{F1C6464D-4911-47D4-8A85-DF43F27C8D4B}" srcOrd="0" destOrd="0" presId="urn:microsoft.com/office/officeart/2005/8/layout/vList2"/>
    <dgm:cxn modelId="{C1E04DE9-6E74-4CF2-ACC6-D29B04C38F5B}" srcId="{65FC4556-B5E4-42FD-BC49-661A2AD854A0}" destId="{E4650FC8-C50F-4B59-8E78-0A712D7D45C7}" srcOrd="1" destOrd="0" parTransId="{49A2E723-19CC-4C2F-B9E6-A59CCD0ADF28}" sibTransId="{2583C576-875D-47CF-B660-8A9C97CF8C2A}"/>
    <dgm:cxn modelId="{BFDA49E6-CA06-4710-9252-C6DDFC791BDC}" type="presParOf" srcId="{CFBA18E9-6D87-4EB5-B977-0F1B1BA4CF70}" destId="{F1C6464D-4911-47D4-8A85-DF43F27C8D4B}" srcOrd="0" destOrd="0" presId="urn:microsoft.com/office/officeart/2005/8/layout/vList2"/>
    <dgm:cxn modelId="{4D788D87-E53B-4F7E-9700-B450612EAB7C}" type="presParOf" srcId="{CFBA18E9-6D87-4EB5-B977-0F1B1BA4CF70}" destId="{CCBED6BD-FEFB-49CE-A23F-7F6E13769936}" srcOrd="1" destOrd="0" presId="urn:microsoft.com/office/officeart/2005/8/layout/vList2"/>
    <dgm:cxn modelId="{07E4993A-4363-4F69-B38C-F153829C353B}" type="presParOf" srcId="{CFBA18E9-6D87-4EB5-B977-0F1B1BA4CF70}" destId="{8BB9C828-585D-4510-B4B5-3AE2B8D164CA}" srcOrd="2" destOrd="0" presId="urn:microsoft.com/office/officeart/2005/8/layout/vList2"/>
    <dgm:cxn modelId="{46D48C8A-7B73-4EC9-BA3E-46A53ABBE028}" type="presParOf" srcId="{CFBA18E9-6D87-4EB5-B977-0F1B1BA4CF70}" destId="{B4047D8A-E098-49E9-AED8-8DB21F924B39}" srcOrd="3" destOrd="0" presId="urn:microsoft.com/office/officeart/2005/8/layout/vList2"/>
    <dgm:cxn modelId="{E6A6333E-5DB7-4F39-9106-74398E7FE875}" type="presParOf" srcId="{CFBA18E9-6D87-4EB5-B977-0F1B1BA4CF70}" destId="{1163984B-C696-4BC6-83FC-52C334C4A63E}" srcOrd="4" destOrd="0" presId="urn:microsoft.com/office/officeart/2005/8/layout/vList2"/>
    <dgm:cxn modelId="{3A9B8AF1-C1D5-4065-BA1A-2FA6AFD7A879}" type="presParOf" srcId="{CFBA18E9-6D87-4EB5-B977-0F1B1BA4CF70}" destId="{AEC189D7-739C-442E-BABC-18FCC1ADEBA3}"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F623FC-534A-433D-A2D0-0C7787C68835}"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en-US"/>
        </a:p>
      </dgm:t>
    </dgm:pt>
    <dgm:pt modelId="{6924CA0E-1950-4F46-913E-A356D0937744}">
      <dgm:prSet/>
      <dgm:spPr/>
      <dgm:t>
        <a:bodyPr/>
        <a:lstStyle/>
        <a:p>
          <a:pPr rtl="0"/>
          <a:r>
            <a:rPr lang="en-US" dirty="0">
              <a:solidFill>
                <a:schemeClr val="bg1"/>
              </a:solidFill>
              <a:latin typeface="Calibri"/>
              <a:cs typeface="Calibri"/>
            </a:rPr>
            <a:t>In order to protect the research results, companies are bound to verify whether the IP rights of third parties are infringed before starting the product development. </a:t>
          </a:r>
        </a:p>
      </dgm:t>
    </dgm:pt>
    <dgm:pt modelId="{EAD6A776-23C4-4684-A2ED-45E3F69D07EC}" type="parTrans" cxnId="{A2C7EB89-A514-4B7C-82C8-85D409089346}">
      <dgm:prSet/>
      <dgm:spPr/>
      <dgm:t>
        <a:bodyPr/>
        <a:lstStyle/>
        <a:p>
          <a:endParaRPr lang="en-US"/>
        </a:p>
      </dgm:t>
    </dgm:pt>
    <dgm:pt modelId="{F69C472D-E6A6-4286-B6E7-E78AD20FB68E}" type="sibTrans" cxnId="{A2C7EB89-A514-4B7C-82C8-85D409089346}">
      <dgm:prSet/>
      <dgm:spPr/>
      <dgm:t>
        <a:bodyPr/>
        <a:lstStyle/>
        <a:p>
          <a:endParaRPr lang="en-US"/>
        </a:p>
      </dgm:t>
    </dgm:pt>
    <dgm:pt modelId="{5C78AE5B-8932-441B-B3EA-E4B453D14BA3}">
      <dgm:prSet/>
      <dgm:spPr/>
      <dgm:t>
        <a:bodyPr/>
        <a:lstStyle/>
        <a:p>
          <a:r>
            <a:rPr lang="en-US" dirty="0">
              <a:solidFill>
                <a:schemeClr val="bg1"/>
              </a:solidFill>
              <a:latin typeface="Calibri"/>
              <a:cs typeface="Calibri"/>
            </a:rPr>
            <a:t>The company’s management must establish appropriate monitoring processes, because violations lead not only to civil liability risks, but also to compliance violations and criminal consequences.</a:t>
          </a:r>
        </a:p>
      </dgm:t>
    </dgm:pt>
    <dgm:pt modelId="{FC28CD57-A035-4DA3-8E44-36FC942CD844}" type="parTrans" cxnId="{F42457BD-9ECD-40B5-A761-086C01E2FC0E}">
      <dgm:prSet/>
      <dgm:spPr/>
      <dgm:t>
        <a:bodyPr/>
        <a:lstStyle/>
        <a:p>
          <a:endParaRPr lang="en-US"/>
        </a:p>
      </dgm:t>
    </dgm:pt>
    <dgm:pt modelId="{660F3A58-A6E2-4916-A88B-01AF1EC6ED74}" type="sibTrans" cxnId="{F42457BD-9ECD-40B5-A761-086C01E2FC0E}">
      <dgm:prSet/>
      <dgm:spPr/>
      <dgm:t>
        <a:bodyPr/>
        <a:lstStyle/>
        <a:p>
          <a:endParaRPr lang="en-US"/>
        </a:p>
      </dgm:t>
    </dgm:pt>
    <dgm:pt modelId="{B096466C-7448-47D3-A3D1-D66D8A508058}">
      <dgm:prSet/>
      <dgm:spPr/>
      <dgm:t>
        <a:bodyPr/>
        <a:lstStyle/>
        <a:p>
          <a:pPr rtl="0"/>
          <a:r>
            <a:rPr lang="en-US" dirty="0">
              <a:solidFill>
                <a:schemeClr val="bg1"/>
              </a:solidFill>
              <a:latin typeface="Calibri"/>
              <a:cs typeface="Calibri"/>
            </a:rPr>
            <a:t>IP litigation can be costly – it can also have drastic consequences such as restraints on the use of an IP asset or even monetary compensation/damages. </a:t>
          </a:r>
          <a:r>
            <a:rPr lang="en-US" dirty="0" err="1">
              <a:solidFill>
                <a:schemeClr val="bg1"/>
              </a:solidFill>
              <a:latin typeface="Calibri"/>
              <a:cs typeface="Calibri"/>
            </a:rPr>
            <a:t>Organisations</a:t>
          </a:r>
          <a:r>
            <a:rPr lang="en-US" dirty="0">
              <a:solidFill>
                <a:schemeClr val="bg1"/>
              </a:solidFill>
              <a:latin typeface="Calibri"/>
              <a:cs typeface="Calibri"/>
            </a:rPr>
            <a:t> should ensure that they have a plan in place for such situations. </a:t>
          </a:r>
        </a:p>
      </dgm:t>
    </dgm:pt>
    <dgm:pt modelId="{6636BDF1-87C0-4AAA-871D-DD2D6CBB7E6A}" type="parTrans" cxnId="{F2842BAA-591B-4EE0-AFEE-1F107B2B562F}">
      <dgm:prSet/>
      <dgm:spPr/>
      <dgm:t>
        <a:bodyPr/>
        <a:lstStyle/>
        <a:p>
          <a:endParaRPr lang="en-US"/>
        </a:p>
      </dgm:t>
    </dgm:pt>
    <dgm:pt modelId="{025E6AE2-ECCC-4B15-8914-525C99ABB708}" type="sibTrans" cxnId="{F2842BAA-591B-4EE0-AFEE-1F107B2B562F}">
      <dgm:prSet/>
      <dgm:spPr/>
      <dgm:t>
        <a:bodyPr/>
        <a:lstStyle/>
        <a:p>
          <a:endParaRPr lang="en-US"/>
        </a:p>
      </dgm:t>
    </dgm:pt>
    <dgm:pt modelId="{4459A71C-C4BA-48AE-B9CA-398055D807E6}">
      <dgm:prSet/>
      <dgm:spPr/>
      <dgm:t>
        <a:bodyPr/>
        <a:lstStyle/>
        <a:p>
          <a:r>
            <a:rPr lang="en-US" dirty="0" err="1">
              <a:solidFill>
                <a:schemeClr val="bg1"/>
              </a:solidFill>
              <a:latin typeface="Calibri"/>
              <a:cs typeface="Calibri"/>
            </a:rPr>
            <a:t>Organisations</a:t>
          </a:r>
          <a:r>
            <a:rPr lang="en-US" dirty="0">
              <a:solidFill>
                <a:schemeClr val="bg1"/>
              </a:solidFill>
              <a:latin typeface="Calibri"/>
              <a:cs typeface="Calibri"/>
            </a:rPr>
            <a:t> should ensure that their IP portfolios are in a state of litigation readiness, by maintaining up-to-date details of the IP assets, and ancillary documents pertaining to their use.</a:t>
          </a:r>
        </a:p>
      </dgm:t>
    </dgm:pt>
    <dgm:pt modelId="{2A3365E5-557A-432C-88B0-7CDC8317DD20}" type="parTrans" cxnId="{DD6929CC-E835-4C74-AC9D-B53C658143AC}">
      <dgm:prSet/>
      <dgm:spPr/>
      <dgm:t>
        <a:bodyPr/>
        <a:lstStyle/>
        <a:p>
          <a:endParaRPr lang="en-US"/>
        </a:p>
      </dgm:t>
    </dgm:pt>
    <dgm:pt modelId="{B13EDFD2-7889-417C-9E5D-9C47555B2BBF}" type="sibTrans" cxnId="{DD6929CC-E835-4C74-AC9D-B53C658143AC}">
      <dgm:prSet/>
      <dgm:spPr/>
      <dgm:t>
        <a:bodyPr/>
        <a:lstStyle/>
        <a:p>
          <a:endParaRPr lang="en-US"/>
        </a:p>
      </dgm:t>
    </dgm:pt>
    <dgm:pt modelId="{0C45BD6C-E604-457A-93E2-FC970C245398}" type="pres">
      <dgm:prSet presAssocID="{C3F623FC-534A-433D-A2D0-0C7787C68835}" presName="linear" presStyleCnt="0">
        <dgm:presLayoutVars>
          <dgm:animLvl val="lvl"/>
          <dgm:resizeHandles val="exact"/>
        </dgm:presLayoutVars>
      </dgm:prSet>
      <dgm:spPr/>
    </dgm:pt>
    <dgm:pt modelId="{7B486089-89C0-4A01-B6E4-56D9D57A005E}" type="pres">
      <dgm:prSet presAssocID="{6924CA0E-1950-4F46-913E-A356D0937744}" presName="parentText" presStyleLbl="node1" presStyleIdx="0" presStyleCnt="4">
        <dgm:presLayoutVars>
          <dgm:chMax val="0"/>
          <dgm:bulletEnabled val="1"/>
        </dgm:presLayoutVars>
      </dgm:prSet>
      <dgm:spPr/>
    </dgm:pt>
    <dgm:pt modelId="{63CD7251-BC8C-4119-A1B8-C29C48E35EE8}" type="pres">
      <dgm:prSet presAssocID="{F69C472D-E6A6-4286-B6E7-E78AD20FB68E}" presName="spacer" presStyleCnt="0"/>
      <dgm:spPr/>
    </dgm:pt>
    <dgm:pt modelId="{579C24FD-9D53-4751-BA68-CFAF706B423F}" type="pres">
      <dgm:prSet presAssocID="{5C78AE5B-8932-441B-B3EA-E4B453D14BA3}" presName="parentText" presStyleLbl="node1" presStyleIdx="1" presStyleCnt="4">
        <dgm:presLayoutVars>
          <dgm:chMax val="0"/>
          <dgm:bulletEnabled val="1"/>
        </dgm:presLayoutVars>
      </dgm:prSet>
      <dgm:spPr/>
    </dgm:pt>
    <dgm:pt modelId="{7A526F69-CBCF-4568-B201-985603D2A943}" type="pres">
      <dgm:prSet presAssocID="{660F3A58-A6E2-4916-A88B-01AF1EC6ED74}" presName="spacer" presStyleCnt="0"/>
      <dgm:spPr/>
    </dgm:pt>
    <dgm:pt modelId="{87932420-3F37-40F4-9F0F-DC37BF0EE88E}" type="pres">
      <dgm:prSet presAssocID="{B096466C-7448-47D3-A3D1-D66D8A508058}" presName="parentText" presStyleLbl="node1" presStyleIdx="2" presStyleCnt="4">
        <dgm:presLayoutVars>
          <dgm:chMax val="0"/>
          <dgm:bulletEnabled val="1"/>
        </dgm:presLayoutVars>
      </dgm:prSet>
      <dgm:spPr/>
    </dgm:pt>
    <dgm:pt modelId="{8FF140F0-56F4-47DB-940A-3B2AB53B1BAF}" type="pres">
      <dgm:prSet presAssocID="{025E6AE2-ECCC-4B15-8914-525C99ABB708}" presName="spacer" presStyleCnt="0"/>
      <dgm:spPr/>
    </dgm:pt>
    <dgm:pt modelId="{745B03F4-48E3-498B-9559-5F2F385F70DF}" type="pres">
      <dgm:prSet presAssocID="{4459A71C-C4BA-48AE-B9CA-398055D807E6}" presName="parentText" presStyleLbl="node1" presStyleIdx="3" presStyleCnt="4">
        <dgm:presLayoutVars>
          <dgm:chMax val="0"/>
          <dgm:bulletEnabled val="1"/>
        </dgm:presLayoutVars>
      </dgm:prSet>
      <dgm:spPr/>
    </dgm:pt>
  </dgm:ptLst>
  <dgm:cxnLst>
    <dgm:cxn modelId="{67D38F82-BF10-4873-ABF9-7D2D88535C50}" type="presOf" srcId="{C3F623FC-534A-433D-A2D0-0C7787C68835}" destId="{0C45BD6C-E604-457A-93E2-FC970C245398}" srcOrd="0" destOrd="0" presId="urn:microsoft.com/office/officeart/2005/8/layout/vList2"/>
    <dgm:cxn modelId="{A2C7EB89-A514-4B7C-82C8-85D409089346}" srcId="{C3F623FC-534A-433D-A2D0-0C7787C68835}" destId="{6924CA0E-1950-4F46-913E-A356D0937744}" srcOrd="0" destOrd="0" parTransId="{EAD6A776-23C4-4684-A2ED-45E3F69D07EC}" sibTransId="{F69C472D-E6A6-4286-B6E7-E78AD20FB68E}"/>
    <dgm:cxn modelId="{7E21688A-E038-44F0-9134-C7FA3752FD18}" type="presOf" srcId="{B096466C-7448-47D3-A3D1-D66D8A508058}" destId="{87932420-3F37-40F4-9F0F-DC37BF0EE88E}" srcOrd="0" destOrd="0" presId="urn:microsoft.com/office/officeart/2005/8/layout/vList2"/>
    <dgm:cxn modelId="{E15EBCA0-E338-4B0A-A19D-67237D38C835}" type="presOf" srcId="{4459A71C-C4BA-48AE-B9CA-398055D807E6}" destId="{745B03F4-48E3-498B-9559-5F2F385F70DF}" srcOrd="0" destOrd="0" presId="urn:microsoft.com/office/officeart/2005/8/layout/vList2"/>
    <dgm:cxn modelId="{F2842BAA-591B-4EE0-AFEE-1F107B2B562F}" srcId="{C3F623FC-534A-433D-A2D0-0C7787C68835}" destId="{B096466C-7448-47D3-A3D1-D66D8A508058}" srcOrd="2" destOrd="0" parTransId="{6636BDF1-87C0-4AAA-871D-DD2D6CBB7E6A}" sibTransId="{025E6AE2-ECCC-4B15-8914-525C99ABB708}"/>
    <dgm:cxn modelId="{F42457BD-9ECD-40B5-A761-086C01E2FC0E}" srcId="{C3F623FC-534A-433D-A2D0-0C7787C68835}" destId="{5C78AE5B-8932-441B-B3EA-E4B453D14BA3}" srcOrd="1" destOrd="0" parTransId="{FC28CD57-A035-4DA3-8E44-36FC942CD844}" sibTransId="{660F3A58-A6E2-4916-A88B-01AF1EC6ED74}"/>
    <dgm:cxn modelId="{DD6929CC-E835-4C74-AC9D-B53C658143AC}" srcId="{C3F623FC-534A-433D-A2D0-0C7787C68835}" destId="{4459A71C-C4BA-48AE-B9CA-398055D807E6}" srcOrd="3" destOrd="0" parTransId="{2A3365E5-557A-432C-88B0-7CDC8317DD20}" sibTransId="{B13EDFD2-7889-417C-9E5D-9C47555B2BBF}"/>
    <dgm:cxn modelId="{D5DDE4D8-47A9-4EAE-9DCC-36A6AD35A8FB}" type="presOf" srcId="{5C78AE5B-8932-441B-B3EA-E4B453D14BA3}" destId="{579C24FD-9D53-4751-BA68-CFAF706B423F}" srcOrd="0" destOrd="0" presId="urn:microsoft.com/office/officeart/2005/8/layout/vList2"/>
    <dgm:cxn modelId="{E966C0E5-DE1F-46D7-ADF3-2E26BE5200D1}" type="presOf" srcId="{6924CA0E-1950-4F46-913E-A356D0937744}" destId="{7B486089-89C0-4A01-B6E4-56D9D57A005E}" srcOrd="0" destOrd="0" presId="urn:microsoft.com/office/officeart/2005/8/layout/vList2"/>
    <dgm:cxn modelId="{265D3F32-E578-4A00-90DE-CA2485FE6BD4}" type="presParOf" srcId="{0C45BD6C-E604-457A-93E2-FC970C245398}" destId="{7B486089-89C0-4A01-B6E4-56D9D57A005E}" srcOrd="0" destOrd="0" presId="urn:microsoft.com/office/officeart/2005/8/layout/vList2"/>
    <dgm:cxn modelId="{7CC20B87-BEE8-4D5E-8DBC-101ABE0AD132}" type="presParOf" srcId="{0C45BD6C-E604-457A-93E2-FC970C245398}" destId="{63CD7251-BC8C-4119-A1B8-C29C48E35EE8}" srcOrd="1" destOrd="0" presId="urn:microsoft.com/office/officeart/2005/8/layout/vList2"/>
    <dgm:cxn modelId="{51930D5B-D662-4DDC-9832-C6B63A01EE32}" type="presParOf" srcId="{0C45BD6C-E604-457A-93E2-FC970C245398}" destId="{579C24FD-9D53-4751-BA68-CFAF706B423F}" srcOrd="2" destOrd="0" presId="urn:microsoft.com/office/officeart/2005/8/layout/vList2"/>
    <dgm:cxn modelId="{66F17444-1886-44CC-A903-744BE537200F}" type="presParOf" srcId="{0C45BD6C-E604-457A-93E2-FC970C245398}" destId="{7A526F69-CBCF-4568-B201-985603D2A943}" srcOrd="3" destOrd="0" presId="urn:microsoft.com/office/officeart/2005/8/layout/vList2"/>
    <dgm:cxn modelId="{9141554F-73F3-4ED2-9682-CF652AED9909}" type="presParOf" srcId="{0C45BD6C-E604-457A-93E2-FC970C245398}" destId="{87932420-3F37-40F4-9F0F-DC37BF0EE88E}" srcOrd="4" destOrd="0" presId="urn:microsoft.com/office/officeart/2005/8/layout/vList2"/>
    <dgm:cxn modelId="{345DA8D9-A832-4B33-91C0-95573DEE1A71}" type="presParOf" srcId="{0C45BD6C-E604-457A-93E2-FC970C245398}" destId="{8FF140F0-56F4-47DB-940A-3B2AB53B1BAF}" srcOrd="5" destOrd="0" presId="urn:microsoft.com/office/officeart/2005/8/layout/vList2"/>
    <dgm:cxn modelId="{5FA5B7A8-4456-4165-922D-021A846526DB}" type="presParOf" srcId="{0C45BD6C-E604-457A-93E2-FC970C245398}" destId="{745B03F4-48E3-498B-9559-5F2F385F70D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94CA3DD-9ED2-43E7-84F7-F97B639A3C19}"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412D9365-D6A4-44E2-A1C3-1FAE2E020053}">
      <dgm:prSet phldr="0"/>
      <dgm:spPr/>
      <dgm:t>
        <a:bodyPr/>
        <a:lstStyle/>
        <a:p>
          <a:pPr algn="l" rtl="0"/>
          <a:r>
            <a:rPr lang="en-US" dirty="0">
              <a:solidFill>
                <a:schemeClr val="bg1"/>
              </a:solidFill>
              <a:latin typeface="Calibri"/>
              <a:cs typeface="Calibri"/>
            </a:rPr>
            <a:t>Risk minimization: This focuses on building diverse IP portfolios and cross-licensing – used by businesses looking to avoid litigation.</a:t>
          </a:r>
        </a:p>
      </dgm:t>
    </dgm:pt>
    <dgm:pt modelId="{DD486BBB-B27B-4B9D-BEBD-32F736CBFC75}" type="parTrans" cxnId="{CE1D497B-FA71-4691-AE35-B55D7DBA1184}">
      <dgm:prSet/>
      <dgm:spPr/>
    </dgm:pt>
    <dgm:pt modelId="{0FC6C013-E4D6-4297-A7C8-FE0D269059F0}" type="sibTrans" cxnId="{CE1D497B-FA71-4691-AE35-B55D7DBA1184}">
      <dgm:prSet/>
      <dgm:spPr/>
    </dgm:pt>
    <dgm:pt modelId="{BE44570A-13DE-4490-AF35-48763FE0B992}">
      <dgm:prSet phldr="0"/>
      <dgm:spPr/>
      <dgm:t>
        <a:bodyPr/>
        <a:lstStyle/>
        <a:p>
          <a:pPr algn="l" rtl="0"/>
          <a:r>
            <a:rPr lang="en-US" dirty="0">
              <a:solidFill>
                <a:schemeClr val="bg1"/>
              </a:solidFill>
              <a:latin typeface="Calibri"/>
              <a:cs typeface="Calibri"/>
            </a:rPr>
            <a:t>Cost reduction: The most common strategy implemented by companies – maintains assets and their effectiveness while cutting unnecessary costs.</a:t>
          </a:r>
        </a:p>
      </dgm:t>
    </dgm:pt>
    <dgm:pt modelId="{E9C53F2D-3DED-48AE-95A2-75EC680A178A}" type="parTrans" cxnId="{1063FB7B-3DFD-4AC1-9F2F-73A9D6F27E91}">
      <dgm:prSet/>
      <dgm:spPr/>
    </dgm:pt>
    <dgm:pt modelId="{0A4D44B2-C7D9-49B1-82E3-3BC67A4DEED0}" type="sibTrans" cxnId="{1063FB7B-3DFD-4AC1-9F2F-73A9D6F27E91}">
      <dgm:prSet/>
      <dgm:spPr/>
    </dgm:pt>
    <dgm:pt modelId="{3909F2ED-A2A2-4C76-B5E2-DCC12153D167}">
      <dgm:prSet phldr="0"/>
      <dgm:spPr/>
      <dgm:t>
        <a:bodyPr/>
        <a:lstStyle/>
        <a:p>
          <a:pPr algn="l"/>
          <a:r>
            <a:rPr lang="en-US" dirty="0">
              <a:solidFill>
                <a:schemeClr val="bg1"/>
              </a:solidFill>
              <a:latin typeface="Calibri"/>
              <a:cs typeface="Calibri"/>
            </a:rPr>
            <a:t>Value approach: Organizations seeking to profit from the direct use of intellectual property leverage this strategy.</a:t>
          </a:r>
        </a:p>
      </dgm:t>
    </dgm:pt>
    <dgm:pt modelId="{191887E5-04EA-4A68-8EFC-2D3E66B8E9A2}" type="parTrans" cxnId="{04CF3B73-E3ED-414A-8C0D-F004F0300C5E}">
      <dgm:prSet/>
      <dgm:spPr/>
    </dgm:pt>
    <dgm:pt modelId="{498AAA79-4A6C-4D1B-AAAD-FA0F46FA7F9E}" type="sibTrans" cxnId="{04CF3B73-E3ED-414A-8C0D-F004F0300C5E}">
      <dgm:prSet/>
      <dgm:spPr/>
    </dgm:pt>
    <dgm:pt modelId="{D1B5ACD0-9EA4-41D4-B328-3410F5569C84}">
      <dgm:prSet phldr="0"/>
      <dgm:spPr/>
      <dgm:t>
        <a:bodyPr/>
        <a:lstStyle/>
        <a:p>
          <a:pPr algn="l" rtl="0"/>
          <a:r>
            <a:rPr lang="en-US" dirty="0">
              <a:solidFill>
                <a:schemeClr val="bg1"/>
              </a:solidFill>
              <a:latin typeface="Calibri"/>
              <a:cs typeface="Calibri"/>
            </a:rPr>
            <a:t>Tactical approach: Prioritizes the nature and direction of IP-based competition and strategic patenting – Involves shifting the focus of research and development activities and rethinking existing partnerships with customers and relevant parties.</a:t>
          </a:r>
        </a:p>
      </dgm:t>
    </dgm:pt>
    <dgm:pt modelId="{9EEDAF0D-2794-4365-BEB2-426CBBE40242}" type="parTrans" cxnId="{08837128-656E-440F-90BF-6587877A3758}">
      <dgm:prSet/>
      <dgm:spPr/>
    </dgm:pt>
    <dgm:pt modelId="{D3BF1F47-CFC4-415E-B955-C44A85E805BF}" type="sibTrans" cxnId="{08837128-656E-440F-90BF-6587877A3758}">
      <dgm:prSet/>
      <dgm:spPr/>
    </dgm:pt>
    <dgm:pt modelId="{CE0F799C-0A5C-4345-A130-D855CF50F413}" type="pres">
      <dgm:prSet presAssocID="{B94CA3DD-9ED2-43E7-84F7-F97B639A3C19}" presName="diagram" presStyleCnt="0">
        <dgm:presLayoutVars>
          <dgm:dir/>
          <dgm:resizeHandles val="exact"/>
        </dgm:presLayoutVars>
      </dgm:prSet>
      <dgm:spPr/>
    </dgm:pt>
    <dgm:pt modelId="{61218B3D-C7C3-4292-9E2A-074AC265D673}" type="pres">
      <dgm:prSet presAssocID="{412D9365-D6A4-44E2-A1C3-1FAE2E020053}" presName="node" presStyleLbl="node1" presStyleIdx="0" presStyleCnt="4">
        <dgm:presLayoutVars>
          <dgm:bulletEnabled val="1"/>
        </dgm:presLayoutVars>
      </dgm:prSet>
      <dgm:spPr/>
    </dgm:pt>
    <dgm:pt modelId="{B5CC2706-CCB1-4B11-92BF-E58B4EA8DBBC}" type="pres">
      <dgm:prSet presAssocID="{0FC6C013-E4D6-4297-A7C8-FE0D269059F0}" presName="sibTrans" presStyleCnt="0"/>
      <dgm:spPr/>
    </dgm:pt>
    <dgm:pt modelId="{D6997E79-D1FA-4C16-871F-F0CC1B5CBA69}" type="pres">
      <dgm:prSet presAssocID="{BE44570A-13DE-4490-AF35-48763FE0B992}" presName="node" presStyleLbl="node1" presStyleIdx="1" presStyleCnt="4">
        <dgm:presLayoutVars>
          <dgm:bulletEnabled val="1"/>
        </dgm:presLayoutVars>
      </dgm:prSet>
      <dgm:spPr/>
    </dgm:pt>
    <dgm:pt modelId="{14146118-D9D5-453C-A549-A14628FD5CED}" type="pres">
      <dgm:prSet presAssocID="{0A4D44B2-C7D9-49B1-82E3-3BC67A4DEED0}" presName="sibTrans" presStyleCnt="0"/>
      <dgm:spPr/>
    </dgm:pt>
    <dgm:pt modelId="{201879C6-C83E-4694-B8AD-69048693F6E0}" type="pres">
      <dgm:prSet presAssocID="{3909F2ED-A2A2-4C76-B5E2-DCC12153D167}" presName="node" presStyleLbl="node1" presStyleIdx="2" presStyleCnt="4">
        <dgm:presLayoutVars>
          <dgm:bulletEnabled val="1"/>
        </dgm:presLayoutVars>
      </dgm:prSet>
      <dgm:spPr/>
    </dgm:pt>
    <dgm:pt modelId="{462EB979-EC3A-49F4-AA45-63B4214FF208}" type="pres">
      <dgm:prSet presAssocID="{498AAA79-4A6C-4D1B-AAAD-FA0F46FA7F9E}" presName="sibTrans" presStyleCnt="0"/>
      <dgm:spPr/>
    </dgm:pt>
    <dgm:pt modelId="{A8A78077-369E-4140-BD3F-4C77FDE3C62E}" type="pres">
      <dgm:prSet presAssocID="{D1B5ACD0-9EA4-41D4-B328-3410F5569C84}" presName="node" presStyleLbl="node1" presStyleIdx="3" presStyleCnt="4">
        <dgm:presLayoutVars>
          <dgm:bulletEnabled val="1"/>
        </dgm:presLayoutVars>
      </dgm:prSet>
      <dgm:spPr/>
    </dgm:pt>
  </dgm:ptLst>
  <dgm:cxnLst>
    <dgm:cxn modelId="{08837128-656E-440F-90BF-6587877A3758}" srcId="{B94CA3DD-9ED2-43E7-84F7-F97B639A3C19}" destId="{D1B5ACD0-9EA4-41D4-B328-3410F5569C84}" srcOrd="3" destOrd="0" parTransId="{9EEDAF0D-2794-4365-BEB2-426CBBE40242}" sibTransId="{D3BF1F47-CFC4-415E-B955-C44A85E805BF}"/>
    <dgm:cxn modelId="{04CF3B73-E3ED-414A-8C0D-F004F0300C5E}" srcId="{B94CA3DD-9ED2-43E7-84F7-F97B639A3C19}" destId="{3909F2ED-A2A2-4C76-B5E2-DCC12153D167}" srcOrd="2" destOrd="0" parTransId="{191887E5-04EA-4A68-8EFC-2D3E66B8E9A2}" sibTransId="{498AAA79-4A6C-4D1B-AAAD-FA0F46FA7F9E}"/>
    <dgm:cxn modelId="{CE1D497B-FA71-4691-AE35-B55D7DBA1184}" srcId="{B94CA3DD-9ED2-43E7-84F7-F97B639A3C19}" destId="{412D9365-D6A4-44E2-A1C3-1FAE2E020053}" srcOrd="0" destOrd="0" parTransId="{DD486BBB-B27B-4B9D-BEBD-32F736CBFC75}" sibTransId="{0FC6C013-E4D6-4297-A7C8-FE0D269059F0}"/>
    <dgm:cxn modelId="{1063FB7B-3DFD-4AC1-9F2F-73A9D6F27E91}" srcId="{B94CA3DD-9ED2-43E7-84F7-F97B639A3C19}" destId="{BE44570A-13DE-4490-AF35-48763FE0B992}" srcOrd="1" destOrd="0" parTransId="{E9C53F2D-3DED-48AE-95A2-75EC680A178A}" sibTransId="{0A4D44B2-C7D9-49B1-82E3-3BC67A4DEED0}"/>
    <dgm:cxn modelId="{D09B25AE-D9D7-42DC-985E-F2BAED7FAA19}" type="presOf" srcId="{B94CA3DD-9ED2-43E7-84F7-F97B639A3C19}" destId="{CE0F799C-0A5C-4345-A130-D855CF50F413}" srcOrd="0" destOrd="0" presId="urn:microsoft.com/office/officeart/2005/8/layout/default"/>
    <dgm:cxn modelId="{A413B7B5-9825-4484-A5D7-F7A78A88DF5E}" type="presOf" srcId="{3909F2ED-A2A2-4C76-B5E2-DCC12153D167}" destId="{201879C6-C83E-4694-B8AD-69048693F6E0}" srcOrd="0" destOrd="0" presId="urn:microsoft.com/office/officeart/2005/8/layout/default"/>
    <dgm:cxn modelId="{1D3819C1-1822-4D2A-89D5-914981A766E4}" type="presOf" srcId="{BE44570A-13DE-4490-AF35-48763FE0B992}" destId="{D6997E79-D1FA-4C16-871F-F0CC1B5CBA69}" srcOrd="0" destOrd="0" presId="urn:microsoft.com/office/officeart/2005/8/layout/default"/>
    <dgm:cxn modelId="{D68D0AC7-38E5-4E91-AE43-724F6E6199CC}" type="presOf" srcId="{412D9365-D6A4-44E2-A1C3-1FAE2E020053}" destId="{61218B3D-C7C3-4292-9E2A-074AC265D673}" srcOrd="0" destOrd="0" presId="urn:microsoft.com/office/officeart/2005/8/layout/default"/>
    <dgm:cxn modelId="{70157FDA-93BE-4A1F-949F-63041B59F986}" type="presOf" srcId="{D1B5ACD0-9EA4-41D4-B328-3410F5569C84}" destId="{A8A78077-369E-4140-BD3F-4C77FDE3C62E}" srcOrd="0" destOrd="0" presId="urn:microsoft.com/office/officeart/2005/8/layout/default"/>
    <dgm:cxn modelId="{A57F9E5C-64C0-47BD-9128-FCCED3129D0B}" type="presParOf" srcId="{CE0F799C-0A5C-4345-A130-D855CF50F413}" destId="{61218B3D-C7C3-4292-9E2A-074AC265D673}" srcOrd="0" destOrd="0" presId="urn:microsoft.com/office/officeart/2005/8/layout/default"/>
    <dgm:cxn modelId="{FFAF389D-871B-4C2B-9D84-EF453675AC8E}" type="presParOf" srcId="{CE0F799C-0A5C-4345-A130-D855CF50F413}" destId="{B5CC2706-CCB1-4B11-92BF-E58B4EA8DBBC}" srcOrd="1" destOrd="0" presId="urn:microsoft.com/office/officeart/2005/8/layout/default"/>
    <dgm:cxn modelId="{88CB80B5-2CD1-423B-BDBA-17E10214B209}" type="presParOf" srcId="{CE0F799C-0A5C-4345-A130-D855CF50F413}" destId="{D6997E79-D1FA-4C16-871F-F0CC1B5CBA69}" srcOrd="2" destOrd="0" presId="urn:microsoft.com/office/officeart/2005/8/layout/default"/>
    <dgm:cxn modelId="{8D80673C-034A-4B29-9725-ADFD7E26ECE6}" type="presParOf" srcId="{CE0F799C-0A5C-4345-A130-D855CF50F413}" destId="{14146118-D9D5-453C-A549-A14628FD5CED}" srcOrd="3" destOrd="0" presId="urn:microsoft.com/office/officeart/2005/8/layout/default"/>
    <dgm:cxn modelId="{272796EA-DB48-4740-9390-2468E3FBFC38}" type="presParOf" srcId="{CE0F799C-0A5C-4345-A130-D855CF50F413}" destId="{201879C6-C83E-4694-B8AD-69048693F6E0}" srcOrd="4" destOrd="0" presId="urn:microsoft.com/office/officeart/2005/8/layout/default"/>
    <dgm:cxn modelId="{C82809C8-493A-47C3-8342-C9821D41CD77}" type="presParOf" srcId="{CE0F799C-0A5C-4345-A130-D855CF50F413}" destId="{462EB979-EC3A-49F4-AA45-63B4214FF208}" srcOrd="5" destOrd="0" presId="urn:microsoft.com/office/officeart/2005/8/layout/default"/>
    <dgm:cxn modelId="{1C8E5938-E279-428A-AE0B-8EE8286168E7}" type="presParOf" srcId="{CE0F799C-0A5C-4345-A130-D855CF50F413}" destId="{A8A78077-369E-4140-BD3F-4C77FDE3C62E}"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F557E-D8C6-425D-8F14-12F4FDCAD093}">
      <dsp:nvSpPr>
        <dsp:cNvPr id="0" name=""/>
        <dsp:cNvSpPr/>
      </dsp:nvSpPr>
      <dsp:spPr>
        <a:xfrm>
          <a:off x="2906" y="344463"/>
          <a:ext cx="2305712" cy="138342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solidFill>
                <a:schemeClr val="bg1"/>
              </a:solidFill>
              <a:latin typeface="Calibri"/>
              <a:cs typeface="Calibri"/>
            </a:rPr>
            <a:t>Provides information about intellectual property to the general public.</a:t>
          </a:r>
        </a:p>
      </dsp:txBody>
      <dsp:txXfrm>
        <a:off x="2906" y="344463"/>
        <a:ext cx="2305712" cy="1383427"/>
      </dsp:txXfrm>
    </dsp:sp>
    <dsp:sp modelId="{7DB9DBBB-A9C3-4320-9E77-B971E119333E}">
      <dsp:nvSpPr>
        <dsp:cNvPr id="0" name=""/>
        <dsp:cNvSpPr/>
      </dsp:nvSpPr>
      <dsp:spPr>
        <a:xfrm>
          <a:off x="2539189" y="344463"/>
          <a:ext cx="2305712" cy="138342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bg1"/>
              </a:solidFill>
              <a:latin typeface="Calibri"/>
              <a:cs typeface="Calibri"/>
            </a:rPr>
            <a:t>Establishes, monitors, and documents  IP ownerships and rights.</a:t>
          </a:r>
        </a:p>
      </dsp:txBody>
      <dsp:txXfrm>
        <a:off x="2539189" y="344463"/>
        <a:ext cx="2305712" cy="1383427"/>
      </dsp:txXfrm>
    </dsp:sp>
    <dsp:sp modelId="{9EC9AB0C-3BC9-4604-845E-C764CD871196}">
      <dsp:nvSpPr>
        <dsp:cNvPr id="0" name=""/>
        <dsp:cNvSpPr/>
      </dsp:nvSpPr>
      <dsp:spPr>
        <a:xfrm>
          <a:off x="5075473" y="344463"/>
          <a:ext cx="2305712" cy="138342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bg1"/>
              </a:solidFill>
              <a:latin typeface="Calibri"/>
              <a:cs typeface="Calibri"/>
            </a:rPr>
            <a:t>Handles patent portfolios, infringement, piracy, and unauthorized use.</a:t>
          </a:r>
        </a:p>
      </dsp:txBody>
      <dsp:txXfrm>
        <a:off x="5075473" y="344463"/>
        <a:ext cx="2305712" cy="1383427"/>
      </dsp:txXfrm>
    </dsp:sp>
    <dsp:sp modelId="{BF906733-7D2F-414D-B6D1-84C5003B9A78}">
      <dsp:nvSpPr>
        <dsp:cNvPr id="0" name=""/>
        <dsp:cNvSpPr/>
      </dsp:nvSpPr>
      <dsp:spPr>
        <a:xfrm>
          <a:off x="7611757" y="344463"/>
          <a:ext cx="2305712" cy="138342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bg1"/>
              </a:solidFill>
              <a:latin typeface="Calibri"/>
              <a:cs typeface="Calibri"/>
            </a:rPr>
            <a:t>Establishes non-disclosure policies.</a:t>
          </a:r>
        </a:p>
      </dsp:txBody>
      <dsp:txXfrm>
        <a:off x="7611757" y="344463"/>
        <a:ext cx="2305712" cy="1383427"/>
      </dsp:txXfrm>
    </dsp:sp>
    <dsp:sp modelId="{898B4129-4618-4BE4-972D-FA390564BA66}">
      <dsp:nvSpPr>
        <dsp:cNvPr id="0" name=""/>
        <dsp:cNvSpPr/>
      </dsp:nvSpPr>
      <dsp:spPr>
        <a:xfrm>
          <a:off x="1271048" y="1958462"/>
          <a:ext cx="2305712" cy="138342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bg1"/>
              </a:solidFill>
              <a:latin typeface="Calibri"/>
              <a:cs typeface="Calibri"/>
            </a:rPr>
            <a:t>Helps to stay updated with competitors and their awards, infringements, and claims.</a:t>
          </a:r>
        </a:p>
      </dsp:txBody>
      <dsp:txXfrm>
        <a:off x="1271048" y="1958462"/>
        <a:ext cx="2305712" cy="1383427"/>
      </dsp:txXfrm>
    </dsp:sp>
    <dsp:sp modelId="{DAF7D399-00E1-469B-88B4-2A712397B186}">
      <dsp:nvSpPr>
        <dsp:cNvPr id="0" name=""/>
        <dsp:cNvSpPr/>
      </dsp:nvSpPr>
      <dsp:spPr>
        <a:xfrm>
          <a:off x="3807331" y="1958462"/>
          <a:ext cx="2305712" cy="138342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bg1"/>
              </a:solidFill>
              <a:latin typeface="Calibri"/>
              <a:cs typeface="Calibri"/>
            </a:rPr>
            <a:t>Documents and prepares licensing and related contracts.</a:t>
          </a:r>
        </a:p>
      </dsp:txBody>
      <dsp:txXfrm>
        <a:off x="3807331" y="1958462"/>
        <a:ext cx="2305712" cy="1383427"/>
      </dsp:txXfrm>
    </dsp:sp>
    <dsp:sp modelId="{294EB387-1D0D-4679-A7CD-ADEBCC05ABE2}">
      <dsp:nvSpPr>
        <dsp:cNvPr id="0" name=""/>
        <dsp:cNvSpPr/>
      </dsp:nvSpPr>
      <dsp:spPr>
        <a:xfrm>
          <a:off x="6343615" y="1958462"/>
          <a:ext cx="2305712" cy="138342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bg1"/>
              </a:solidFill>
              <a:latin typeface="Calibri"/>
              <a:cs typeface="Calibri"/>
            </a:rPr>
            <a:t>Enables businesses to handle post-issuance proceedings.</a:t>
          </a:r>
        </a:p>
      </dsp:txBody>
      <dsp:txXfrm>
        <a:off x="6343615" y="1958462"/>
        <a:ext cx="2305712" cy="13834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230F5-0B18-48D9-9669-401A93275D54}">
      <dsp:nvSpPr>
        <dsp:cNvPr id="0" name=""/>
        <dsp:cNvSpPr/>
      </dsp:nvSpPr>
      <dsp:spPr>
        <a:xfrm>
          <a:off x="0" y="793766"/>
          <a:ext cx="7554938" cy="1076400"/>
        </a:xfrm>
        <a:prstGeom prst="round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b="1" i="0" kern="1200" dirty="0"/>
            <a:t>1. NONDISCLOSURE AGREEMENTS (NDAS)</a:t>
          </a:r>
        </a:p>
        <a:p>
          <a:pPr marL="0" lvl="0" indent="0" algn="l" defTabSz="444500">
            <a:lnSpc>
              <a:spcPct val="90000"/>
            </a:lnSpc>
            <a:spcBef>
              <a:spcPct val="0"/>
            </a:spcBef>
            <a:spcAft>
              <a:spcPct val="35000"/>
            </a:spcAft>
            <a:buNone/>
          </a:pPr>
          <a:r>
            <a:rPr lang="en-US" sz="1000" b="0" i="0" kern="1200" dirty="0"/>
            <a:t>Broadly speaking, NDAs restrict use and limit disclosure of your company’s protected information. NDAs offer you legally enforceable protection against accidental and intentional confidentiality breaches by third parties.</a:t>
          </a:r>
          <a:endParaRPr lang="en-US" sz="1000" kern="1200" dirty="0"/>
        </a:p>
        <a:p>
          <a:pPr marL="0" lvl="0" indent="0" algn="l" defTabSz="444500">
            <a:lnSpc>
              <a:spcPct val="90000"/>
            </a:lnSpc>
            <a:spcBef>
              <a:spcPct val="0"/>
            </a:spcBef>
            <a:spcAft>
              <a:spcPct val="35000"/>
            </a:spcAft>
            <a:buNone/>
          </a:pPr>
          <a:r>
            <a:rPr lang="en-US" sz="1000" kern="1200" dirty="0"/>
            <a:t>With that in mind, before you share confidential information with a third party, make sure to have all recipients </a:t>
          </a:r>
          <a:r>
            <a:rPr lang="en-US" sz="1000" kern="1200" dirty="0">
              <a:hlinkClick xmlns:r="http://schemas.openxmlformats.org/officeDocument/2006/relationships" r:id="rId1"/>
            </a:rPr>
            <a:t>sign an NDA</a:t>
          </a:r>
          <a:r>
            <a:rPr lang="en-US" sz="1000" kern="1200" dirty="0"/>
            <a:t> first — yes, even if you think they are trustworthy!</a:t>
          </a:r>
        </a:p>
      </dsp:txBody>
      <dsp:txXfrm>
        <a:off x="52546" y="846312"/>
        <a:ext cx="7449846" cy="971308"/>
      </dsp:txXfrm>
    </dsp:sp>
    <dsp:sp modelId="{2F7538E0-4809-4BC6-BED1-DF7985D94E86}">
      <dsp:nvSpPr>
        <dsp:cNvPr id="0" name=""/>
        <dsp:cNvSpPr/>
      </dsp:nvSpPr>
      <dsp:spPr>
        <a:xfrm>
          <a:off x="0" y="1898967"/>
          <a:ext cx="7554938" cy="1076400"/>
        </a:xfrm>
        <a:prstGeom prst="roundRect">
          <a:avLst/>
        </a:prstGeom>
        <a:solidFill>
          <a:schemeClr val="accent6">
            <a:shade val="80000"/>
            <a:hueOff val="-210534"/>
            <a:satOff val="-4094"/>
            <a:lumOff val="114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b="1" i="0" kern="1200" dirty="0"/>
            <a:t>2. EMPLOYMENT AGREEMENTS</a:t>
          </a:r>
        </a:p>
        <a:p>
          <a:pPr marL="0" lvl="0" indent="0" algn="l" defTabSz="444500">
            <a:lnSpc>
              <a:spcPct val="90000"/>
            </a:lnSpc>
            <a:spcBef>
              <a:spcPct val="0"/>
            </a:spcBef>
            <a:spcAft>
              <a:spcPct val="35000"/>
            </a:spcAft>
            <a:buNone/>
          </a:pPr>
          <a:r>
            <a:rPr lang="en-US" sz="1000" b="0" i="0" kern="1200" dirty="0"/>
            <a:t>If you’re engaging a new employee who might contribute to the company’s IP, they should sign an </a:t>
          </a:r>
          <a:r>
            <a:rPr lang="en-US" sz="1000" b="0" i="0" kern="1200" dirty="0">
              <a:hlinkClick xmlns:r="http://schemas.openxmlformats.org/officeDocument/2006/relationships" r:id="rId2"/>
            </a:rPr>
            <a:t>employment agreement</a:t>
          </a:r>
          <a:r>
            <a:rPr lang="en-US" sz="1000" b="0" i="0" kern="1200" dirty="0"/>
            <a:t> before they start work. The employment agreement should clearly define what IP is owned by the company, and how the employee is expected to handle confidential information and other IP during and after the course of their employment.</a:t>
          </a:r>
        </a:p>
        <a:p>
          <a:pPr marL="0" lvl="0" indent="0" algn="l" defTabSz="444500">
            <a:lnSpc>
              <a:spcPct val="90000"/>
            </a:lnSpc>
            <a:spcBef>
              <a:spcPct val="0"/>
            </a:spcBef>
            <a:spcAft>
              <a:spcPct val="35000"/>
            </a:spcAft>
            <a:buNone/>
          </a:pPr>
          <a:r>
            <a:rPr lang="en-US" sz="1000" b="0" i="0" kern="1200" dirty="0"/>
            <a:t>For more details on what the employment agreement should cover, check out our blog post about </a:t>
          </a:r>
          <a:r>
            <a:rPr lang="en-US" sz="1000" b="0" i="0" kern="1200" dirty="0">
              <a:hlinkClick xmlns:r="http://schemas.openxmlformats.org/officeDocument/2006/relationships" r:id="rId3"/>
            </a:rPr>
            <a:t>effective hiring practices</a:t>
          </a:r>
          <a:r>
            <a:rPr lang="en-US" sz="1000" b="0" i="0" kern="1200" dirty="0"/>
            <a:t>.</a:t>
          </a:r>
          <a:endParaRPr lang="en-US" sz="1000" kern="1200" dirty="0">
            <a:solidFill>
              <a:schemeClr val="bg1"/>
            </a:solidFill>
            <a:latin typeface="Calibri"/>
            <a:cs typeface="Calibri"/>
          </a:endParaRPr>
        </a:p>
      </dsp:txBody>
      <dsp:txXfrm>
        <a:off x="52546" y="1951513"/>
        <a:ext cx="7449846" cy="971308"/>
      </dsp:txXfrm>
    </dsp:sp>
    <dsp:sp modelId="{D93C10BE-86E2-4ADB-9911-843B7DB0301B}">
      <dsp:nvSpPr>
        <dsp:cNvPr id="0" name=""/>
        <dsp:cNvSpPr/>
      </dsp:nvSpPr>
      <dsp:spPr>
        <a:xfrm>
          <a:off x="0" y="3004167"/>
          <a:ext cx="7554938" cy="1076400"/>
        </a:xfrm>
        <a:prstGeom prst="roundRect">
          <a:avLst/>
        </a:prstGeom>
        <a:solidFill>
          <a:schemeClr val="accent6">
            <a:shade val="80000"/>
            <a:hueOff val="-421068"/>
            <a:satOff val="-8188"/>
            <a:lumOff val="228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b="1" i="0" kern="1200" dirty="0"/>
            <a:t>3. INVENTION DISCLOSURE RECORDS (IDRS)</a:t>
          </a:r>
        </a:p>
        <a:p>
          <a:pPr marL="0" lvl="0" indent="0" algn="l" defTabSz="444500">
            <a:lnSpc>
              <a:spcPct val="90000"/>
            </a:lnSpc>
            <a:spcBef>
              <a:spcPct val="0"/>
            </a:spcBef>
            <a:spcAft>
              <a:spcPct val="35000"/>
            </a:spcAft>
            <a:buNone/>
          </a:pPr>
          <a:r>
            <a:rPr lang="en-US" sz="1000" b="0" i="0" kern="1200" dirty="0"/>
            <a:t>IDRs are the </a:t>
          </a:r>
          <a:r>
            <a:rPr lang="en-US" sz="1000" b="0" i="0" kern="1200" dirty="0">
              <a:hlinkClick xmlns:r="http://schemas.openxmlformats.org/officeDocument/2006/relationships" r:id="rId4"/>
            </a:rPr>
            <a:t>most effective way</a:t>
          </a:r>
          <a:r>
            <a:rPr lang="en-US" sz="1000" b="0" i="0" kern="1200" dirty="0"/>
            <a:t> for your company to track IP created by your employees. Essentially, an IDR is used to </a:t>
          </a:r>
          <a:r>
            <a:rPr lang="en-US" sz="1000" b="0" i="0" kern="1200" dirty="0">
              <a:hlinkClick xmlns:r="http://schemas.openxmlformats.org/officeDocument/2006/relationships" r:id="rId5"/>
            </a:rPr>
            <a:t>internally document</a:t>
          </a:r>
          <a:r>
            <a:rPr lang="en-US" sz="1000" b="0" i="0" kern="1200" dirty="0"/>
            <a:t> relevant details about company-related inventions.</a:t>
          </a:r>
        </a:p>
        <a:p>
          <a:pPr marL="0" lvl="0" indent="0" algn="l" defTabSz="444500">
            <a:lnSpc>
              <a:spcPct val="90000"/>
            </a:lnSpc>
            <a:spcBef>
              <a:spcPct val="0"/>
            </a:spcBef>
            <a:spcAft>
              <a:spcPct val="35000"/>
            </a:spcAft>
            <a:buNone/>
          </a:pPr>
          <a:r>
            <a:rPr lang="en-US" sz="1000" b="0" i="0" kern="1200" dirty="0"/>
            <a:t>All tech companies should have an </a:t>
          </a:r>
          <a:r>
            <a:rPr lang="en-US" sz="1000" b="0" i="0" kern="1200" dirty="0">
              <a:hlinkClick xmlns:r="http://schemas.openxmlformats.org/officeDocument/2006/relationships" r:id="rId6"/>
            </a:rPr>
            <a:t>IDR template</a:t>
          </a:r>
          <a:r>
            <a:rPr lang="en-US" sz="1000" b="0" i="0" kern="1200" dirty="0"/>
            <a:t> that employees complete when they develop new, valuable innovations. The completed IDR can then be used as a starting point for obtaining patent or trade secret protection.</a:t>
          </a:r>
          <a:endParaRPr lang="en-US" sz="1000" kern="1200" dirty="0">
            <a:solidFill>
              <a:schemeClr val="bg1"/>
            </a:solidFill>
            <a:latin typeface="Calibri"/>
            <a:cs typeface="Calibri"/>
          </a:endParaRPr>
        </a:p>
      </dsp:txBody>
      <dsp:txXfrm>
        <a:off x="52546" y="3056713"/>
        <a:ext cx="7449846" cy="971308"/>
      </dsp:txXfrm>
    </dsp:sp>
    <dsp:sp modelId="{CE7072D9-98F9-4E45-9396-263607518E85}">
      <dsp:nvSpPr>
        <dsp:cNvPr id="0" name=""/>
        <dsp:cNvSpPr/>
      </dsp:nvSpPr>
      <dsp:spPr>
        <a:xfrm>
          <a:off x="0" y="4109366"/>
          <a:ext cx="7554938" cy="1076400"/>
        </a:xfrm>
        <a:prstGeom prst="roundRect">
          <a:avLst/>
        </a:prstGeom>
        <a:solidFill>
          <a:schemeClr val="accent6">
            <a:shade val="80000"/>
            <a:hueOff val="-631602"/>
            <a:satOff val="-12282"/>
            <a:lumOff val="343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b="1" i="0" kern="1200" dirty="0"/>
            <a:t>4. IMPLEMENT PROCESS AND INTRODUCE TECHNOLOGY</a:t>
          </a:r>
        </a:p>
        <a:p>
          <a:pPr marL="0" lvl="0" indent="0" algn="l" defTabSz="444500">
            <a:lnSpc>
              <a:spcPct val="90000"/>
            </a:lnSpc>
            <a:spcBef>
              <a:spcPct val="0"/>
            </a:spcBef>
            <a:spcAft>
              <a:spcPct val="35000"/>
            </a:spcAft>
            <a:buNone/>
          </a:pPr>
          <a:r>
            <a:rPr lang="en-US" sz="1000" kern="1200" dirty="0">
              <a:solidFill>
                <a:schemeClr val="bg1"/>
              </a:solidFill>
              <a:latin typeface="Calibri"/>
              <a:cs typeface="Calibri"/>
            </a:rPr>
            <a:t>Leverage intellectual property management solutions along with other legal tools to streamline processes. Such technology helps keep track of applications, documents, and violations of IPR to provide a well-rounded picture of the company's IP assets.</a:t>
          </a:r>
        </a:p>
      </dsp:txBody>
      <dsp:txXfrm>
        <a:off x="52546" y="4161912"/>
        <a:ext cx="7449846" cy="9713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C6464D-4911-47D4-8A85-DF43F27C8D4B}">
      <dsp:nvSpPr>
        <dsp:cNvPr id="0" name=""/>
        <dsp:cNvSpPr/>
      </dsp:nvSpPr>
      <dsp:spPr>
        <a:xfrm>
          <a:off x="0" y="167526"/>
          <a:ext cx="11343735" cy="53516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dirty="0">
              <a:solidFill>
                <a:schemeClr val="bg1"/>
              </a:solidFill>
              <a:latin typeface="Calibri"/>
              <a:cs typeface="Calibri"/>
            </a:rPr>
            <a:t>Contents and </a:t>
          </a:r>
          <a:r>
            <a:rPr lang="en-US" sz="2100" kern="1200" dirty="0" err="1">
              <a:solidFill>
                <a:schemeClr val="bg1"/>
              </a:solidFill>
              <a:latin typeface="Calibri"/>
              <a:cs typeface="Calibri"/>
            </a:rPr>
            <a:t>behaviour</a:t>
          </a:r>
          <a:r>
            <a:rPr lang="en-US" sz="2100" kern="1200" dirty="0">
              <a:solidFill>
                <a:schemeClr val="bg1"/>
              </a:solidFill>
              <a:latin typeface="Calibri"/>
              <a:cs typeface="Calibri"/>
            </a:rPr>
            <a:t> compliance</a:t>
          </a:r>
        </a:p>
      </dsp:txBody>
      <dsp:txXfrm>
        <a:off x="26125" y="193651"/>
        <a:ext cx="11291485" cy="482915"/>
      </dsp:txXfrm>
    </dsp:sp>
    <dsp:sp modelId="{CCBED6BD-FEFB-49CE-A23F-7F6E13769936}">
      <dsp:nvSpPr>
        <dsp:cNvPr id="0" name=""/>
        <dsp:cNvSpPr/>
      </dsp:nvSpPr>
      <dsp:spPr>
        <a:xfrm>
          <a:off x="0" y="702691"/>
          <a:ext cx="11343735" cy="1564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164"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US" sz="1600" kern="1200" dirty="0">
              <a:solidFill>
                <a:schemeClr val="accent6">
                  <a:lumMod val="60000"/>
                  <a:lumOff val="40000"/>
                </a:schemeClr>
              </a:solidFill>
              <a:latin typeface="Calibri"/>
              <a:cs typeface="Calibri"/>
            </a:rPr>
            <a:t>This type of IP compliance mainly means that what companies “say and do” shall conform to relevant laws and regulations. </a:t>
          </a:r>
        </a:p>
        <a:p>
          <a:pPr marL="171450" lvl="1" indent="-171450" algn="l" defTabSz="711200" rtl="0">
            <a:lnSpc>
              <a:spcPct val="90000"/>
            </a:lnSpc>
            <a:spcBef>
              <a:spcPct val="0"/>
            </a:spcBef>
            <a:spcAft>
              <a:spcPct val="20000"/>
            </a:spcAft>
            <a:buChar char="•"/>
          </a:pPr>
          <a:r>
            <a:rPr lang="en-US" sz="1600" kern="1200" dirty="0">
              <a:solidFill>
                <a:schemeClr val="accent6">
                  <a:lumMod val="60000"/>
                  <a:lumOff val="40000"/>
                </a:schemeClr>
              </a:solidFill>
              <a:latin typeface="Calibri"/>
              <a:cs typeface="Calibri"/>
            </a:rPr>
            <a:t>First, with respect to content, various information issued by the companies, and various types of identifications, shall be consistent with the facts and not mislead the public or cause adverse social impact. </a:t>
          </a:r>
        </a:p>
        <a:p>
          <a:pPr marL="171450" lvl="1" indent="-171450" algn="l" defTabSz="711200" rtl="0">
            <a:lnSpc>
              <a:spcPct val="90000"/>
            </a:lnSpc>
            <a:spcBef>
              <a:spcPct val="0"/>
            </a:spcBef>
            <a:spcAft>
              <a:spcPct val="20000"/>
            </a:spcAft>
            <a:buChar char="•"/>
          </a:pPr>
          <a:r>
            <a:rPr lang="en-US" sz="1600" kern="1200" dirty="0">
              <a:solidFill>
                <a:schemeClr val="accent6">
                  <a:lumMod val="60000"/>
                  <a:lumOff val="40000"/>
                </a:schemeClr>
              </a:solidFill>
              <a:latin typeface="Calibri"/>
              <a:cs typeface="Calibri"/>
            </a:rPr>
            <a:t>Second, the contents must comply with relevant mandatory regulations and avoid infringement on the legitimate rights and interests of others. </a:t>
          </a:r>
        </a:p>
        <a:p>
          <a:pPr marL="171450" lvl="1" indent="-171450" algn="l" defTabSz="711200">
            <a:lnSpc>
              <a:spcPct val="90000"/>
            </a:lnSpc>
            <a:spcBef>
              <a:spcPct val="0"/>
            </a:spcBef>
            <a:spcAft>
              <a:spcPct val="20000"/>
            </a:spcAft>
            <a:buChar char="•"/>
          </a:pPr>
          <a:r>
            <a:rPr lang="en-US" sz="1600" kern="1200" dirty="0">
              <a:solidFill>
                <a:schemeClr val="accent6">
                  <a:lumMod val="60000"/>
                  <a:lumOff val="40000"/>
                </a:schemeClr>
              </a:solidFill>
              <a:latin typeface="Calibri"/>
              <a:cs typeface="Calibri"/>
            </a:rPr>
            <a:t>Third, behaviour compliance means that companies should take or refrain from certain acts in accordance with laws.</a:t>
          </a:r>
        </a:p>
      </dsp:txBody>
      <dsp:txXfrm>
        <a:off x="0" y="702691"/>
        <a:ext cx="11343735" cy="1564920"/>
      </dsp:txXfrm>
    </dsp:sp>
    <dsp:sp modelId="{8BB9C828-585D-4510-B4B5-3AE2B8D164CA}">
      <dsp:nvSpPr>
        <dsp:cNvPr id="0" name=""/>
        <dsp:cNvSpPr/>
      </dsp:nvSpPr>
      <dsp:spPr>
        <a:xfrm>
          <a:off x="0" y="2267611"/>
          <a:ext cx="11343735" cy="53516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dirty="0">
              <a:solidFill>
                <a:schemeClr val="bg1"/>
              </a:solidFill>
            </a:rPr>
            <a:t>Legal procedure compliance</a:t>
          </a:r>
        </a:p>
      </dsp:txBody>
      <dsp:txXfrm>
        <a:off x="26125" y="2293736"/>
        <a:ext cx="11291485" cy="482915"/>
      </dsp:txXfrm>
    </dsp:sp>
    <dsp:sp modelId="{B4047D8A-E098-49E9-AED8-8DB21F924B39}">
      <dsp:nvSpPr>
        <dsp:cNvPr id="0" name=""/>
        <dsp:cNvSpPr/>
      </dsp:nvSpPr>
      <dsp:spPr>
        <a:xfrm>
          <a:off x="0" y="2802777"/>
          <a:ext cx="11343735" cy="49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164"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US" sz="1600" kern="1200" dirty="0">
              <a:solidFill>
                <a:schemeClr val="accent6">
                  <a:lumMod val="60000"/>
                  <a:lumOff val="40000"/>
                </a:schemeClr>
              </a:solidFill>
              <a:latin typeface="Calibri"/>
              <a:cs typeface="Calibri"/>
            </a:rPr>
            <a:t>This type of compliance means that companies, in certain circumstances prescribed by law, must conduct activities related to the acquisition, transfer, implementation or maintenance of IP rights through government procedures.</a:t>
          </a:r>
        </a:p>
      </dsp:txBody>
      <dsp:txXfrm>
        <a:off x="0" y="2802777"/>
        <a:ext cx="11343735" cy="499904"/>
      </dsp:txXfrm>
    </dsp:sp>
    <dsp:sp modelId="{1163984B-C696-4BC6-83FC-52C334C4A63E}">
      <dsp:nvSpPr>
        <dsp:cNvPr id="0" name=""/>
        <dsp:cNvSpPr/>
      </dsp:nvSpPr>
      <dsp:spPr>
        <a:xfrm>
          <a:off x="0" y="3302682"/>
          <a:ext cx="11343735" cy="53516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dirty="0">
              <a:solidFill>
                <a:schemeClr val="bg1"/>
              </a:solidFill>
            </a:rPr>
            <a:t>Rules and regulations compliance</a:t>
          </a:r>
          <a:endParaRPr lang="en-US" sz="2100" kern="1200" dirty="0">
            <a:solidFill>
              <a:schemeClr val="bg1"/>
            </a:solidFill>
            <a:latin typeface="Walbaum Display"/>
          </a:endParaRPr>
        </a:p>
      </dsp:txBody>
      <dsp:txXfrm>
        <a:off x="26125" y="3328807"/>
        <a:ext cx="11291485" cy="482915"/>
      </dsp:txXfrm>
    </dsp:sp>
    <dsp:sp modelId="{AEC189D7-739C-442E-BABC-18FCC1ADEBA3}">
      <dsp:nvSpPr>
        <dsp:cNvPr id="0" name=""/>
        <dsp:cNvSpPr/>
      </dsp:nvSpPr>
      <dsp:spPr>
        <a:xfrm>
          <a:off x="0" y="3837847"/>
          <a:ext cx="11343735" cy="956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164"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US" sz="1600" kern="1200" dirty="0">
              <a:solidFill>
                <a:schemeClr val="accent6">
                  <a:lumMod val="60000"/>
                  <a:lumOff val="40000"/>
                </a:schemeClr>
              </a:solidFill>
              <a:latin typeface="Calibri"/>
              <a:cs typeface="Calibri"/>
            </a:rPr>
            <a:t>This type of compliance requires companies to establish certain internal rules, regulations and procedures related to IP rights such as award and remuneration policy for service inventions, IP rights protection rules for e-commerce platforms, cybersecurity and data privacy protection systems, and research and development data management systems in accordance with relevant laws and regulations. </a:t>
          </a:r>
        </a:p>
      </dsp:txBody>
      <dsp:txXfrm>
        <a:off x="0" y="3837847"/>
        <a:ext cx="11343735" cy="956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86089-89C0-4A01-B6E4-56D9D57A005E}">
      <dsp:nvSpPr>
        <dsp:cNvPr id="0" name=""/>
        <dsp:cNvSpPr/>
      </dsp:nvSpPr>
      <dsp:spPr>
        <a:xfrm>
          <a:off x="0" y="520517"/>
          <a:ext cx="11545016" cy="7558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dirty="0">
              <a:solidFill>
                <a:schemeClr val="bg1"/>
              </a:solidFill>
              <a:latin typeface="Calibri"/>
              <a:cs typeface="Calibri"/>
            </a:rPr>
            <a:t>In order to protect the research results, companies are bound to verify whether the IP rights of third parties are infringed before starting the product development. </a:t>
          </a:r>
        </a:p>
      </dsp:txBody>
      <dsp:txXfrm>
        <a:off x="36896" y="557413"/>
        <a:ext cx="11471224" cy="682028"/>
      </dsp:txXfrm>
    </dsp:sp>
    <dsp:sp modelId="{579C24FD-9D53-4751-BA68-CFAF706B423F}">
      <dsp:nvSpPr>
        <dsp:cNvPr id="0" name=""/>
        <dsp:cNvSpPr/>
      </dsp:nvSpPr>
      <dsp:spPr>
        <a:xfrm>
          <a:off x="0" y="1331058"/>
          <a:ext cx="11545016" cy="7558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bg1"/>
              </a:solidFill>
              <a:latin typeface="Calibri"/>
              <a:cs typeface="Calibri"/>
            </a:rPr>
            <a:t>The company’s management must establish appropriate monitoring processes, because violations lead not only to civil liability risks, but also to compliance violations and criminal consequences.</a:t>
          </a:r>
        </a:p>
      </dsp:txBody>
      <dsp:txXfrm>
        <a:off x="36896" y="1367954"/>
        <a:ext cx="11471224" cy="682028"/>
      </dsp:txXfrm>
    </dsp:sp>
    <dsp:sp modelId="{87932420-3F37-40F4-9F0F-DC37BF0EE88E}">
      <dsp:nvSpPr>
        <dsp:cNvPr id="0" name=""/>
        <dsp:cNvSpPr/>
      </dsp:nvSpPr>
      <dsp:spPr>
        <a:xfrm>
          <a:off x="0" y="2141598"/>
          <a:ext cx="11545016" cy="7558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dirty="0">
              <a:solidFill>
                <a:schemeClr val="bg1"/>
              </a:solidFill>
              <a:latin typeface="Calibri"/>
              <a:cs typeface="Calibri"/>
            </a:rPr>
            <a:t>IP litigation can be costly – it can also have drastic consequences such as restraints on the use of an IP asset or even monetary compensation/damages. </a:t>
          </a:r>
          <a:r>
            <a:rPr lang="en-US" sz="1900" kern="1200" dirty="0" err="1">
              <a:solidFill>
                <a:schemeClr val="bg1"/>
              </a:solidFill>
              <a:latin typeface="Calibri"/>
              <a:cs typeface="Calibri"/>
            </a:rPr>
            <a:t>Organisations</a:t>
          </a:r>
          <a:r>
            <a:rPr lang="en-US" sz="1900" kern="1200" dirty="0">
              <a:solidFill>
                <a:schemeClr val="bg1"/>
              </a:solidFill>
              <a:latin typeface="Calibri"/>
              <a:cs typeface="Calibri"/>
            </a:rPr>
            <a:t> should ensure that they have a plan in place for such situations. </a:t>
          </a:r>
        </a:p>
      </dsp:txBody>
      <dsp:txXfrm>
        <a:off x="36896" y="2178494"/>
        <a:ext cx="11471224" cy="682028"/>
      </dsp:txXfrm>
    </dsp:sp>
    <dsp:sp modelId="{745B03F4-48E3-498B-9559-5F2F385F70DF}">
      <dsp:nvSpPr>
        <dsp:cNvPr id="0" name=""/>
        <dsp:cNvSpPr/>
      </dsp:nvSpPr>
      <dsp:spPr>
        <a:xfrm>
          <a:off x="0" y="2952138"/>
          <a:ext cx="11545016" cy="7558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err="1">
              <a:solidFill>
                <a:schemeClr val="bg1"/>
              </a:solidFill>
              <a:latin typeface="Calibri"/>
              <a:cs typeface="Calibri"/>
            </a:rPr>
            <a:t>Organisations</a:t>
          </a:r>
          <a:r>
            <a:rPr lang="en-US" sz="1900" kern="1200" dirty="0">
              <a:solidFill>
                <a:schemeClr val="bg1"/>
              </a:solidFill>
              <a:latin typeface="Calibri"/>
              <a:cs typeface="Calibri"/>
            </a:rPr>
            <a:t> should ensure that their IP portfolios are in a state of litigation readiness, by maintaining up-to-date details of the IP assets, and ancillary documents pertaining to their use.</a:t>
          </a:r>
        </a:p>
      </dsp:txBody>
      <dsp:txXfrm>
        <a:off x="36896" y="2989034"/>
        <a:ext cx="11471224" cy="6820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218B3D-C7C3-4292-9E2A-074AC265D673}">
      <dsp:nvSpPr>
        <dsp:cNvPr id="0" name=""/>
        <dsp:cNvSpPr/>
      </dsp:nvSpPr>
      <dsp:spPr>
        <a:xfrm>
          <a:off x="3521" y="976346"/>
          <a:ext cx="2793588" cy="16761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kern="1200" dirty="0">
              <a:solidFill>
                <a:schemeClr val="bg1"/>
              </a:solidFill>
              <a:latin typeface="Calibri"/>
              <a:cs typeface="Calibri"/>
            </a:rPr>
            <a:t>Risk minimization: This focuses on building diverse IP portfolios and cross-licensing – used by businesses looking to avoid litigation.</a:t>
          </a:r>
        </a:p>
      </dsp:txBody>
      <dsp:txXfrm>
        <a:off x="3521" y="976346"/>
        <a:ext cx="2793588" cy="1676153"/>
      </dsp:txXfrm>
    </dsp:sp>
    <dsp:sp modelId="{D6997E79-D1FA-4C16-871F-F0CC1B5CBA69}">
      <dsp:nvSpPr>
        <dsp:cNvPr id="0" name=""/>
        <dsp:cNvSpPr/>
      </dsp:nvSpPr>
      <dsp:spPr>
        <a:xfrm>
          <a:off x="3076468" y="976346"/>
          <a:ext cx="2793588" cy="16761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kern="1200" dirty="0">
              <a:solidFill>
                <a:schemeClr val="bg1"/>
              </a:solidFill>
              <a:latin typeface="Calibri"/>
              <a:cs typeface="Calibri"/>
            </a:rPr>
            <a:t>Cost reduction: The most common strategy implemented by companies – maintains assets and their effectiveness while cutting unnecessary costs.</a:t>
          </a:r>
        </a:p>
      </dsp:txBody>
      <dsp:txXfrm>
        <a:off x="3076468" y="976346"/>
        <a:ext cx="2793588" cy="1676153"/>
      </dsp:txXfrm>
    </dsp:sp>
    <dsp:sp modelId="{201879C6-C83E-4694-B8AD-69048693F6E0}">
      <dsp:nvSpPr>
        <dsp:cNvPr id="0" name=""/>
        <dsp:cNvSpPr/>
      </dsp:nvSpPr>
      <dsp:spPr>
        <a:xfrm>
          <a:off x="6149415" y="976346"/>
          <a:ext cx="2793588" cy="16761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Calibri"/>
              <a:cs typeface="Calibri"/>
            </a:rPr>
            <a:t>Value approach: Organizations seeking to profit from the direct use of intellectual property leverage this strategy.</a:t>
          </a:r>
        </a:p>
      </dsp:txBody>
      <dsp:txXfrm>
        <a:off x="6149415" y="976346"/>
        <a:ext cx="2793588" cy="1676153"/>
      </dsp:txXfrm>
    </dsp:sp>
    <dsp:sp modelId="{A8A78077-369E-4140-BD3F-4C77FDE3C62E}">
      <dsp:nvSpPr>
        <dsp:cNvPr id="0" name=""/>
        <dsp:cNvSpPr/>
      </dsp:nvSpPr>
      <dsp:spPr>
        <a:xfrm>
          <a:off x="9222363" y="976346"/>
          <a:ext cx="2793588" cy="16761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kern="1200" dirty="0">
              <a:solidFill>
                <a:schemeClr val="bg1"/>
              </a:solidFill>
              <a:latin typeface="Calibri"/>
              <a:cs typeface="Calibri"/>
            </a:rPr>
            <a:t>Tactical approach: Prioritizes the nature and direction of IP-based competition and strategic patenting – Involves shifting the focus of research and development activities and rethinking existing partnerships with customers and relevant parties.</a:t>
          </a:r>
        </a:p>
      </dsp:txBody>
      <dsp:txXfrm>
        <a:off x="9222363" y="976346"/>
        <a:ext cx="2793588" cy="167615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65FCBBA-905A-4FD1-BFBA-F3EE6DA264E0}"/>
              </a:ext>
            </a:extLst>
          </p:cNvPr>
          <p:cNvSpPr>
            <a:spLocks noGrp="1"/>
          </p:cNvSpPr>
          <p:nvPr>
            <p:ph type="ctrTitle"/>
          </p:nvPr>
        </p:nvSpPr>
        <p:spPr>
          <a:xfrm>
            <a:off x="1143000" y="1181098"/>
            <a:ext cx="8986580" cy="2832404"/>
          </a:xfrm>
        </p:spPr>
        <p:txBody>
          <a:bodyPr anchor="t">
            <a:normAutofit/>
          </a:bodyPr>
          <a:lstStyle>
            <a:lvl1pPr algn="l">
              <a:lnSpc>
                <a:spcPct val="100000"/>
              </a:lnSpc>
              <a:defRPr sz="4800" cap="all" spc="300" baseline="0"/>
            </a:lvl1pPr>
          </a:lstStyle>
          <a:p>
            <a:r>
              <a:rPr lang="en-US" dirty="0"/>
              <a:t>Click to edit Master title style</a:t>
            </a:r>
          </a:p>
        </p:txBody>
      </p:sp>
      <p:sp>
        <p:nvSpPr>
          <p:cNvPr id="3" name="Subtitle 2">
            <a:extLst>
              <a:ext uri="{FF2B5EF4-FFF2-40B4-BE49-F238E27FC236}">
                <a16:creationId xmlns:a16="http://schemas.microsoft.com/office/drawing/2014/main" id="{13DD287E-F1C8-463F-8429-D1B5B1582520}"/>
              </a:ext>
            </a:extLst>
          </p:cNvPr>
          <p:cNvSpPr>
            <a:spLocks noGrp="1"/>
          </p:cNvSpPr>
          <p:nvPr>
            <p:ph type="subTitle" idx="1"/>
          </p:nvPr>
        </p:nvSpPr>
        <p:spPr>
          <a:xfrm>
            <a:off x="1143000" y="5463522"/>
            <a:ext cx="8986580" cy="650311"/>
          </a:xfrm>
        </p:spPr>
        <p:txBody>
          <a:bodyPr>
            <a:normAutofit/>
          </a:bodyPr>
          <a:lstStyle>
            <a:lvl1pPr marL="0" indent="0" algn="l">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81F44ED-7973-4A99-B2CA-A8962BCE0D5D}"/>
              </a:ext>
            </a:extLst>
          </p:cNvPr>
          <p:cNvSpPr>
            <a:spLocks noGrp="1"/>
          </p:cNvSpPr>
          <p:nvPr>
            <p:ph type="dt" sz="half" idx="10"/>
          </p:nvPr>
        </p:nvSpPr>
        <p:spPr/>
        <p:txBody>
          <a:bodyPr/>
          <a:lstStyle/>
          <a:p>
            <a:fld id="{3CADBD16-5BFB-4D9F-9646-C75D1B53BBB6}" type="datetimeFigureOut">
              <a:rPr lang="en-US" smtClean="0"/>
              <a:t>10/11/2022</a:t>
            </a:fld>
            <a:endParaRPr lang="en-US"/>
          </a:p>
        </p:txBody>
      </p:sp>
      <p:sp>
        <p:nvSpPr>
          <p:cNvPr id="5" name="Footer Placeholder 4">
            <a:extLst>
              <a:ext uri="{FF2B5EF4-FFF2-40B4-BE49-F238E27FC236}">
                <a16:creationId xmlns:a16="http://schemas.microsoft.com/office/drawing/2014/main" id="{08DF96F2-D6BE-49AC-A605-5AE87C3F2F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7FC50-B13C-4B63-AE64-F71A6EDE63B6}"/>
              </a:ext>
            </a:extLst>
          </p:cNvPr>
          <p:cNvSpPr>
            <a:spLocks noGrp="1"/>
          </p:cNvSpPr>
          <p:nvPr>
            <p:ph type="sldNum" sz="quarter" idx="12"/>
          </p:nvPr>
        </p:nvSpPr>
        <p:spPr/>
        <p:txBody>
          <a:bodyPr/>
          <a:lstStyle/>
          <a:p>
            <a:fld id="{C0722274-0FAA-4649-AA4E-4210F4F32167}" type="slidenum">
              <a:rPr lang="en-US" smtClean="0"/>
              <a:t>‹#›</a:t>
            </a:fld>
            <a:endParaRPr lang="en-US"/>
          </a:p>
        </p:txBody>
      </p:sp>
      <p:cxnSp>
        <p:nvCxnSpPr>
          <p:cNvPr id="12" name="Straight Connector 11">
            <a:extLst>
              <a:ext uri="{FF2B5EF4-FFF2-40B4-BE49-F238E27FC236}">
                <a16:creationId xmlns:a16="http://schemas.microsoft.com/office/drawing/2014/main" id="{4C75A547-BCD1-42BE-966E-53CA0AB93165}"/>
              </a:ext>
            </a:extLst>
          </p:cNvPr>
          <p:cNvCxnSpPr>
            <a:cxnSpLocks/>
          </p:cNvCxnSpPr>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7391702"/>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CD6F3-88F1-4195-8395-57AA096BB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D8D06C-EB08-40B3-AFB3-A62F441122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962F-B413-4C4C-A490-724DDB9E7DB9}"/>
              </a:ext>
            </a:extLst>
          </p:cNvPr>
          <p:cNvSpPr>
            <a:spLocks noGrp="1"/>
          </p:cNvSpPr>
          <p:nvPr>
            <p:ph type="dt" sz="half" idx="10"/>
          </p:nvPr>
        </p:nvSpPr>
        <p:spPr/>
        <p:txBody>
          <a:bodyPr/>
          <a:lstStyle/>
          <a:p>
            <a:fld id="{3CADBD16-5BFB-4D9F-9646-C75D1B53BBB6}" type="datetimeFigureOut">
              <a:rPr lang="en-US" smtClean="0"/>
              <a:t>10/11/2022</a:t>
            </a:fld>
            <a:endParaRPr lang="en-US"/>
          </a:p>
        </p:txBody>
      </p:sp>
      <p:sp>
        <p:nvSpPr>
          <p:cNvPr id="5" name="Footer Placeholder 4">
            <a:extLst>
              <a:ext uri="{FF2B5EF4-FFF2-40B4-BE49-F238E27FC236}">
                <a16:creationId xmlns:a16="http://schemas.microsoft.com/office/drawing/2014/main" id="{02871813-4E87-4C04-835D-76246010B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22BA3-033C-491E-A045-F0052AC19A8C}"/>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719742189"/>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19AD-2EDD-4B4F-9F9E-46A4441847A6}"/>
              </a:ext>
            </a:extLst>
          </p:cNvPr>
          <p:cNvSpPr>
            <a:spLocks noGrp="1"/>
          </p:cNvSpPr>
          <p:nvPr>
            <p:ph type="title"/>
          </p:nvPr>
        </p:nvSpPr>
        <p:spPr>
          <a:xfrm>
            <a:off x="1143000" y="1709738"/>
            <a:ext cx="8520952" cy="2852737"/>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00EE5927-21D5-4EBA-A112-CAD1BD38BCB1}"/>
              </a:ext>
            </a:extLst>
          </p:cNvPr>
          <p:cNvSpPr>
            <a:spLocks noGrp="1"/>
          </p:cNvSpPr>
          <p:nvPr>
            <p:ph type="body" idx="1"/>
          </p:nvPr>
        </p:nvSpPr>
        <p:spPr>
          <a:xfrm>
            <a:off x="1143000" y="4589466"/>
            <a:ext cx="8520952" cy="813266"/>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EF0D16-9D87-4D76-A5A5-534E24B7DD25}"/>
              </a:ext>
            </a:extLst>
          </p:cNvPr>
          <p:cNvSpPr>
            <a:spLocks noGrp="1"/>
          </p:cNvSpPr>
          <p:nvPr>
            <p:ph type="dt" sz="half" idx="10"/>
          </p:nvPr>
        </p:nvSpPr>
        <p:spPr/>
        <p:txBody>
          <a:bodyPr/>
          <a:lstStyle/>
          <a:p>
            <a:fld id="{3CADBD16-5BFB-4D9F-9646-C75D1B53BBB6}" type="datetimeFigureOut">
              <a:rPr lang="en-US" smtClean="0"/>
              <a:t>10/11/2022</a:t>
            </a:fld>
            <a:endParaRPr lang="en-US"/>
          </a:p>
        </p:txBody>
      </p:sp>
      <p:sp>
        <p:nvSpPr>
          <p:cNvPr id="5" name="Footer Placeholder 4">
            <a:extLst>
              <a:ext uri="{FF2B5EF4-FFF2-40B4-BE49-F238E27FC236}">
                <a16:creationId xmlns:a16="http://schemas.microsoft.com/office/drawing/2014/main" id="{5965F387-5AAC-45D0-ABCE-B1CF4BC7E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AF6FE-0006-4F40-A7FB-E0FDBADF7548}"/>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1384969549"/>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8AADE-587E-4574-B21B-7ABDE5A236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2F9DA5-4DFB-4211-A58A-FFD842C27A65}"/>
              </a:ext>
            </a:extLst>
          </p:cNvPr>
          <p:cNvSpPr>
            <a:spLocks noGrp="1"/>
          </p:cNvSpPr>
          <p:nvPr>
            <p:ph sz="half" idx="1"/>
          </p:nvPr>
        </p:nvSpPr>
        <p:spPr>
          <a:xfrm>
            <a:off x="1143000" y="2339501"/>
            <a:ext cx="4798979" cy="35505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A99F26-66AF-4614-91CE-C93A24BAC23A}"/>
              </a:ext>
            </a:extLst>
          </p:cNvPr>
          <p:cNvSpPr>
            <a:spLocks noGrp="1"/>
          </p:cNvSpPr>
          <p:nvPr>
            <p:ph sz="half" idx="2"/>
          </p:nvPr>
        </p:nvSpPr>
        <p:spPr>
          <a:xfrm>
            <a:off x="6250020" y="2339501"/>
            <a:ext cx="4798980" cy="35505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F8F678E-59B5-4DF9-ABCB-506B9CB701CC}"/>
              </a:ext>
            </a:extLst>
          </p:cNvPr>
          <p:cNvSpPr>
            <a:spLocks noGrp="1"/>
          </p:cNvSpPr>
          <p:nvPr>
            <p:ph type="dt" sz="half" idx="10"/>
          </p:nvPr>
        </p:nvSpPr>
        <p:spPr/>
        <p:txBody>
          <a:bodyPr/>
          <a:lstStyle/>
          <a:p>
            <a:fld id="{3CADBD16-5BFB-4D9F-9646-C75D1B53BBB6}" type="datetimeFigureOut">
              <a:rPr lang="en-US" smtClean="0"/>
              <a:t>10/11/2022</a:t>
            </a:fld>
            <a:endParaRPr lang="en-US"/>
          </a:p>
        </p:txBody>
      </p:sp>
      <p:sp>
        <p:nvSpPr>
          <p:cNvPr id="6" name="Footer Placeholder 5">
            <a:extLst>
              <a:ext uri="{FF2B5EF4-FFF2-40B4-BE49-F238E27FC236}">
                <a16:creationId xmlns:a16="http://schemas.microsoft.com/office/drawing/2014/main" id="{18B50A53-317B-444A-9BA2-F69CDBF5D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B269A1-B0FB-4C8F-B6AA-0718C92D3D22}"/>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2778834813"/>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2BBBF-42B2-4A5D-B145-46983A530170}"/>
              </a:ext>
            </a:extLst>
          </p:cNvPr>
          <p:cNvSpPr>
            <a:spLocks noGrp="1"/>
          </p:cNvSpPr>
          <p:nvPr>
            <p:ph type="title"/>
          </p:nvPr>
        </p:nvSpPr>
        <p:spPr>
          <a:xfrm>
            <a:off x="1143000" y="1133272"/>
            <a:ext cx="9905999" cy="84630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804BE44-5271-4B5D-B649-35E3AF20B48F}"/>
              </a:ext>
            </a:extLst>
          </p:cNvPr>
          <p:cNvSpPr>
            <a:spLocks noGrp="1"/>
          </p:cNvSpPr>
          <p:nvPr>
            <p:ph type="body" idx="1"/>
          </p:nvPr>
        </p:nvSpPr>
        <p:spPr>
          <a:xfrm>
            <a:off x="1142999" y="2067127"/>
            <a:ext cx="4798980"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D7891E-0C0A-4688-97DD-C0715E322194}"/>
              </a:ext>
            </a:extLst>
          </p:cNvPr>
          <p:cNvSpPr>
            <a:spLocks noGrp="1"/>
          </p:cNvSpPr>
          <p:nvPr>
            <p:ph sz="half" idx="2"/>
          </p:nvPr>
        </p:nvSpPr>
        <p:spPr>
          <a:xfrm>
            <a:off x="1143001" y="2864795"/>
            <a:ext cx="4798978"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5EAF30-3412-49B0-93D1-596CC2695B26}"/>
              </a:ext>
            </a:extLst>
          </p:cNvPr>
          <p:cNvSpPr>
            <a:spLocks noGrp="1"/>
          </p:cNvSpPr>
          <p:nvPr>
            <p:ph type="body" sz="quarter" idx="3"/>
          </p:nvPr>
        </p:nvSpPr>
        <p:spPr>
          <a:xfrm>
            <a:off x="6250018" y="2067127"/>
            <a:ext cx="4798981"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707B9B7-F41C-4314-9F0C-BB84547FB8CA}"/>
              </a:ext>
            </a:extLst>
          </p:cNvPr>
          <p:cNvSpPr>
            <a:spLocks noGrp="1"/>
          </p:cNvSpPr>
          <p:nvPr>
            <p:ph sz="quarter" idx="4"/>
          </p:nvPr>
        </p:nvSpPr>
        <p:spPr>
          <a:xfrm>
            <a:off x="6250019" y="2864795"/>
            <a:ext cx="4798982"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8421587F-6AFC-4906-86EB-6B0A86EEF300}"/>
              </a:ext>
            </a:extLst>
          </p:cNvPr>
          <p:cNvSpPr>
            <a:spLocks noGrp="1"/>
          </p:cNvSpPr>
          <p:nvPr>
            <p:ph type="dt" sz="half" idx="10"/>
          </p:nvPr>
        </p:nvSpPr>
        <p:spPr/>
        <p:txBody>
          <a:bodyPr/>
          <a:lstStyle/>
          <a:p>
            <a:fld id="{3CADBD16-5BFB-4D9F-9646-C75D1B53BBB6}" type="datetimeFigureOut">
              <a:rPr lang="en-US" smtClean="0"/>
              <a:t>10/11/2022</a:t>
            </a:fld>
            <a:endParaRPr lang="en-US"/>
          </a:p>
        </p:txBody>
      </p:sp>
      <p:sp>
        <p:nvSpPr>
          <p:cNvPr id="8" name="Footer Placeholder 7">
            <a:extLst>
              <a:ext uri="{FF2B5EF4-FFF2-40B4-BE49-F238E27FC236}">
                <a16:creationId xmlns:a16="http://schemas.microsoft.com/office/drawing/2014/main" id="{354BE2C5-583B-49BC-9864-B01EEF7987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39B236-45F5-4CC6-8D53-A6903A1CC8B3}"/>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977397921"/>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B206-0678-4577-B79F-760526A5FD76}"/>
              </a:ext>
            </a:extLst>
          </p:cNvPr>
          <p:cNvSpPr>
            <a:spLocks noGrp="1"/>
          </p:cNvSpPr>
          <p:nvPr>
            <p:ph type="title"/>
          </p:nvPr>
        </p:nvSpPr>
        <p:spPr>
          <a:xfrm>
            <a:off x="2019300" y="1322615"/>
            <a:ext cx="8175171" cy="4212771"/>
          </a:xfrm>
        </p:spPr>
        <p:txBody>
          <a:bodyPr/>
          <a:lstStyle>
            <a:lvl1pPr algn="ctr">
              <a:defRPr/>
            </a:lvl1pPr>
          </a:lstStyle>
          <a:p>
            <a:r>
              <a:rPr lang="en-US" dirty="0"/>
              <a:t>Click to edit Master title style</a:t>
            </a:r>
          </a:p>
        </p:txBody>
      </p:sp>
      <p:sp>
        <p:nvSpPr>
          <p:cNvPr id="3" name="Date Placeholder 2">
            <a:extLst>
              <a:ext uri="{FF2B5EF4-FFF2-40B4-BE49-F238E27FC236}">
                <a16:creationId xmlns:a16="http://schemas.microsoft.com/office/drawing/2014/main" id="{E6D5FCB8-AFD3-4801-BBD6-9548F4CF7C86}"/>
              </a:ext>
            </a:extLst>
          </p:cNvPr>
          <p:cNvSpPr>
            <a:spLocks noGrp="1"/>
          </p:cNvSpPr>
          <p:nvPr>
            <p:ph type="dt" sz="half" idx="10"/>
          </p:nvPr>
        </p:nvSpPr>
        <p:spPr/>
        <p:txBody>
          <a:bodyPr/>
          <a:lstStyle/>
          <a:p>
            <a:fld id="{3CADBD16-5BFB-4D9F-9646-C75D1B53BBB6}" type="datetimeFigureOut">
              <a:rPr lang="en-US" smtClean="0"/>
              <a:t>10/11/2022</a:t>
            </a:fld>
            <a:endParaRPr lang="en-US"/>
          </a:p>
        </p:txBody>
      </p:sp>
      <p:sp>
        <p:nvSpPr>
          <p:cNvPr id="4" name="Footer Placeholder 3">
            <a:extLst>
              <a:ext uri="{FF2B5EF4-FFF2-40B4-BE49-F238E27FC236}">
                <a16:creationId xmlns:a16="http://schemas.microsoft.com/office/drawing/2014/main" id="{0F6DACF8-CBC0-416B-B28E-EE18C423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0C7421-FF49-4CE9-87D0-2B4FFE0E3DC4}"/>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3281507605"/>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19CBFE-15AA-4447-9F9C-D8B0BEB242DA}"/>
              </a:ext>
            </a:extLst>
          </p:cNvPr>
          <p:cNvSpPr>
            <a:spLocks noGrp="1"/>
          </p:cNvSpPr>
          <p:nvPr>
            <p:ph type="dt" sz="half" idx="10"/>
          </p:nvPr>
        </p:nvSpPr>
        <p:spPr/>
        <p:txBody>
          <a:bodyPr/>
          <a:lstStyle/>
          <a:p>
            <a:fld id="{3CADBD16-5BFB-4D9F-9646-C75D1B53BBB6}" type="datetimeFigureOut">
              <a:rPr lang="en-US" smtClean="0"/>
              <a:t>10/11/2022</a:t>
            </a:fld>
            <a:endParaRPr lang="en-US"/>
          </a:p>
        </p:txBody>
      </p:sp>
      <p:sp>
        <p:nvSpPr>
          <p:cNvPr id="3" name="Footer Placeholder 2">
            <a:extLst>
              <a:ext uri="{FF2B5EF4-FFF2-40B4-BE49-F238E27FC236}">
                <a16:creationId xmlns:a16="http://schemas.microsoft.com/office/drawing/2014/main" id="{C6B48227-EC1E-4063-9682-891A2DB1A8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2C6A63-C3F4-4563-A542-9A41AC946C32}"/>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1214384162"/>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00C1-FE18-461C-801C-8626C7759861}"/>
              </a:ext>
            </a:extLst>
          </p:cNvPr>
          <p:cNvSpPr>
            <a:spLocks noGrp="1"/>
          </p:cNvSpPr>
          <p:nvPr>
            <p:ph type="title"/>
          </p:nvPr>
        </p:nvSpPr>
        <p:spPr>
          <a:xfrm>
            <a:off x="1143000" y="1600200"/>
            <a:ext cx="3932237" cy="1964986"/>
          </a:xfrm>
        </p:spPr>
        <p:txBody>
          <a:bodyPr anchor="b">
            <a:normAutofit/>
          </a:bodyPr>
          <a:lstStyle>
            <a:lvl1pPr>
              <a:lnSpc>
                <a:spcPct val="110000"/>
              </a:lnSpc>
              <a:defRPr sz="2400" cap="all" spc="300" baseline="0"/>
            </a:lvl1pPr>
          </a:lstStyle>
          <a:p>
            <a:r>
              <a:rPr lang="en-US" dirty="0"/>
              <a:t>Click to edit Master title style</a:t>
            </a:r>
          </a:p>
        </p:txBody>
      </p:sp>
      <p:sp>
        <p:nvSpPr>
          <p:cNvPr id="3" name="Content Placeholder 2">
            <a:extLst>
              <a:ext uri="{FF2B5EF4-FFF2-40B4-BE49-F238E27FC236}">
                <a16:creationId xmlns:a16="http://schemas.microsoft.com/office/drawing/2014/main" id="{AB14CFF3-3406-49E3-9D5A-1BE90FFA508E}"/>
              </a:ext>
            </a:extLst>
          </p:cNvPr>
          <p:cNvSpPr>
            <a:spLocks noGrp="1"/>
          </p:cNvSpPr>
          <p:nvPr>
            <p:ph idx="1"/>
          </p:nvPr>
        </p:nvSpPr>
        <p:spPr>
          <a:xfrm>
            <a:off x="5627451" y="987425"/>
            <a:ext cx="542154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33D14FF-9082-4BBA-BC7A-F4C5B78599C5}"/>
              </a:ext>
            </a:extLst>
          </p:cNvPr>
          <p:cNvSpPr>
            <a:spLocks noGrp="1"/>
          </p:cNvSpPr>
          <p:nvPr>
            <p:ph type="body" sz="half" idx="2"/>
          </p:nvPr>
        </p:nvSpPr>
        <p:spPr>
          <a:xfrm>
            <a:off x="1143000" y="3662464"/>
            <a:ext cx="3932237" cy="2206523"/>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D5A2726-EB8E-4DF7-9A1B-F03BD8C7179E}"/>
              </a:ext>
            </a:extLst>
          </p:cNvPr>
          <p:cNvSpPr>
            <a:spLocks noGrp="1"/>
          </p:cNvSpPr>
          <p:nvPr>
            <p:ph type="dt" sz="half" idx="10"/>
          </p:nvPr>
        </p:nvSpPr>
        <p:spPr/>
        <p:txBody>
          <a:bodyPr/>
          <a:lstStyle/>
          <a:p>
            <a:fld id="{3CADBD16-5BFB-4D9F-9646-C75D1B53BBB6}" type="datetimeFigureOut">
              <a:rPr lang="en-US" smtClean="0"/>
              <a:t>10/11/2022</a:t>
            </a:fld>
            <a:endParaRPr lang="en-US"/>
          </a:p>
        </p:txBody>
      </p:sp>
      <p:sp>
        <p:nvSpPr>
          <p:cNvPr id="6" name="Footer Placeholder 5">
            <a:extLst>
              <a:ext uri="{FF2B5EF4-FFF2-40B4-BE49-F238E27FC236}">
                <a16:creationId xmlns:a16="http://schemas.microsoft.com/office/drawing/2014/main" id="{8D9929BE-611C-4FE6-B0A5-E0FF9DF969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90B32-1D0E-4BCD-8850-59EA235F7EB4}"/>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2497799315"/>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A1460E-1069-4FCA-B04E-28F77C861046}"/>
              </a:ext>
            </a:extLst>
          </p:cNvPr>
          <p:cNvSpPr>
            <a:spLocks noGrp="1"/>
          </p:cNvSpPr>
          <p:nvPr>
            <p:ph type="pic" idx="1"/>
          </p:nvPr>
        </p:nvSpPr>
        <p:spPr>
          <a:xfrm>
            <a:off x="5513614" y="987425"/>
            <a:ext cx="55353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6138C1E-867B-4FE9-8783-9B1246AEB797}"/>
              </a:ext>
            </a:extLst>
          </p:cNvPr>
          <p:cNvSpPr>
            <a:spLocks noGrp="1"/>
          </p:cNvSpPr>
          <p:nvPr>
            <p:ph type="body" sz="half" idx="2"/>
          </p:nvPr>
        </p:nvSpPr>
        <p:spPr>
          <a:xfrm>
            <a:off x="1143000" y="3657601"/>
            <a:ext cx="3932236" cy="2211388"/>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0721568-4870-46F2-9F7E-F410702012D9}"/>
              </a:ext>
            </a:extLst>
          </p:cNvPr>
          <p:cNvSpPr>
            <a:spLocks noGrp="1"/>
          </p:cNvSpPr>
          <p:nvPr>
            <p:ph type="dt" sz="half" idx="10"/>
          </p:nvPr>
        </p:nvSpPr>
        <p:spPr/>
        <p:txBody>
          <a:bodyPr/>
          <a:lstStyle/>
          <a:p>
            <a:fld id="{3CADBD16-5BFB-4D9F-9646-C75D1B53BBB6}" type="datetimeFigureOut">
              <a:rPr lang="en-US" smtClean="0"/>
              <a:t>10/11/2022</a:t>
            </a:fld>
            <a:endParaRPr lang="en-US"/>
          </a:p>
        </p:txBody>
      </p:sp>
      <p:sp>
        <p:nvSpPr>
          <p:cNvPr id="6" name="Footer Placeholder 5">
            <a:extLst>
              <a:ext uri="{FF2B5EF4-FFF2-40B4-BE49-F238E27FC236}">
                <a16:creationId xmlns:a16="http://schemas.microsoft.com/office/drawing/2014/main" id="{0BB3CC65-0E73-45A1-9D4F-3F4559B3B6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8C58CD-9BC3-431E-A7B4-D596A7F06C5E}"/>
              </a:ext>
            </a:extLst>
          </p:cNvPr>
          <p:cNvSpPr>
            <a:spLocks noGrp="1"/>
          </p:cNvSpPr>
          <p:nvPr>
            <p:ph type="sldNum" sz="quarter" idx="12"/>
          </p:nvPr>
        </p:nvSpPr>
        <p:spPr/>
        <p:txBody>
          <a:bodyPr/>
          <a:lstStyle/>
          <a:p>
            <a:fld id="{C0722274-0FAA-4649-AA4E-4210F4F32167}" type="slidenum">
              <a:rPr lang="en-US" smtClean="0"/>
              <a:t>‹#›</a:t>
            </a:fld>
            <a:endParaRPr lang="en-US"/>
          </a:p>
        </p:txBody>
      </p:sp>
      <p:sp>
        <p:nvSpPr>
          <p:cNvPr id="2" name="Title 1">
            <a:extLst>
              <a:ext uri="{FF2B5EF4-FFF2-40B4-BE49-F238E27FC236}">
                <a16:creationId xmlns:a16="http://schemas.microsoft.com/office/drawing/2014/main" id="{2368F756-D171-474C-8B1A-C818032F6F78}"/>
              </a:ext>
            </a:extLst>
          </p:cNvPr>
          <p:cNvSpPr>
            <a:spLocks noGrp="1"/>
          </p:cNvSpPr>
          <p:nvPr>
            <p:ph type="title"/>
          </p:nvPr>
        </p:nvSpPr>
        <p:spPr>
          <a:xfrm>
            <a:off x="1143000" y="1600201"/>
            <a:ext cx="3932236" cy="1959428"/>
          </a:xfrm>
        </p:spPr>
        <p:txBody>
          <a:bodyPr anchor="b">
            <a:normAutofit/>
          </a:bodyPr>
          <a:lstStyle>
            <a:lvl1pPr>
              <a:lnSpc>
                <a:spcPct val="110000"/>
              </a:lnSpc>
              <a:defRPr sz="2400" cap="all" spc="300" baseline="0"/>
            </a:lvl1pPr>
          </a:lstStyle>
          <a:p>
            <a:r>
              <a:rPr lang="en-US" dirty="0"/>
              <a:t>Click to edit Master title style</a:t>
            </a:r>
          </a:p>
        </p:txBody>
      </p:sp>
    </p:spTree>
    <p:extLst>
      <p:ext uri="{BB962C8B-B14F-4D97-AF65-F5344CB8AC3E}">
        <p14:creationId xmlns:p14="http://schemas.microsoft.com/office/powerpoint/2010/main" val="80904305"/>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3BF2-BCE9-47D7-B1C0-1F0E4936B6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2722E9-C3E4-48AF-996A-495AE659FA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9E516-382B-4845-93BF-20C16EE0DB05}"/>
              </a:ext>
            </a:extLst>
          </p:cNvPr>
          <p:cNvSpPr>
            <a:spLocks noGrp="1"/>
          </p:cNvSpPr>
          <p:nvPr>
            <p:ph type="dt" sz="half" idx="10"/>
          </p:nvPr>
        </p:nvSpPr>
        <p:spPr/>
        <p:txBody>
          <a:bodyPr/>
          <a:lstStyle/>
          <a:p>
            <a:fld id="{3CADBD16-5BFB-4D9F-9646-C75D1B53BBB6}" type="datetimeFigureOut">
              <a:rPr lang="en-US" smtClean="0"/>
              <a:t>10/11/2022</a:t>
            </a:fld>
            <a:endParaRPr lang="en-US"/>
          </a:p>
        </p:txBody>
      </p:sp>
      <p:sp>
        <p:nvSpPr>
          <p:cNvPr id="5" name="Footer Placeholder 4">
            <a:extLst>
              <a:ext uri="{FF2B5EF4-FFF2-40B4-BE49-F238E27FC236}">
                <a16:creationId xmlns:a16="http://schemas.microsoft.com/office/drawing/2014/main" id="{EAB96E16-F168-442A-843C-5D490D54B0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61BEA-A969-437A-BD8B-CB1B709AD430}"/>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1024805626"/>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528449-3E11-45FF-BF3A-651867603E75}"/>
              </a:ext>
            </a:extLst>
          </p:cNvPr>
          <p:cNvSpPr>
            <a:spLocks noGrp="1"/>
          </p:cNvSpPr>
          <p:nvPr>
            <p:ph type="title" orient="vert"/>
          </p:nvPr>
        </p:nvSpPr>
        <p:spPr>
          <a:xfrm>
            <a:off x="8572500" y="870625"/>
            <a:ext cx="2476499" cy="5029201"/>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AFC0EAB0-2DFA-4CBA-86B1-1826EF523D4D}"/>
              </a:ext>
            </a:extLst>
          </p:cNvPr>
          <p:cNvSpPr>
            <a:spLocks noGrp="1"/>
          </p:cNvSpPr>
          <p:nvPr>
            <p:ph type="body" orient="vert" idx="1"/>
          </p:nvPr>
        </p:nvSpPr>
        <p:spPr>
          <a:xfrm>
            <a:off x="1143000" y="870625"/>
            <a:ext cx="7324928" cy="50292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FA22F89-E1F5-45D7-945A-8A2886C4BA59}"/>
              </a:ext>
            </a:extLst>
          </p:cNvPr>
          <p:cNvSpPr>
            <a:spLocks noGrp="1"/>
          </p:cNvSpPr>
          <p:nvPr>
            <p:ph type="dt" sz="half" idx="10"/>
          </p:nvPr>
        </p:nvSpPr>
        <p:spPr/>
        <p:txBody>
          <a:bodyPr/>
          <a:lstStyle/>
          <a:p>
            <a:fld id="{3CADBD16-5BFB-4D9F-9646-C75D1B53BBB6}" type="datetimeFigureOut">
              <a:rPr lang="en-US" smtClean="0"/>
              <a:t>10/11/2022</a:t>
            </a:fld>
            <a:endParaRPr lang="en-US"/>
          </a:p>
        </p:txBody>
      </p:sp>
      <p:sp>
        <p:nvSpPr>
          <p:cNvPr id="5" name="Footer Placeholder 4">
            <a:extLst>
              <a:ext uri="{FF2B5EF4-FFF2-40B4-BE49-F238E27FC236}">
                <a16:creationId xmlns:a16="http://schemas.microsoft.com/office/drawing/2014/main" id="{637E7E82-5FB8-4289-AD0C-0BA788E14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A4046-1A2C-41F5-A177-1C3919C20569}"/>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3953565758"/>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1C2F78B-DEE8-4195-A196-DFC51BDADFF9}"/>
              </a:ext>
            </a:extLst>
          </p:cNvPr>
          <p:cNvSpPr/>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A1D79D08-4BE8-4799-BE09-5078DFEE2256}"/>
              </a:ext>
            </a:extLst>
          </p:cNvPr>
          <p:cNvSpPr/>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2" name="Straight Connector 11">
            <a:extLst>
              <a:ext uri="{FF2B5EF4-FFF2-40B4-BE49-F238E27FC236}">
                <a16:creationId xmlns:a16="http://schemas.microsoft.com/office/drawing/2014/main" id="{C95D65A1-16CB-407F-993F-2A6D59BCC0C8}"/>
              </a:ext>
            </a:extLst>
          </p:cNvPr>
          <p:cNvCxnSpPr>
            <a:cxnSpLocks/>
          </p:cNvCxnSpPr>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0BA018A2-815D-41B0-A189-FDF7A5E88891}"/>
              </a:ext>
            </a:extLst>
          </p:cNvPr>
          <p:cNvSpPr>
            <a:spLocks noGrp="1"/>
          </p:cNvSpPr>
          <p:nvPr>
            <p:ph type="title"/>
          </p:nvPr>
        </p:nvSpPr>
        <p:spPr>
          <a:xfrm>
            <a:off x="1143000" y="872935"/>
            <a:ext cx="9905999" cy="13608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6DFAE63-1276-4C7C-BFF5-F5DF1CDB23E5}"/>
              </a:ext>
            </a:extLst>
          </p:cNvPr>
          <p:cNvSpPr>
            <a:spLocks noGrp="1"/>
          </p:cNvSpPr>
          <p:nvPr>
            <p:ph type="body" idx="1"/>
          </p:nvPr>
        </p:nvSpPr>
        <p:spPr>
          <a:xfrm>
            <a:off x="1143000" y="2332026"/>
            <a:ext cx="9905999" cy="35671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5380268-2D73-487C-843B-51648AE18194}"/>
              </a:ext>
            </a:extLst>
          </p:cNvPr>
          <p:cNvSpPr>
            <a:spLocks noGrp="1"/>
          </p:cNvSpPr>
          <p:nvPr>
            <p:ph type="dt" sz="half" idx="2"/>
          </p:nvPr>
        </p:nvSpPr>
        <p:spPr>
          <a:xfrm>
            <a:off x="7388157" y="6356350"/>
            <a:ext cx="3093395" cy="365125"/>
          </a:xfrm>
          <a:prstGeom prst="rect">
            <a:avLst/>
          </a:prstGeom>
        </p:spPr>
        <p:txBody>
          <a:bodyPr vert="horz" lIns="91440" tIns="45720" rIns="91440" bIns="45720" rtlCol="0" anchor="ctr"/>
          <a:lstStyle>
            <a:lvl1pPr algn="r">
              <a:defRPr sz="1050">
                <a:solidFill>
                  <a:schemeClr val="tx1"/>
                </a:solidFill>
              </a:defRPr>
            </a:lvl1pPr>
          </a:lstStyle>
          <a:p>
            <a:fld id="{3CADBD16-5BFB-4D9F-9646-C75D1B53BBB6}" type="datetimeFigureOut">
              <a:rPr lang="en-US" smtClean="0"/>
              <a:pPr/>
              <a:t>10/11/2022</a:t>
            </a:fld>
            <a:endParaRPr lang="en-US" dirty="0"/>
          </a:p>
        </p:txBody>
      </p:sp>
      <p:sp>
        <p:nvSpPr>
          <p:cNvPr id="5" name="Footer Placeholder 4">
            <a:extLst>
              <a:ext uri="{FF2B5EF4-FFF2-40B4-BE49-F238E27FC236}">
                <a16:creationId xmlns:a16="http://schemas.microsoft.com/office/drawing/2014/main" id="{99F61E6D-D51F-4BD7-B59D-19AF179177B8}"/>
              </a:ext>
            </a:extLst>
          </p:cNvPr>
          <p:cNvSpPr>
            <a:spLocks noGrp="1"/>
          </p:cNvSpPr>
          <p:nvPr>
            <p:ph type="ftr" sz="quarter" idx="3"/>
          </p:nvPr>
        </p:nvSpPr>
        <p:spPr>
          <a:xfrm>
            <a:off x="1143000" y="6356350"/>
            <a:ext cx="3959157" cy="365125"/>
          </a:xfrm>
          <a:prstGeom prst="rect">
            <a:avLst/>
          </a:prstGeom>
        </p:spPr>
        <p:txBody>
          <a:bodyPr vert="horz" lIns="91440" tIns="45720" rIns="91440" bIns="45720" rtlCol="0" anchor="ctr"/>
          <a:lstStyle>
            <a:lvl1pPr algn="l">
              <a:defRPr sz="105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27701B1-1C93-41C2-AEE1-815DEA51B962}"/>
              </a:ext>
            </a:extLst>
          </p:cNvPr>
          <p:cNvSpPr>
            <a:spLocks noGrp="1"/>
          </p:cNvSpPr>
          <p:nvPr>
            <p:ph type="sldNum" sz="quarter" idx="4"/>
          </p:nvPr>
        </p:nvSpPr>
        <p:spPr>
          <a:xfrm>
            <a:off x="10423186" y="6356350"/>
            <a:ext cx="625813" cy="365125"/>
          </a:xfrm>
          <a:prstGeom prst="rect">
            <a:avLst/>
          </a:prstGeom>
        </p:spPr>
        <p:txBody>
          <a:bodyPr vert="horz" lIns="91440" tIns="45720" rIns="91440" bIns="45720" rtlCol="0" anchor="ctr"/>
          <a:lstStyle>
            <a:lvl1pPr algn="r">
              <a:defRPr sz="1050">
                <a:solidFill>
                  <a:schemeClr val="tx1"/>
                </a:solidFill>
              </a:defRPr>
            </a:lvl1pPr>
          </a:lstStyle>
          <a:p>
            <a:fld id="{C0722274-0FAA-4649-AA4E-4210F4F32167}" type="slidenum">
              <a:rPr lang="en-US" smtClean="0"/>
              <a:pPr/>
              <a:t>‹#›</a:t>
            </a:fld>
            <a:endParaRPr lang="en-US" dirty="0"/>
          </a:p>
        </p:txBody>
      </p:sp>
    </p:spTree>
    <p:extLst>
      <p:ext uri="{BB962C8B-B14F-4D97-AF65-F5344CB8AC3E}">
        <p14:creationId xmlns:p14="http://schemas.microsoft.com/office/powerpoint/2010/main" val="2257459156"/>
      </p:ext>
    </p:extLst>
  </p:cSld>
  <p:clrMap bg1="dk1" tx1="lt1" bg2="dk2" tx2="lt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48" r:id="rId6"/>
    <p:sldLayoutId id="2147483844" r:id="rId7"/>
    <p:sldLayoutId id="2147483845" r:id="rId8"/>
    <p:sldLayoutId id="2147483846" r:id="rId9"/>
    <p:sldLayoutId id="2147483847" r:id="rId10"/>
    <p:sldLayoutId id="2147483849" r:id="rId11"/>
  </p:sldLayoutIdLst>
  <p:transition spd="slow">
    <p:wipe/>
  </p:transition>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Tx/>
        <a:buNone/>
        <a:defRPr sz="1800" i="1" kern="1200">
          <a:solidFill>
            <a:schemeClr val="tx1"/>
          </a:solidFill>
          <a:latin typeface="+mn-lt"/>
          <a:ea typeface="+mn-ea"/>
          <a:cs typeface="+mn-cs"/>
        </a:defRPr>
      </a:lvl2pPr>
      <a:lvl3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502920" indent="0" algn="l" defTabSz="914400" rtl="0" eaLnBrk="1" latinLnBrk="0" hangingPunct="1">
        <a:lnSpc>
          <a:spcPct val="120000"/>
        </a:lnSpc>
        <a:spcBef>
          <a:spcPts val="500"/>
        </a:spcBef>
        <a:buFontTx/>
        <a:buNone/>
        <a:defRPr sz="1400" i="1" kern="1200">
          <a:solidFill>
            <a:schemeClr val="tx1"/>
          </a:solidFill>
          <a:latin typeface="+mn-lt"/>
          <a:ea typeface="+mn-ea"/>
          <a:cs typeface="+mn-cs"/>
        </a:defRPr>
      </a:lvl4pPr>
      <a:lvl5pPr marL="73152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hyperlink" Target="https://thedailybounce.net/tag/qa/" TargetMode="External"/><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hyperlink" Target="https://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E5B79A0-69AD-4CBD-897F-32C7A2BA2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477929" y="1181101"/>
            <a:ext cx="7236143" cy="2610914"/>
          </a:xfrm>
        </p:spPr>
        <p:txBody>
          <a:bodyPr anchor="b">
            <a:normAutofit/>
          </a:bodyPr>
          <a:lstStyle/>
          <a:p>
            <a:pPr algn="ctr"/>
            <a:endParaRPr lang="en-US" dirty="0">
              <a:solidFill>
                <a:schemeClr val="accent6">
                  <a:lumMod val="60000"/>
                  <a:lumOff val="40000"/>
                </a:schemeClr>
              </a:solidFill>
            </a:endParaRPr>
          </a:p>
        </p:txBody>
      </p:sp>
      <p:sp>
        <p:nvSpPr>
          <p:cNvPr id="3" name="Subtitle 2"/>
          <p:cNvSpPr>
            <a:spLocks noGrp="1"/>
          </p:cNvSpPr>
          <p:nvPr>
            <p:ph type="subTitle" idx="1"/>
          </p:nvPr>
        </p:nvSpPr>
        <p:spPr>
          <a:xfrm>
            <a:off x="3162054" y="4901055"/>
            <a:ext cx="5899356" cy="1271142"/>
          </a:xfrm>
        </p:spPr>
        <p:txBody>
          <a:bodyPr vert="horz" lIns="91440" tIns="45720" rIns="91440" bIns="45720" rtlCol="0" anchor="t">
            <a:normAutofit/>
          </a:bodyPr>
          <a:lstStyle/>
          <a:p>
            <a:pPr algn="ctr"/>
            <a:endParaRPr lang="en-US" dirty="0">
              <a:solidFill>
                <a:schemeClr val="accent6">
                  <a:lumMod val="60000"/>
                  <a:lumOff val="40000"/>
                </a:schemeClr>
              </a:solidFill>
            </a:endParaRPr>
          </a:p>
        </p:txBody>
      </p:sp>
      <p:sp>
        <p:nvSpPr>
          <p:cNvPr id="26" name="Freeform: Shape 25">
            <a:extLst>
              <a:ext uri="{FF2B5EF4-FFF2-40B4-BE49-F238E27FC236}">
                <a16:creationId xmlns:a16="http://schemas.microsoft.com/office/drawing/2014/main" id="{74270B3E-3C96-4381-9F21-EC83F1E1A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28" name="Straight Connector 27">
            <a:extLst>
              <a:ext uri="{FF2B5EF4-FFF2-40B4-BE49-F238E27FC236}">
                <a16:creationId xmlns:a16="http://schemas.microsoft.com/office/drawing/2014/main" id="{071DF4C0-7A22-4E59-9E9C-BD2E245364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6708" y="4316888"/>
            <a:ext cx="195858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7C2F33EB-E7CB-4EE9-BBBF-D632F5C0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a:extLst>
              <a:ext uri="{FF2B5EF4-FFF2-40B4-BE49-F238E27FC236}">
                <a16:creationId xmlns:a16="http://schemas.microsoft.com/office/drawing/2014/main" id="{22DA3888-7077-4ECD-8DC6-AAB9E94118F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94440229"/>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C1932-6F62-C05A-9872-45AFB6F7F23B}"/>
              </a:ext>
            </a:extLst>
          </p:cNvPr>
          <p:cNvSpPr>
            <a:spLocks noGrp="1"/>
          </p:cNvSpPr>
          <p:nvPr>
            <p:ph type="title"/>
          </p:nvPr>
        </p:nvSpPr>
        <p:spPr>
          <a:xfrm>
            <a:off x="323492" y="1088595"/>
            <a:ext cx="11487507" cy="642030"/>
          </a:xfrm>
        </p:spPr>
        <p:txBody>
          <a:bodyPr>
            <a:normAutofit fontScale="90000"/>
          </a:bodyPr>
          <a:lstStyle/>
          <a:p>
            <a:pPr algn="ctr"/>
            <a:r>
              <a:rPr lang="en-US" b="1" dirty="0">
                <a:solidFill>
                  <a:schemeClr val="accent6">
                    <a:lumMod val="60000"/>
                    <a:lumOff val="40000"/>
                  </a:schemeClr>
                </a:solidFill>
                <a:ea typeface="+mj-lt"/>
                <a:cs typeface="+mj-lt"/>
              </a:rPr>
              <a:t>Maintenance and management of IP Rights</a:t>
            </a:r>
            <a:endParaRPr lang="en-US">
              <a:solidFill>
                <a:schemeClr val="accent6">
                  <a:lumMod val="60000"/>
                  <a:lumOff val="40000"/>
                </a:schemeClr>
              </a:solidFill>
            </a:endParaRPr>
          </a:p>
          <a:p>
            <a:br>
              <a:rPr lang="en-US" dirty="0"/>
            </a:br>
            <a:endParaRPr lang="en-US">
              <a:solidFill>
                <a:schemeClr val="accent6">
                  <a:lumMod val="60000"/>
                  <a:lumOff val="40000"/>
                </a:schemeClr>
              </a:solidFill>
            </a:endParaRPr>
          </a:p>
        </p:txBody>
      </p:sp>
      <p:sp>
        <p:nvSpPr>
          <p:cNvPr id="3" name="Content Placeholder 2">
            <a:extLst>
              <a:ext uri="{FF2B5EF4-FFF2-40B4-BE49-F238E27FC236}">
                <a16:creationId xmlns:a16="http://schemas.microsoft.com/office/drawing/2014/main" id="{371A428A-7994-ACFE-B0C0-6F6D8EA65FE1}"/>
              </a:ext>
            </a:extLst>
          </p:cNvPr>
          <p:cNvSpPr>
            <a:spLocks noGrp="1"/>
          </p:cNvSpPr>
          <p:nvPr>
            <p:ph idx="1"/>
          </p:nvPr>
        </p:nvSpPr>
        <p:spPr>
          <a:xfrm>
            <a:off x="323491" y="1253726"/>
            <a:ext cx="11530640" cy="3193305"/>
          </a:xfrm>
        </p:spPr>
        <p:txBody>
          <a:bodyPr vert="horz" lIns="91440" tIns="45720" rIns="91440" bIns="45720" rtlCol="0" anchor="t">
            <a:normAutofit fontScale="85000" lnSpcReduction="20000"/>
          </a:bodyPr>
          <a:lstStyle/>
          <a:p>
            <a:r>
              <a:rPr lang="en-US" dirty="0">
                <a:solidFill>
                  <a:schemeClr val="accent6">
                    <a:lumMod val="60000"/>
                    <a:lumOff val="40000"/>
                  </a:schemeClr>
                </a:solidFill>
                <a:latin typeface="Calibri"/>
                <a:ea typeface="+mn-lt"/>
                <a:cs typeface="+mn-lt"/>
              </a:rPr>
              <a:t>The process of intellectual property management comes into play when businesses need to effectively develop a system that tracks and records IP assets in a streamlined manner. It is also essential in building a strategy dedicated to intellectual property and aligning that strategy with the organization’s overall product and growth goals.</a:t>
            </a:r>
            <a:endParaRPr lang="en-US">
              <a:solidFill>
                <a:schemeClr val="accent6">
                  <a:lumMod val="60000"/>
                  <a:lumOff val="40000"/>
                </a:schemeClr>
              </a:solidFill>
              <a:latin typeface="Calibri"/>
              <a:cs typeface="Calibri"/>
            </a:endParaRPr>
          </a:p>
          <a:p>
            <a:r>
              <a:rPr lang="en-US" dirty="0">
                <a:solidFill>
                  <a:schemeClr val="accent6">
                    <a:lumMod val="60000"/>
                    <a:lumOff val="40000"/>
                  </a:schemeClr>
                </a:solidFill>
                <a:latin typeface="Calibri"/>
                <a:ea typeface="+mn-lt"/>
                <a:cs typeface="+mn-lt"/>
              </a:rPr>
              <a:t>Businesses must treat the process as one that affects internal and external stakeholders because IPM is critical to the development, distribution, and sales of goods and services.</a:t>
            </a:r>
            <a:endParaRPr lang="en-US">
              <a:solidFill>
                <a:schemeClr val="accent6">
                  <a:lumMod val="60000"/>
                  <a:lumOff val="40000"/>
                </a:schemeClr>
              </a:solidFill>
              <a:latin typeface="Calibri"/>
              <a:cs typeface="Calibri"/>
            </a:endParaRPr>
          </a:p>
          <a:p>
            <a:r>
              <a:rPr lang="en-US" dirty="0">
                <a:solidFill>
                  <a:schemeClr val="accent6">
                    <a:lumMod val="60000"/>
                    <a:lumOff val="40000"/>
                  </a:schemeClr>
                </a:solidFill>
                <a:latin typeface="Calibri"/>
                <a:ea typeface="+mn-lt"/>
                <a:cs typeface="+mn-lt"/>
              </a:rPr>
              <a:t>Management of intellectual property is important for businesses because it:</a:t>
            </a:r>
            <a:endParaRPr lang="en-US">
              <a:solidFill>
                <a:schemeClr val="accent6">
                  <a:lumMod val="60000"/>
                  <a:lumOff val="40000"/>
                </a:schemeClr>
              </a:solidFill>
              <a:latin typeface="Calibri"/>
              <a:cs typeface="Calibri"/>
            </a:endParaRPr>
          </a:p>
          <a:p>
            <a:br>
              <a:rPr lang="en-US" dirty="0"/>
            </a:br>
            <a:endParaRPr lang="en-US">
              <a:solidFill>
                <a:schemeClr val="accent6">
                  <a:lumMod val="60000"/>
                  <a:lumOff val="40000"/>
                </a:schemeClr>
              </a:solidFill>
              <a:latin typeface="Calibri"/>
              <a:cs typeface="Calibri"/>
            </a:endParaRPr>
          </a:p>
          <a:p>
            <a:br>
              <a:rPr lang="en-US" dirty="0"/>
            </a:br>
            <a:endParaRPr lang="en-US">
              <a:solidFill>
                <a:schemeClr val="accent6">
                  <a:lumMod val="60000"/>
                  <a:lumOff val="40000"/>
                </a:schemeClr>
              </a:solidFill>
              <a:latin typeface="Calibri"/>
              <a:cs typeface="Calibri"/>
            </a:endParaRPr>
          </a:p>
        </p:txBody>
      </p:sp>
      <p:graphicFrame>
        <p:nvGraphicFramePr>
          <p:cNvPr id="4" name="Diagram 4">
            <a:extLst>
              <a:ext uri="{FF2B5EF4-FFF2-40B4-BE49-F238E27FC236}">
                <a16:creationId xmlns:a16="http://schemas.microsoft.com/office/drawing/2014/main" id="{D9E6C38A-1366-FC84-1563-D27499F4F539}"/>
              </a:ext>
            </a:extLst>
          </p:cNvPr>
          <p:cNvGraphicFramePr/>
          <p:nvPr>
            <p:extLst>
              <p:ext uri="{D42A27DB-BD31-4B8C-83A1-F6EECF244321}">
                <p14:modId xmlns:p14="http://schemas.microsoft.com/office/powerpoint/2010/main" val="2489981847"/>
              </p:ext>
            </p:extLst>
          </p:nvPr>
        </p:nvGraphicFramePr>
        <p:xfrm>
          <a:off x="1020792" y="3009182"/>
          <a:ext cx="9920376" cy="3686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1157449"/>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E756B-22B0-B751-A6D5-E6F07DF620B3}"/>
              </a:ext>
            </a:extLst>
          </p:cNvPr>
          <p:cNvSpPr>
            <a:spLocks noGrp="1"/>
          </p:cNvSpPr>
          <p:nvPr>
            <p:ph type="title"/>
          </p:nvPr>
        </p:nvSpPr>
        <p:spPr>
          <a:xfrm>
            <a:off x="596661" y="441614"/>
            <a:ext cx="10941168" cy="1360898"/>
          </a:xfrm>
        </p:spPr>
        <p:txBody>
          <a:bodyPr/>
          <a:lstStyle/>
          <a:p>
            <a:pPr algn="ctr"/>
            <a:r>
              <a:rPr lang="en-US" b="1" dirty="0">
                <a:solidFill>
                  <a:schemeClr val="accent6">
                    <a:lumMod val="60000"/>
                    <a:lumOff val="40000"/>
                  </a:schemeClr>
                </a:solidFill>
              </a:rPr>
              <a:t>Intellectual Property Management Process</a:t>
            </a:r>
            <a:endParaRPr lang="en-US">
              <a:solidFill>
                <a:schemeClr val="accent6">
                  <a:lumMod val="60000"/>
                  <a:lumOff val="40000"/>
                </a:schemeClr>
              </a:solidFill>
            </a:endParaRPr>
          </a:p>
        </p:txBody>
      </p:sp>
      <p:pic>
        <p:nvPicPr>
          <p:cNvPr id="4" name="Picture 4" descr="Graphical user interface, Teams&#10;&#10;Description automatically generated">
            <a:extLst>
              <a:ext uri="{FF2B5EF4-FFF2-40B4-BE49-F238E27FC236}">
                <a16:creationId xmlns:a16="http://schemas.microsoft.com/office/drawing/2014/main" id="{60A65F7D-D09F-80B7-F3C9-FB4BB5440BBD}"/>
              </a:ext>
            </a:extLst>
          </p:cNvPr>
          <p:cNvPicPr>
            <a:picLocks noGrp="1" noChangeAspect="1"/>
          </p:cNvPicPr>
          <p:nvPr>
            <p:ph idx="1"/>
          </p:nvPr>
        </p:nvPicPr>
        <p:blipFill>
          <a:blip r:embed="rId2"/>
          <a:stretch>
            <a:fillRect/>
          </a:stretch>
        </p:blipFill>
        <p:spPr>
          <a:xfrm>
            <a:off x="1143000" y="2424208"/>
            <a:ext cx="9905999" cy="2865170"/>
          </a:xfrm>
        </p:spPr>
      </p:pic>
    </p:spTree>
    <p:extLst>
      <p:ext uri="{BB962C8B-B14F-4D97-AF65-F5344CB8AC3E}">
        <p14:creationId xmlns:p14="http://schemas.microsoft.com/office/powerpoint/2010/main" val="187106243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AB20E7A4-EC2C-47C8-BE55-65771E3F2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FD8270-1BA5-3741-9096-D4D52C5649B1}"/>
              </a:ext>
            </a:extLst>
          </p:cNvPr>
          <p:cNvSpPr>
            <a:spLocks noGrp="1"/>
          </p:cNvSpPr>
          <p:nvPr>
            <p:ph type="title"/>
          </p:nvPr>
        </p:nvSpPr>
        <p:spPr>
          <a:xfrm>
            <a:off x="510396" y="519742"/>
            <a:ext cx="3894413" cy="2514828"/>
          </a:xfrm>
        </p:spPr>
        <p:txBody>
          <a:bodyPr anchor="t">
            <a:normAutofit/>
          </a:bodyPr>
          <a:lstStyle/>
          <a:p>
            <a:r>
              <a:rPr lang="en-US" sz="3700" b="1" dirty="0">
                <a:solidFill>
                  <a:schemeClr val="accent6">
                    <a:lumMod val="60000"/>
                    <a:lumOff val="40000"/>
                  </a:schemeClr>
                </a:solidFill>
              </a:rPr>
              <a:t>Intellectual property management best practices</a:t>
            </a:r>
            <a:endParaRPr lang="en-US" sz="3700" dirty="0">
              <a:solidFill>
                <a:schemeClr val="accent6">
                  <a:lumMod val="60000"/>
                  <a:lumOff val="40000"/>
                </a:schemeClr>
              </a:solidFill>
            </a:endParaRPr>
          </a:p>
        </p:txBody>
      </p:sp>
      <p:cxnSp>
        <p:nvCxnSpPr>
          <p:cNvPr id="16" name="Straight Connector 10">
            <a:extLst>
              <a:ext uri="{FF2B5EF4-FFF2-40B4-BE49-F238E27FC236}">
                <a16:creationId xmlns:a16="http://schemas.microsoft.com/office/drawing/2014/main" id="{1766FD2F-248A-4AA1-8078-E26D6E690B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7" name="Content Placeholder 2">
            <a:extLst>
              <a:ext uri="{FF2B5EF4-FFF2-40B4-BE49-F238E27FC236}">
                <a16:creationId xmlns:a16="http://schemas.microsoft.com/office/drawing/2014/main" id="{205CAF44-3F85-73B6-AFD6-301C8DFDDD91}"/>
              </a:ext>
            </a:extLst>
          </p:cNvPr>
          <p:cNvGraphicFramePr>
            <a:graphicFrameLocks noGrp="1"/>
          </p:cNvGraphicFramePr>
          <p:nvPr>
            <p:ph idx="1"/>
            <p:extLst>
              <p:ext uri="{D42A27DB-BD31-4B8C-83A1-F6EECF244321}">
                <p14:modId xmlns:p14="http://schemas.microsoft.com/office/powerpoint/2010/main" val="23339208"/>
              </p:ext>
            </p:extLst>
          </p:nvPr>
        </p:nvGraphicFramePr>
        <p:xfrm>
          <a:off x="4399834" y="46248"/>
          <a:ext cx="7554938" cy="59795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9530376"/>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10B86-E079-87BF-C701-D3C2DD3B7032}"/>
              </a:ext>
            </a:extLst>
          </p:cNvPr>
          <p:cNvSpPr>
            <a:spLocks noGrp="1"/>
          </p:cNvSpPr>
          <p:nvPr>
            <p:ph type="title"/>
          </p:nvPr>
        </p:nvSpPr>
        <p:spPr>
          <a:xfrm>
            <a:off x="265982" y="398482"/>
            <a:ext cx="11645658" cy="1418408"/>
          </a:xfrm>
        </p:spPr>
        <p:txBody>
          <a:bodyPr>
            <a:normAutofit/>
          </a:bodyPr>
          <a:lstStyle/>
          <a:p>
            <a:pPr algn="ctr"/>
            <a:r>
              <a:rPr lang="en-US" b="1" dirty="0">
                <a:solidFill>
                  <a:schemeClr val="accent6">
                    <a:lumMod val="60000"/>
                    <a:lumOff val="40000"/>
                  </a:schemeClr>
                </a:solidFill>
                <a:ea typeface="+mj-lt"/>
                <a:cs typeface="+mj-lt"/>
              </a:rPr>
              <a:t>IP Legal Compliance </a:t>
            </a:r>
            <a:br>
              <a:rPr lang="en-US" dirty="0">
                <a:solidFill>
                  <a:schemeClr val="accent6">
                    <a:lumMod val="60000"/>
                    <a:lumOff val="40000"/>
                  </a:schemeClr>
                </a:solidFill>
              </a:rPr>
            </a:br>
            <a:endParaRPr lang="en-US">
              <a:solidFill>
                <a:schemeClr val="accent6">
                  <a:lumMod val="60000"/>
                  <a:lumOff val="40000"/>
                </a:schemeClr>
              </a:solidFill>
            </a:endParaRPr>
          </a:p>
        </p:txBody>
      </p:sp>
      <p:sp>
        <p:nvSpPr>
          <p:cNvPr id="4" name="Content Placeholder 3">
            <a:extLst>
              <a:ext uri="{FF2B5EF4-FFF2-40B4-BE49-F238E27FC236}">
                <a16:creationId xmlns:a16="http://schemas.microsoft.com/office/drawing/2014/main" id="{6A9C60DF-3F2F-4E22-B6E0-B9B510599D1E}"/>
              </a:ext>
            </a:extLst>
          </p:cNvPr>
          <p:cNvSpPr>
            <a:spLocks noGrp="1"/>
          </p:cNvSpPr>
          <p:nvPr>
            <p:ph idx="1"/>
          </p:nvPr>
        </p:nvSpPr>
        <p:spPr/>
        <p:txBody>
          <a:bodyPr/>
          <a:lstStyle/>
          <a:p>
            <a:pPr lvl="0"/>
            <a:r>
              <a:rPr lang="en-US" b="1" dirty="0"/>
              <a:t>1. OFFER EMPLOYEE TRAINING AND INCENTIVES</a:t>
            </a:r>
          </a:p>
          <a:p>
            <a:pPr lvl="0"/>
            <a:r>
              <a:rPr lang="en-US" b="1" dirty="0"/>
              <a:t>2. USE DATA ENCRYPTION</a:t>
            </a:r>
          </a:p>
          <a:p>
            <a:pPr lvl="0"/>
            <a:r>
              <a:rPr lang="en-US" b="1" dirty="0"/>
              <a:t>3. CONTROL WHO CAN ACCESS SENSITIVE INFORMATION</a:t>
            </a:r>
          </a:p>
          <a:p>
            <a:pPr lvl="0"/>
            <a:r>
              <a:rPr lang="en-US" b="1" dirty="0"/>
              <a:t>4. CHOOSE THE APPROPRIATE CLOUD-BASED SOLUTION</a:t>
            </a:r>
          </a:p>
          <a:p>
            <a:pPr lvl="0"/>
            <a:r>
              <a:rPr lang="en-US" b="1" dirty="0"/>
              <a:t>5. REGULATE USE OF CLOUD-BASED SYSTEMS</a:t>
            </a:r>
          </a:p>
          <a:p>
            <a:pPr lvl="0"/>
            <a:r>
              <a:rPr lang="en-US" b="1" dirty="0"/>
              <a:t>6. SECURELY BACK UP IMPORTANT FILES</a:t>
            </a:r>
          </a:p>
          <a:p>
            <a:pPr lvl="0"/>
            <a:r>
              <a:rPr lang="en-US" b="1" dirty="0"/>
              <a:t>7. CONDUCT REGULAR TESTS AND AUDITS</a:t>
            </a:r>
            <a:endParaRPr lang="en-US" dirty="0">
              <a:solidFill>
                <a:schemeClr val="accent6">
                  <a:lumMod val="60000"/>
                  <a:lumOff val="40000"/>
                </a:schemeClr>
              </a:solidFill>
              <a:latin typeface="Calibri"/>
              <a:cs typeface="Calibri"/>
            </a:endParaRPr>
          </a:p>
          <a:p>
            <a:endParaRPr lang="en-US" dirty="0"/>
          </a:p>
        </p:txBody>
      </p:sp>
    </p:spTree>
    <p:extLst>
      <p:ext uri="{BB962C8B-B14F-4D97-AF65-F5344CB8AC3E}">
        <p14:creationId xmlns:p14="http://schemas.microsoft.com/office/powerpoint/2010/main" val="2238995637"/>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8379-A22D-543D-59D9-EAB1080B0EF6}"/>
              </a:ext>
            </a:extLst>
          </p:cNvPr>
          <p:cNvSpPr>
            <a:spLocks noGrp="1"/>
          </p:cNvSpPr>
          <p:nvPr>
            <p:ph type="title"/>
          </p:nvPr>
        </p:nvSpPr>
        <p:spPr>
          <a:xfrm>
            <a:off x="366623" y="254709"/>
            <a:ext cx="11473130" cy="1360898"/>
          </a:xfrm>
        </p:spPr>
        <p:txBody>
          <a:bodyPr/>
          <a:lstStyle/>
          <a:p>
            <a:pPr algn="ctr"/>
            <a:r>
              <a:rPr lang="en-US" b="1" dirty="0">
                <a:solidFill>
                  <a:schemeClr val="accent6">
                    <a:lumMod val="60000"/>
                    <a:lumOff val="40000"/>
                  </a:schemeClr>
                </a:solidFill>
              </a:rPr>
              <a:t>Types of Compliance</a:t>
            </a:r>
          </a:p>
        </p:txBody>
      </p:sp>
      <p:graphicFrame>
        <p:nvGraphicFramePr>
          <p:cNvPr id="4" name="Diagram 4">
            <a:extLst>
              <a:ext uri="{FF2B5EF4-FFF2-40B4-BE49-F238E27FC236}">
                <a16:creationId xmlns:a16="http://schemas.microsoft.com/office/drawing/2014/main" id="{5EFE1DFC-40D8-CC82-6FA0-F48EAA8C6507}"/>
              </a:ext>
            </a:extLst>
          </p:cNvPr>
          <p:cNvGraphicFramePr>
            <a:graphicFrameLocks noGrp="1"/>
          </p:cNvGraphicFramePr>
          <p:nvPr>
            <p:ph idx="1"/>
            <p:extLst>
              <p:ext uri="{D42A27DB-BD31-4B8C-83A1-F6EECF244321}">
                <p14:modId xmlns:p14="http://schemas.microsoft.com/office/powerpoint/2010/main" val="4274821925"/>
              </p:ext>
            </p:extLst>
          </p:nvPr>
        </p:nvGraphicFramePr>
        <p:xfrm>
          <a:off x="366623" y="1426265"/>
          <a:ext cx="11343735" cy="4961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0806659"/>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0F307-5A48-67E9-C1C0-F3449E5BE54C}"/>
              </a:ext>
            </a:extLst>
          </p:cNvPr>
          <p:cNvSpPr>
            <a:spLocks noGrp="1"/>
          </p:cNvSpPr>
          <p:nvPr>
            <p:ph type="title"/>
          </p:nvPr>
        </p:nvSpPr>
        <p:spPr>
          <a:xfrm>
            <a:off x="107831" y="556633"/>
            <a:ext cx="11976336" cy="1360898"/>
          </a:xfrm>
        </p:spPr>
        <p:txBody>
          <a:bodyPr/>
          <a:lstStyle/>
          <a:p>
            <a:pPr algn="ctr"/>
            <a:r>
              <a:rPr lang="en-US" b="1" dirty="0">
                <a:solidFill>
                  <a:schemeClr val="accent6">
                    <a:lumMod val="60000"/>
                    <a:lumOff val="40000"/>
                  </a:schemeClr>
                </a:solidFill>
              </a:rPr>
              <a:t>Avoiding infringements of IP rights by third parties</a:t>
            </a:r>
            <a:endParaRPr lang="en-US"/>
          </a:p>
        </p:txBody>
      </p:sp>
      <p:graphicFrame>
        <p:nvGraphicFramePr>
          <p:cNvPr id="5" name="Content Placeholder 2">
            <a:extLst>
              <a:ext uri="{FF2B5EF4-FFF2-40B4-BE49-F238E27FC236}">
                <a16:creationId xmlns:a16="http://schemas.microsoft.com/office/drawing/2014/main" id="{FE03391B-A192-6194-E89D-35190FD6012A}"/>
              </a:ext>
            </a:extLst>
          </p:cNvPr>
          <p:cNvGraphicFramePr>
            <a:graphicFrameLocks noGrp="1"/>
          </p:cNvGraphicFramePr>
          <p:nvPr>
            <p:ph idx="1"/>
            <p:extLst>
              <p:ext uri="{D42A27DB-BD31-4B8C-83A1-F6EECF244321}">
                <p14:modId xmlns:p14="http://schemas.microsoft.com/office/powerpoint/2010/main" val="2592874580"/>
              </p:ext>
            </p:extLst>
          </p:nvPr>
        </p:nvGraphicFramePr>
        <p:xfrm>
          <a:off x="438510" y="1713800"/>
          <a:ext cx="11545017" cy="42284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5283816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F1F7B-32AB-D02E-98FA-C95620A2C0FE}"/>
              </a:ext>
            </a:extLst>
          </p:cNvPr>
          <p:cNvSpPr>
            <a:spLocks noGrp="1"/>
          </p:cNvSpPr>
          <p:nvPr>
            <p:ph type="title"/>
          </p:nvPr>
        </p:nvSpPr>
        <p:spPr>
          <a:xfrm>
            <a:off x="179718" y="1146105"/>
            <a:ext cx="11731922" cy="943955"/>
          </a:xfrm>
        </p:spPr>
        <p:txBody>
          <a:bodyPr>
            <a:normAutofit fontScale="90000"/>
          </a:bodyPr>
          <a:lstStyle/>
          <a:p>
            <a:pPr algn="ctr"/>
            <a:r>
              <a:rPr lang="en-US" b="1" dirty="0">
                <a:solidFill>
                  <a:schemeClr val="accent6">
                    <a:lumMod val="60000"/>
                    <a:lumOff val="40000"/>
                  </a:schemeClr>
                </a:solidFill>
                <a:ea typeface="+mj-lt"/>
                <a:cs typeface="+mj-lt"/>
              </a:rPr>
              <a:t>Business IP Advisory for consistent and global IP strategy</a:t>
            </a:r>
            <a:endParaRPr lang="en-US">
              <a:solidFill>
                <a:schemeClr val="accent6">
                  <a:lumMod val="60000"/>
                  <a:lumOff val="40000"/>
                </a:schemeClr>
              </a:solidFill>
            </a:endParaRPr>
          </a:p>
          <a:p>
            <a:pPr algn="ctr"/>
            <a:br>
              <a:rPr lang="en-US" dirty="0"/>
            </a:br>
            <a:endParaRPr lang="en-US">
              <a:solidFill>
                <a:schemeClr val="accent6">
                  <a:lumMod val="60000"/>
                  <a:lumOff val="40000"/>
                </a:schemeClr>
              </a:solidFill>
            </a:endParaRPr>
          </a:p>
        </p:txBody>
      </p:sp>
      <p:sp>
        <p:nvSpPr>
          <p:cNvPr id="3" name="Content Placeholder 2">
            <a:extLst>
              <a:ext uri="{FF2B5EF4-FFF2-40B4-BE49-F238E27FC236}">
                <a16:creationId xmlns:a16="http://schemas.microsoft.com/office/drawing/2014/main" id="{CE29D357-EA5B-CB86-6A6C-85085CB6ED39}"/>
              </a:ext>
            </a:extLst>
          </p:cNvPr>
          <p:cNvSpPr>
            <a:spLocks noGrp="1"/>
          </p:cNvSpPr>
          <p:nvPr>
            <p:ph idx="1"/>
          </p:nvPr>
        </p:nvSpPr>
        <p:spPr>
          <a:xfrm>
            <a:off x="294737" y="1814442"/>
            <a:ext cx="11731922" cy="1568667"/>
          </a:xfrm>
        </p:spPr>
        <p:txBody>
          <a:bodyPr vert="horz" lIns="91440" tIns="45720" rIns="91440" bIns="45720" rtlCol="0" anchor="t">
            <a:normAutofit fontScale="77500" lnSpcReduction="20000"/>
          </a:bodyPr>
          <a:lstStyle/>
          <a:p>
            <a:r>
              <a:rPr lang="en-US" dirty="0">
                <a:solidFill>
                  <a:schemeClr val="accent6">
                    <a:lumMod val="60000"/>
                    <a:lumOff val="40000"/>
                  </a:schemeClr>
                </a:solidFill>
                <a:latin typeface="Calibri"/>
                <a:ea typeface="+mn-lt"/>
                <a:cs typeface="+mn-lt"/>
              </a:rPr>
              <a:t>An IP strategy is simply a plan—consistent with the company’s business goals—to acquire IP assets and leverage the most value from existing IP assets.</a:t>
            </a:r>
          </a:p>
          <a:p>
            <a:r>
              <a:rPr lang="en-US" dirty="0">
                <a:solidFill>
                  <a:schemeClr val="accent6">
                    <a:lumMod val="60000"/>
                    <a:lumOff val="40000"/>
                  </a:schemeClr>
                </a:solidFill>
                <a:latin typeface="Calibri"/>
                <a:ea typeface="+mn-lt"/>
                <a:cs typeface="+mn-lt"/>
              </a:rPr>
              <a:t>One can develop a strong and effective IP strategy as long as one understands two things: (1) what is worth protecting and (2) what questions to ask when the time comes.</a:t>
            </a:r>
            <a:endParaRPr lang="en-US">
              <a:solidFill>
                <a:schemeClr val="accent6">
                  <a:lumMod val="60000"/>
                  <a:lumOff val="40000"/>
                </a:schemeClr>
              </a:solidFill>
              <a:latin typeface="Calibri"/>
              <a:cs typeface="Calibri"/>
            </a:endParaRPr>
          </a:p>
          <a:p>
            <a:r>
              <a:rPr lang="en-US" dirty="0">
                <a:solidFill>
                  <a:schemeClr val="accent6">
                    <a:lumMod val="60000"/>
                    <a:lumOff val="40000"/>
                  </a:schemeClr>
                </a:solidFill>
                <a:latin typeface="Calibri"/>
                <a:cs typeface="Calibri"/>
              </a:rPr>
              <a:t>There are four basic IP strategies that organizations can build upon to suit their business objectives.</a:t>
            </a:r>
          </a:p>
        </p:txBody>
      </p:sp>
      <p:graphicFrame>
        <p:nvGraphicFramePr>
          <p:cNvPr id="4" name="Diagram 4">
            <a:extLst>
              <a:ext uri="{FF2B5EF4-FFF2-40B4-BE49-F238E27FC236}">
                <a16:creationId xmlns:a16="http://schemas.microsoft.com/office/drawing/2014/main" id="{4686800E-1F9B-7AA5-B4CA-2478D7853C43}"/>
              </a:ext>
            </a:extLst>
          </p:cNvPr>
          <p:cNvGraphicFramePr/>
          <p:nvPr>
            <p:extLst>
              <p:ext uri="{D42A27DB-BD31-4B8C-83A1-F6EECF244321}">
                <p14:modId xmlns:p14="http://schemas.microsoft.com/office/powerpoint/2010/main" val="3523321888"/>
              </p:ext>
            </p:extLst>
          </p:nvPr>
        </p:nvGraphicFramePr>
        <p:xfrm>
          <a:off x="86264" y="2779142"/>
          <a:ext cx="12019473" cy="36288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4281761"/>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308" y="0"/>
            <a:ext cx="6873692" cy="6858000"/>
          </a:xfrm>
          <a:custGeom>
            <a:avLst/>
            <a:gdLst/>
            <a:ahLst/>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24" name="Straight Connector 23">
            <a:extLst>
              <a:ext uri="{FF2B5EF4-FFF2-40B4-BE49-F238E27FC236}">
                <a16:creationId xmlns:a16="http://schemas.microsoft.com/office/drawing/2014/main" id="{4C75A547-BCD1-42BE-966E-53CA0AB931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6" name="Rectangle 25">
            <a:extLst>
              <a:ext uri="{FF2B5EF4-FFF2-40B4-BE49-F238E27FC236}">
                <a16:creationId xmlns:a16="http://schemas.microsoft.com/office/drawing/2014/main" id="{C3B0A228-9EA3-4009-A82E-9402BBC726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EF06C7-5137-B2E2-E6DD-4AE1B6295439}"/>
              </a:ext>
            </a:extLst>
          </p:cNvPr>
          <p:cNvSpPr>
            <a:spLocks noGrp="1"/>
          </p:cNvSpPr>
          <p:nvPr>
            <p:ph type="title"/>
          </p:nvPr>
        </p:nvSpPr>
        <p:spPr>
          <a:xfrm>
            <a:off x="1588699" y="2187516"/>
            <a:ext cx="4953000" cy="2481974"/>
          </a:xfrm>
        </p:spPr>
        <p:txBody>
          <a:bodyPr vert="horz" lIns="91440" tIns="45720" rIns="91440" bIns="45720" rtlCol="0" anchor="t">
            <a:normAutofit/>
          </a:bodyPr>
          <a:lstStyle/>
          <a:p>
            <a:pPr algn="l"/>
            <a:r>
              <a:rPr lang="en-US" sz="9600" cap="all" spc="300" dirty="0">
                <a:solidFill>
                  <a:schemeClr val="accent6">
                    <a:lumMod val="60000"/>
                    <a:lumOff val="40000"/>
                  </a:schemeClr>
                </a:solidFill>
              </a:rPr>
              <a:t>Q&amp;A</a:t>
            </a:r>
          </a:p>
        </p:txBody>
      </p:sp>
      <p:pic>
        <p:nvPicPr>
          <p:cNvPr id="4" name="Picture 4" descr="Logo&#10;&#10;Description automatically generated">
            <a:extLst>
              <a:ext uri="{FF2B5EF4-FFF2-40B4-BE49-F238E27FC236}">
                <a16:creationId xmlns:a16="http://schemas.microsoft.com/office/drawing/2014/main" id="{1F7243EC-E32D-977B-E2F9-9244A09F071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564" r="10203"/>
          <a:stretch/>
        </p:blipFill>
        <p:spPr>
          <a:xfrm>
            <a:off x="3093268" y="10"/>
            <a:ext cx="9098732" cy="6857990"/>
          </a:xfrm>
          <a:custGeom>
            <a:avLst/>
            <a:gdLst/>
            <a:ahLst/>
            <a:cxnLst/>
            <a:rect l="l" t="t" r="r" b="b"/>
            <a:pathLst>
              <a:path w="9098732" h="6858000">
                <a:moveTo>
                  <a:pt x="6010592" y="0"/>
                </a:moveTo>
                <a:lnTo>
                  <a:pt x="8235629" y="4"/>
                </a:lnTo>
                <a:cubicBezTo>
                  <a:pt x="8235629" y="3"/>
                  <a:pt x="8235630" y="3"/>
                  <a:pt x="8235630" y="2"/>
                </a:cubicBezTo>
                <a:lnTo>
                  <a:pt x="9098732" y="0"/>
                </a:lnTo>
                <a:lnTo>
                  <a:pt x="9098732" y="6858000"/>
                </a:lnTo>
                <a:lnTo>
                  <a:pt x="0" y="6858000"/>
                </a:lnTo>
                <a:lnTo>
                  <a:pt x="6010589" y="4"/>
                </a:lnTo>
                <a:cubicBezTo>
                  <a:pt x="6010589" y="3"/>
                  <a:pt x="6010590" y="3"/>
                  <a:pt x="6010590" y="2"/>
                </a:cubicBezTo>
                <a:close/>
              </a:path>
            </a:pathLst>
          </a:custGeom>
        </p:spPr>
      </p:pic>
      <p:sp>
        <p:nvSpPr>
          <p:cNvPr id="28" name="Freeform: Shape 27">
            <a:extLst>
              <a:ext uri="{FF2B5EF4-FFF2-40B4-BE49-F238E27FC236}">
                <a16:creationId xmlns:a16="http://schemas.microsoft.com/office/drawing/2014/main" id="{02E0C409-730D-455F-AA8F-0646ABDB1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8973" y="0"/>
            <a:ext cx="8239927" cy="6858000"/>
          </a:xfrm>
          <a:custGeom>
            <a:avLst/>
            <a:gdLst>
              <a:gd name="connsiteX0" fmla="*/ 6010593 w 8239927"/>
              <a:gd name="connsiteY0" fmla="*/ 0 h 6858000"/>
              <a:gd name="connsiteX1" fmla="*/ 8239927 w 8239927"/>
              <a:gd name="connsiteY1" fmla="*/ 0 h 6858000"/>
              <a:gd name="connsiteX2" fmla="*/ 2229335 w 8239927"/>
              <a:gd name="connsiteY2" fmla="*/ 6858000 h 6858000"/>
              <a:gd name="connsiteX3" fmla="*/ 0 w 82399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239927" h="6858000">
                <a:moveTo>
                  <a:pt x="6010593" y="0"/>
                </a:moveTo>
                <a:lnTo>
                  <a:pt x="8239927" y="0"/>
                </a:lnTo>
                <a:lnTo>
                  <a:pt x="2229335" y="6858000"/>
                </a:lnTo>
                <a:lnTo>
                  <a:pt x="0" y="6858000"/>
                </a:lnTo>
                <a:close/>
              </a:path>
            </a:pathLst>
          </a:custGeom>
          <a:solidFill>
            <a:schemeClr val="bg2">
              <a:alpha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DD11717-D0F8-0DC6-090F-1C95523D5135}"/>
              </a:ext>
            </a:extLst>
          </p:cNvPr>
          <p:cNvSpPr txBox="1"/>
          <p:nvPr/>
        </p:nvSpPr>
        <p:spPr>
          <a:xfrm>
            <a:off x="9500237" y="6657945"/>
            <a:ext cx="2691763" cy="200055"/>
          </a:xfrm>
          <a:prstGeom prst="rect">
            <a:avLst/>
          </a:prstGeom>
          <a:solidFill>
            <a:srgbClr val="000000"/>
          </a:solidFill>
        </p:spPr>
        <p:txBody>
          <a:bodyPr wrap="none">
            <a:spAutoFit/>
          </a:bodyPr>
          <a:lstStyle/>
          <a:p>
            <a:pPr algn="r">
              <a:spcAft>
                <a:spcPts val="600"/>
              </a:spcAft>
            </a:pPr>
            <a:r>
              <a:rPr lang="en-US" sz="700" dirty="0">
                <a:solidFill>
                  <a:srgbClr val="FFFFFF"/>
                </a:solidFill>
                <a:hlinkClick r:id="rId3">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4">
                  <a:extLst>
                    <a:ext uri="{A12FA001-AC4F-418D-AE19-62706E023703}">
                      <ahyp:hlinkClr xmlns:ahyp="http://schemas.microsoft.com/office/drawing/2018/hyperlinkcolor" val="tx"/>
                    </a:ext>
                  </a:extLst>
                </a:hlinkClick>
              </a:rPr>
              <a:t>CC BY-SA-NC</a:t>
            </a:r>
            <a:r>
              <a:rPr lang="en-US" sz="700" dirty="0">
                <a:solidFill>
                  <a:srgbClr val="FFFFFF"/>
                </a:solidFill>
              </a:rPr>
              <a:t>.</a:t>
            </a:r>
          </a:p>
        </p:txBody>
      </p:sp>
    </p:spTree>
    <p:extLst>
      <p:ext uri="{BB962C8B-B14F-4D97-AF65-F5344CB8AC3E}">
        <p14:creationId xmlns:p14="http://schemas.microsoft.com/office/powerpoint/2010/main" val="1619208616"/>
      </p:ext>
    </p:extLst>
  </p:cSld>
  <p:clrMapOvr>
    <a:masterClrMapping/>
  </p:clrMapOvr>
  <p:transition spd="slow">
    <p:wipe/>
  </p:transition>
</p:sld>
</file>

<file path=ppt/theme/theme1.xml><?xml version="1.0" encoding="utf-8"?>
<a:theme xmlns:a="http://schemas.openxmlformats.org/drawingml/2006/main" name="RegattaVTI">
  <a:themeElements>
    <a:clrScheme name="Regatta Yellow">
      <a:dk1>
        <a:sysClr val="windowText" lastClr="000000"/>
      </a:dk1>
      <a:lt1>
        <a:sysClr val="window" lastClr="FFFFFF"/>
      </a:lt1>
      <a:dk2>
        <a:srgbClr val="181C30"/>
      </a:dk2>
      <a:lt2>
        <a:srgbClr val="C8E1F4"/>
      </a:lt2>
      <a:accent1>
        <a:srgbClr val="217ED3"/>
      </a:accent1>
      <a:accent2>
        <a:srgbClr val="B92525"/>
      </a:accent2>
      <a:accent3>
        <a:srgbClr val="18558C"/>
      </a:accent3>
      <a:accent4>
        <a:srgbClr val="1D8B35"/>
      </a:accent4>
      <a:accent5>
        <a:srgbClr val="EA75AA"/>
      </a:accent5>
      <a:accent6>
        <a:srgbClr val="F5A700"/>
      </a:accent6>
      <a:hlink>
        <a:srgbClr val="DB0000"/>
      </a:hlink>
      <a:folHlink>
        <a:srgbClr val="066BB6"/>
      </a:folHlink>
    </a:clrScheme>
    <a:fontScheme name="Walbaum Display">
      <a:majorFont>
        <a:latin typeface="Walbaum Display"/>
        <a:ea typeface=""/>
        <a:cs typeface=""/>
      </a:majorFont>
      <a:minorFont>
        <a:latin typeface="Walbaum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gattaVTI" id="{FFC3BCE5-6357-41D1-8E67-3F85B69D7E86}" vid="{893A6374-FE17-48E5-8B62-678C1B11AA1B}"/>
    </a:ext>
  </a:extLst>
</a:theme>
</file>

<file path=docProps/app.xml><?xml version="1.0" encoding="utf-8"?>
<Properties xmlns="http://schemas.openxmlformats.org/officeDocument/2006/extended-properties" xmlns:vt="http://schemas.openxmlformats.org/officeDocument/2006/docPropsVTypes">
  <Template>TF00001246</Template>
  <TotalTime>41</TotalTime>
  <Words>1087</Words>
  <Application>Microsoft Office PowerPoint</Application>
  <PresentationFormat>Widescreen</PresentationFormat>
  <Paragraphs>61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Walbaum Display</vt:lpstr>
      <vt:lpstr>RegattaVTI</vt:lpstr>
      <vt:lpstr>PowerPoint Presentation</vt:lpstr>
      <vt:lpstr>Maintenance and management of IP Rights  </vt:lpstr>
      <vt:lpstr>Intellectual Property Management Process</vt:lpstr>
      <vt:lpstr>Intellectual property management best practices</vt:lpstr>
      <vt:lpstr>IP Legal Compliance  </vt:lpstr>
      <vt:lpstr>Types of Compliance</vt:lpstr>
      <vt:lpstr>Avoiding infringements of IP rights by third parties</vt:lpstr>
      <vt:lpstr>Business IP Advisory for consistent and global IP strategy  </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Anand Bhushan</dc:creator>
  <cp:lastModifiedBy>Anand Bhushan</cp:lastModifiedBy>
  <cp:revision>3286</cp:revision>
  <dcterms:created xsi:type="dcterms:W3CDTF">2022-08-23T16:57:40Z</dcterms:created>
  <dcterms:modified xsi:type="dcterms:W3CDTF">2022-10-11T04:17:18Z</dcterms:modified>
</cp:coreProperties>
</file>