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5" r:id="rId1"/>
  </p:sld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8" r:id="rId30"/>
    <p:sldId id="337" r:id="rId31"/>
    <p:sldId id="339" r:id="rId32"/>
    <p:sldId id="340" r:id="rId33"/>
    <p:sldId id="341" r:id="rId34"/>
    <p:sldId id="342" r:id="rId35"/>
    <p:sldId id="343" r:id="rId36"/>
    <p:sldId id="344" r:id="rId37"/>
    <p:sldId id="345" r:id="rId38"/>
    <p:sldId id="346" r:id="rId39"/>
    <p:sldId id="347" r:id="rId40"/>
    <p:sldId id="305"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3" autoAdjust="0"/>
    <p:restoredTop sz="94660"/>
  </p:normalViewPr>
  <p:slideViewPr>
    <p:cSldViewPr snapToGrid="0">
      <p:cViewPr varScale="1">
        <p:scale>
          <a:sx n="134" d="100"/>
          <a:sy n="134" d="100"/>
        </p:scale>
        <p:origin x="130" y="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77f4edf434925718" providerId="LiveId" clId="{131F2917-7064-4A79-8904-046BB48280AC}"/>
    <pc:docChg chg="modSld">
      <pc:chgData name="" userId="77f4edf434925718" providerId="LiveId" clId="{131F2917-7064-4A79-8904-046BB48280AC}" dt="2022-09-24T06:40:38.545" v="90" actId="14100"/>
      <pc:docMkLst>
        <pc:docMk/>
      </pc:docMkLst>
      <pc:sldChg chg="addSp modSp">
        <pc:chgData name="" userId="77f4edf434925718" providerId="LiveId" clId="{131F2917-7064-4A79-8904-046BB48280AC}" dt="2022-09-24T06:40:38.545" v="90" actId="14100"/>
        <pc:sldMkLst>
          <pc:docMk/>
          <pc:sldMk cId="1619208616" sldId="305"/>
        </pc:sldMkLst>
        <pc:spChg chg="add mod">
          <ac:chgData name="" userId="77f4edf434925718" providerId="LiveId" clId="{131F2917-7064-4A79-8904-046BB48280AC}" dt="2022-09-24T06:40:38.545" v="90" actId="14100"/>
          <ac:spMkLst>
            <pc:docMk/>
            <pc:sldMk cId="1619208616" sldId="305"/>
            <ac:spMk id="3" creationId="{25094A1C-23D9-421F-8D1F-5185F55733E5}"/>
          </ac:spMkLst>
        </pc:sp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1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image" Target="../media/image4.png"/><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12.png"/></Relationships>
</file>

<file path=ppt/diagrams/_rels/data1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4.png"/><Relationship Id="rId7" Type="http://schemas.openxmlformats.org/officeDocument/2006/relationships/image" Target="../media/image10.png"/><Relationship Id="rId12" Type="http://schemas.openxmlformats.org/officeDocument/2006/relationships/image" Target="../media/image24.sv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0.svg"/><Relationship Id="rId11" Type="http://schemas.openxmlformats.org/officeDocument/2006/relationships/image" Target="../media/image2.png"/><Relationship Id="rId5" Type="http://schemas.openxmlformats.org/officeDocument/2006/relationships/image" Target="../media/image19.png"/><Relationship Id="rId10" Type="http://schemas.openxmlformats.org/officeDocument/2006/relationships/image" Target="../media/image23.svg"/><Relationship Id="rId4" Type="http://schemas.openxmlformats.org/officeDocument/2006/relationships/image" Target="../media/image18.svg"/><Relationship Id="rId9" Type="http://schemas.openxmlformats.org/officeDocument/2006/relationships/image" Target="../media/image22.png"/></Relationships>
</file>

<file path=ppt/diagrams/_rels/drawing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image" Target="../media/image4.png"/><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12.png"/></Relationships>
</file>

<file path=ppt/diagrams/_rels/drawing1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4.png"/><Relationship Id="rId7" Type="http://schemas.openxmlformats.org/officeDocument/2006/relationships/image" Target="../media/image10.png"/><Relationship Id="rId12" Type="http://schemas.openxmlformats.org/officeDocument/2006/relationships/image" Target="../media/image24.sv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0.svg"/><Relationship Id="rId11" Type="http://schemas.openxmlformats.org/officeDocument/2006/relationships/image" Target="../media/image2.png"/><Relationship Id="rId5" Type="http://schemas.openxmlformats.org/officeDocument/2006/relationships/image" Target="../media/image19.png"/><Relationship Id="rId10" Type="http://schemas.openxmlformats.org/officeDocument/2006/relationships/image" Target="../media/image23.svg"/><Relationship Id="rId4" Type="http://schemas.openxmlformats.org/officeDocument/2006/relationships/image" Target="../media/image18.sv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ECFED4-6D5B-492D-B686-A9D836633C81}"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C0F472C1-1C7F-4107-89CC-8828E3F26182}">
      <dgm:prSet/>
      <dgm:spPr/>
      <dgm:t>
        <a:bodyPr/>
        <a:lstStyle/>
        <a:p>
          <a:r>
            <a:rPr lang="en-US" dirty="0">
              <a:solidFill>
                <a:schemeClr val="accent6">
                  <a:lumMod val="60000"/>
                  <a:lumOff val="40000"/>
                </a:schemeClr>
              </a:solidFill>
              <a:latin typeface="Calibri"/>
              <a:cs typeface="Calibri"/>
            </a:rPr>
            <a:t>Contracts can be </a:t>
          </a:r>
          <a:r>
            <a:rPr lang="en-US" b="1" dirty="0">
              <a:solidFill>
                <a:schemeClr val="accent6">
                  <a:lumMod val="60000"/>
                  <a:lumOff val="40000"/>
                </a:schemeClr>
              </a:solidFill>
              <a:latin typeface="Calibri"/>
              <a:cs typeface="Calibri"/>
            </a:rPr>
            <a:t>valuable assets </a:t>
          </a:r>
          <a:r>
            <a:rPr lang="en-US" dirty="0">
              <a:solidFill>
                <a:schemeClr val="accent6">
                  <a:lumMod val="60000"/>
                  <a:lumOff val="40000"/>
                </a:schemeClr>
              </a:solidFill>
              <a:latin typeface="Calibri"/>
              <a:cs typeface="Calibri"/>
            </a:rPr>
            <a:t>to a company and should be managed as such.</a:t>
          </a:r>
        </a:p>
      </dgm:t>
    </dgm:pt>
    <dgm:pt modelId="{E95A8FA7-BD9D-4383-A0C1-D9D8C97D580A}" type="parTrans" cxnId="{3F214EE0-E33D-4F8B-8554-75B8C0702C16}">
      <dgm:prSet/>
      <dgm:spPr/>
      <dgm:t>
        <a:bodyPr/>
        <a:lstStyle/>
        <a:p>
          <a:endParaRPr lang="en-US"/>
        </a:p>
      </dgm:t>
    </dgm:pt>
    <dgm:pt modelId="{380345E6-291E-41E7-9C8A-25572CDA84FC}" type="sibTrans" cxnId="{3F214EE0-E33D-4F8B-8554-75B8C0702C16}">
      <dgm:prSet/>
      <dgm:spPr/>
      <dgm:t>
        <a:bodyPr/>
        <a:lstStyle/>
        <a:p>
          <a:endParaRPr lang="en-US"/>
        </a:p>
      </dgm:t>
    </dgm:pt>
    <dgm:pt modelId="{A26422BE-E055-4021-83EC-43E50A4F68E9}">
      <dgm:prSet/>
      <dgm:spPr/>
      <dgm:t>
        <a:bodyPr/>
        <a:lstStyle/>
        <a:p>
          <a:r>
            <a:rPr lang="en-US" dirty="0">
              <a:solidFill>
                <a:schemeClr val="accent6">
                  <a:lumMod val="60000"/>
                  <a:lumOff val="40000"/>
                </a:schemeClr>
              </a:solidFill>
              <a:latin typeface="Calibri"/>
              <a:cs typeface="Calibri"/>
            </a:rPr>
            <a:t>A company should know which of its contracts are </a:t>
          </a:r>
          <a:r>
            <a:rPr lang="en-US" b="1" dirty="0">
              <a:solidFill>
                <a:schemeClr val="accent6">
                  <a:lumMod val="60000"/>
                  <a:lumOff val="40000"/>
                </a:schemeClr>
              </a:solidFill>
              <a:latin typeface="Calibri"/>
              <a:cs typeface="Calibri"/>
            </a:rPr>
            <a:t>‘material’ </a:t>
          </a:r>
          <a:r>
            <a:rPr lang="en-US" dirty="0">
              <a:solidFill>
                <a:schemeClr val="accent6">
                  <a:lumMod val="60000"/>
                  <a:lumOff val="40000"/>
                </a:schemeClr>
              </a:solidFill>
              <a:latin typeface="Calibri"/>
              <a:cs typeface="Calibri"/>
            </a:rPr>
            <a:t>(i.e. worth 10% or more of its turnover) and what its obligations are under such contracts. </a:t>
          </a:r>
        </a:p>
      </dgm:t>
    </dgm:pt>
    <dgm:pt modelId="{49D536F2-469D-4684-9F73-228475373E3B}" type="parTrans" cxnId="{57B66A0D-64EC-4DA4-B43D-66C009D3B9C1}">
      <dgm:prSet/>
      <dgm:spPr/>
      <dgm:t>
        <a:bodyPr/>
        <a:lstStyle/>
        <a:p>
          <a:endParaRPr lang="en-US"/>
        </a:p>
      </dgm:t>
    </dgm:pt>
    <dgm:pt modelId="{55EA82D2-C28A-4790-9496-C68D9E225F82}" type="sibTrans" cxnId="{57B66A0D-64EC-4DA4-B43D-66C009D3B9C1}">
      <dgm:prSet/>
      <dgm:spPr/>
      <dgm:t>
        <a:bodyPr/>
        <a:lstStyle/>
        <a:p>
          <a:endParaRPr lang="en-US"/>
        </a:p>
      </dgm:t>
    </dgm:pt>
    <dgm:pt modelId="{A7F9D2F4-43A3-4B80-A210-566F823F2C70}">
      <dgm:prSet/>
      <dgm:spPr/>
      <dgm:t>
        <a:bodyPr/>
        <a:lstStyle/>
        <a:p>
          <a:r>
            <a:rPr lang="en-US" dirty="0">
              <a:solidFill>
                <a:schemeClr val="accent6">
                  <a:lumMod val="60000"/>
                  <a:lumOff val="40000"/>
                </a:schemeClr>
              </a:solidFill>
              <a:latin typeface="Calibri"/>
              <a:cs typeface="Calibri"/>
            </a:rPr>
            <a:t>There is </a:t>
          </a:r>
          <a:r>
            <a:rPr lang="en-US" b="1" dirty="0">
              <a:solidFill>
                <a:schemeClr val="accent6">
                  <a:lumMod val="60000"/>
                  <a:lumOff val="40000"/>
                </a:schemeClr>
              </a:solidFill>
              <a:latin typeface="Calibri"/>
              <a:cs typeface="Calibri"/>
            </a:rPr>
            <a:t>no</a:t>
          </a:r>
          <a:r>
            <a:rPr lang="en-US" dirty="0">
              <a:solidFill>
                <a:schemeClr val="accent6">
                  <a:lumMod val="60000"/>
                  <a:lumOff val="40000"/>
                </a:schemeClr>
              </a:solidFill>
              <a:latin typeface="Calibri"/>
              <a:cs typeface="Calibri"/>
            </a:rPr>
            <a:t> such thing as a “</a:t>
          </a:r>
          <a:r>
            <a:rPr lang="en-US" b="1" dirty="0">
              <a:solidFill>
                <a:schemeClr val="accent6">
                  <a:lumMod val="60000"/>
                  <a:lumOff val="40000"/>
                </a:schemeClr>
              </a:solidFill>
              <a:latin typeface="Calibri"/>
              <a:cs typeface="Calibri"/>
            </a:rPr>
            <a:t>one size fits all</a:t>
          </a:r>
          <a:r>
            <a:rPr lang="en-US" dirty="0">
              <a:solidFill>
                <a:schemeClr val="accent6">
                  <a:lumMod val="60000"/>
                  <a:lumOff val="40000"/>
                </a:schemeClr>
              </a:solidFill>
              <a:latin typeface="Calibri"/>
              <a:cs typeface="Calibri"/>
            </a:rPr>
            <a:t>” contract. Each context – be it employment, consultancy, supply chain, consumer law, or data protection – will warrant different considerations and legal requirements. </a:t>
          </a:r>
        </a:p>
      </dgm:t>
    </dgm:pt>
    <dgm:pt modelId="{A186A4FB-93D5-424E-9ABB-BEEEB9477572}" type="parTrans" cxnId="{DF460694-3E88-49A7-BBA2-DF8E1A98794A}">
      <dgm:prSet/>
      <dgm:spPr/>
      <dgm:t>
        <a:bodyPr/>
        <a:lstStyle/>
        <a:p>
          <a:endParaRPr lang="en-US"/>
        </a:p>
      </dgm:t>
    </dgm:pt>
    <dgm:pt modelId="{E6777943-B7BA-4FB0-A8B2-0600BBF89110}" type="sibTrans" cxnId="{DF460694-3E88-49A7-BBA2-DF8E1A98794A}">
      <dgm:prSet/>
      <dgm:spPr/>
      <dgm:t>
        <a:bodyPr/>
        <a:lstStyle/>
        <a:p>
          <a:endParaRPr lang="en-US"/>
        </a:p>
      </dgm:t>
    </dgm:pt>
    <dgm:pt modelId="{4D6F0251-7318-41E7-A87E-39EE8C0092E8}">
      <dgm:prSet/>
      <dgm:spPr/>
      <dgm:t>
        <a:bodyPr/>
        <a:lstStyle/>
        <a:p>
          <a:r>
            <a:rPr lang="en-US" dirty="0">
              <a:solidFill>
                <a:schemeClr val="accent6">
                  <a:lumMod val="60000"/>
                  <a:lumOff val="40000"/>
                </a:schemeClr>
              </a:solidFill>
              <a:latin typeface="Calibri"/>
              <a:cs typeface="Calibri"/>
            </a:rPr>
            <a:t>When executed well, a binding, legal agreement can be a company’s greatest asset. However, executed poorly, it can leave a company </a:t>
          </a:r>
          <a:r>
            <a:rPr lang="en-US" b="1" dirty="0">
              <a:solidFill>
                <a:schemeClr val="accent6">
                  <a:lumMod val="60000"/>
                  <a:lumOff val="40000"/>
                </a:schemeClr>
              </a:solidFill>
              <a:latin typeface="Calibri"/>
              <a:cs typeface="Calibri"/>
            </a:rPr>
            <a:t>open to undue risk and liabilities</a:t>
          </a:r>
          <a:r>
            <a:rPr lang="en-US" dirty="0">
              <a:solidFill>
                <a:schemeClr val="accent6">
                  <a:lumMod val="60000"/>
                  <a:lumOff val="40000"/>
                </a:schemeClr>
              </a:solidFill>
              <a:latin typeface="Calibri"/>
              <a:cs typeface="Calibri"/>
            </a:rPr>
            <a:t>.</a:t>
          </a:r>
        </a:p>
      </dgm:t>
    </dgm:pt>
    <dgm:pt modelId="{A98D2B7D-F2E3-4E0D-B257-F214BECE4F09}" type="parTrans" cxnId="{CDA6A68B-B267-42C1-BD70-61D1207CEFC6}">
      <dgm:prSet/>
      <dgm:spPr/>
      <dgm:t>
        <a:bodyPr/>
        <a:lstStyle/>
        <a:p>
          <a:endParaRPr lang="en-US"/>
        </a:p>
      </dgm:t>
    </dgm:pt>
    <dgm:pt modelId="{8EE18248-92C5-448D-B50C-A44D78C80BFC}" type="sibTrans" cxnId="{CDA6A68B-B267-42C1-BD70-61D1207CEFC6}">
      <dgm:prSet/>
      <dgm:spPr/>
      <dgm:t>
        <a:bodyPr/>
        <a:lstStyle/>
        <a:p>
          <a:endParaRPr lang="en-US"/>
        </a:p>
      </dgm:t>
    </dgm:pt>
    <dgm:pt modelId="{57871964-F9F0-4E12-BB1C-10E4400213FB}">
      <dgm:prSet/>
      <dgm:spPr/>
      <dgm:t>
        <a:bodyPr/>
        <a:lstStyle/>
        <a:p>
          <a:r>
            <a:rPr lang="en-US" dirty="0">
              <a:solidFill>
                <a:schemeClr val="accent6">
                  <a:lumMod val="60000"/>
                  <a:lumOff val="40000"/>
                </a:schemeClr>
              </a:solidFill>
              <a:latin typeface="Calibri"/>
              <a:cs typeface="Calibri"/>
            </a:rPr>
            <a:t>A well-drafted contract provides </a:t>
          </a:r>
          <a:r>
            <a:rPr lang="en-US" b="1" dirty="0">
              <a:solidFill>
                <a:schemeClr val="accent6">
                  <a:lumMod val="60000"/>
                  <a:lumOff val="40000"/>
                </a:schemeClr>
              </a:solidFill>
              <a:latin typeface="Calibri"/>
              <a:cs typeface="Calibri"/>
            </a:rPr>
            <a:t>certainty, clarity, and protects parties</a:t>
          </a:r>
          <a:r>
            <a:rPr lang="en-US" dirty="0">
              <a:solidFill>
                <a:schemeClr val="accent6">
                  <a:lumMod val="60000"/>
                  <a:lumOff val="40000"/>
                </a:schemeClr>
              </a:solidFill>
              <a:latin typeface="Calibri"/>
              <a:cs typeface="Calibri"/>
            </a:rPr>
            <a:t>’ interests if problems arise down the line.</a:t>
          </a:r>
        </a:p>
      </dgm:t>
    </dgm:pt>
    <dgm:pt modelId="{3AB1DDDA-61E1-4FC3-9FEC-BC743AD1530C}" type="parTrans" cxnId="{C29D9EEC-C878-4345-A1FD-3A00289B962A}">
      <dgm:prSet/>
      <dgm:spPr/>
      <dgm:t>
        <a:bodyPr/>
        <a:lstStyle/>
        <a:p>
          <a:endParaRPr lang="en-US"/>
        </a:p>
      </dgm:t>
    </dgm:pt>
    <dgm:pt modelId="{21C09A52-E5F9-42E0-A474-47B9C69D59E7}" type="sibTrans" cxnId="{C29D9EEC-C878-4345-A1FD-3A00289B962A}">
      <dgm:prSet/>
      <dgm:spPr/>
      <dgm:t>
        <a:bodyPr/>
        <a:lstStyle/>
        <a:p>
          <a:endParaRPr lang="en-US"/>
        </a:p>
      </dgm:t>
    </dgm:pt>
    <dgm:pt modelId="{F1FABA5E-033D-4901-B2A7-9BAF59339B62}">
      <dgm:prSet/>
      <dgm:spPr/>
      <dgm:t>
        <a:bodyPr/>
        <a:lstStyle/>
        <a:p>
          <a:r>
            <a:rPr lang="en-US" dirty="0">
              <a:solidFill>
                <a:schemeClr val="accent6">
                  <a:lumMod val="60000"/>
                  <a:lumOff val="40000"/>
                </a:schemeClr>
              </a:solidFill>
              <a:latin typeface="Calibri"/>
              <a:cs typeface="Calibri"/>
            </a:rPr>
            <a:t>The specifics of what the contract covers can be identified and each party’s </a:t>
          </a:r>
          <a:r>
            <a:rPr lang="en-US" u="sng" dirty="0">
              <a:solidFill>
                <a:schemeClr val="accent6">
                  <a:lumMod val="60000"/>
                  <a:lumOff val="40000"/>
                </a:schemeClr>
              </a:solidFill>
              <a:latin typeface="Calibri"/>
              <a:cs typeface="Calibri"/>
            </a:rPr>
            <a:t>obligations and rights </a:t>
          </a:r>
          <a:r>
            <a:rPr lang="en-US" dirty="0">
              <a:solidFill>
                <a:schemeClr val="accent6">
                  <a:lumMod val="60000"/>
                  <a:lumOff val="40000"/>
                </a:schemeClr>
              </a:solidFill>
              <a:latin typeface="Calibri"/>
              <a:cs typeface="Calibri"/>
            </a:rPr>
            <a:t>expressly stated.</a:t>
          </a:r>
        </a:p>
      </dgm:t>
    </dgm:pt>
    <dgm:pt modelId="{85B550EA-B41F-4EF9-AB60-7792BD95CA59}" type="parTrans" cxnId="{C5FE005F-69AD-4D64-9769-BC39E73DF61F}">
      <dgm:prSet/>
      <dgm:spPr/>
      <dgm:t>
        <a:bodyPr/>
        <a:lstStyle/>
        <a:p>
          <a:endParaRPr lang="en-US"/>
        </a:p>
      </dgm:t>
    </dgm:pt>
    <dgm:pt modelId="{EFF73DCE-ADA2-44F2-ADBD-298BAA03D521}" type="sibTrans" cxnId="{C5FE005F-69AD-4D64-9769-BC39E73DF61F}">
      <dgm:prSet/>
      <dgm:spPr/>
      <dgm:t>
        <a:bodyPr/>
        <a:lstStyle/>
        <a:p>
          <a:endParaRPr lang="en-US"/>
        </a:p>
      </dgm:t>
    </dgm:pt>
    <dgm:pt modelId="{302B1377-7CD7-4DFA-910B-678466504500}">
      <dgm:prSet/>
      <dgm:spPr/>
      <dgm:t>
        <a:bodyPr/>
        <a:lstStyle/>
        <a:p>
          <a:r>
            <a:rPr lang="en-US" dirty="0">
              <a:solidFill>
                <a:schemeClr val="accent6">
                  <a:lumMod val="60000"/>
                  <a:lumOff val="40000"/>
                </a:schemeClr>
              </a:solidFill>
              <a:latin typeface="Calibri"/>
              <a:cs typeface="Calibri"/>
            </a:rPr>
            <a:t>A written contract can also ensure that </a:t>
          </a:r>
          <a:r>
            <a:rPr lang="en-US" u="sng" dirty="0">
              <a:solidFill>
                <a:schemeClr val="accent6">
                  <a:lumMod val="60000"/>
                  <a:lumOff val="40000"/>
                </a:schemeClr>
              </a:solidFill>
              <a:latin typeface="Calibri"/>
              <a:cs typeface="Calibri"/>
            </a:rPr>
            <a:t>agreed procedures are in place should one party fail to comply with the terms of the contract</a:t>
          </a:r>
          <a:r>
            <a:rPr lang="en-US" dirty="0">
              <a:solidFill>
                <a:schemeClr val="accent6">
                  <a:lumMod val="60000"/>
                  <a:lumOff val="40000"/>
                </a:schemeClr>
              </a:solidFill>
              <a:latin typeface="Calibri"/>
              <a:cs typeface="Calibri"/>
            </a:rPr>
            <a:t>, or if the parties are unable to perform their obligations due to unforeseen circumstances.</a:t>
          </a:r>
        </a:p>
      </dgm:t>
    </dgm:pt>
    <dgm:pt modelId="{3B21FD5D-77F2-4C36-9A36-BDE55A85C875}" type="parTrans" cxnId="{C1BD8AC3-DE94-49F8-B6D6-F26C4691A803}">
      <dgm:prSet/>
      <dgm:spPr/>
      <dgm:t>
        <a:bodyPr/>
        <a:lstStyle/>
        <a:p>
          <a:endParaRPr lang="en-US"/>
        </a:p>
      </dgm:t>
    </dgm:pt>
    <dgm:pt modelId="{2C944622-90C0-4218-A2DF-46F154F67460}" type="sibTrans" cxnId="{C1BD8AC3-DE94-49F8-B6D6-F26C4691A803}">
      <dgm:prSet/>
      <dgm:spPr/>
      <dgm:t>
        <a:bodyPr/>
        <a:lstStyle/>
        <a:p>
          <a:endParaRPr lang="en-US"/>
        </a:p>
      </dgm:t>
    </dgm:pt>
    <dgm:pt modelId="{07B82DC7-050C-4A7B-AE5C-7C88EE0AFBF7}" type="pres">
      <dgm:prSet presAssocID="{C4ECFED4-6D5B-492D-B686-A9D836633C81}" presName="vert0" presStyleCnt="0">
        <dgm:presLayoutVars>
          <dgm:dir/>
          <dgm:animOne val="branch"/>
          <dgm:animLvl val="lvl"/>
        </dgm:presLayoutVars>
      </dgm:prSet>
      <dgm:spPr/>
    </dgm:pt>
    <dgm:pt modelId="{6CCAFB3F-8D1E-4F8E-A125-F436AD4C873C}" type="pres">
      <dgm:prSet presAssocID="{C0F472C1-1C7F-4107-89CC-8828E3F26182}" presName="thickLine" presStyleLbl="alignNode1" presStyleIdx="0" presStyleCnt="7"/>
      <dgm:spPr/>
    </dgm:pt>
    <dgm:pt modelId="{C082C00B-9BD6-454D-96BA-B30749829C16}" type="pres">
      <dgm:prSet presAssocID="{C0F472C1-1C7F-4107-89CC-8828E3F26182}" presName="horz1" presStyleCnt="0"/>
      <dgm:spPr/>
    </dgm:pt>
    <dgm:pt modelId="{095BFFCF-4A97-491A-AD92-278DD404FEF3}" type="pres">
      <dgm:prSet presAssocID="{C0F472C1-1C7F-4107-89CC-8828E3F26182}" presName="tx1" presStyleLbl="revTx" presStyleIdx="0" presStyleCnt="7"/>
      <dgm:spPr/>
    </dgm:pt>
    <dgm:pt modelId="{BC76734C-41DD-45A1-B7DA-22782A0D2818}" type="pres">
      <dgm:prSet presAssocID="{C0F472C1-1C7F-4107-89CC-8828E3F26182}" presName="vert1" presStyleCnt="0"/>
      <dgm:spPr/>
    </dgm:pt>
    <dgm:pt modelId="{34D2C613-CC73-431F-9883-5134602C6858}" type="pres">
      <dgm:prSet presAssocID="{A26422BE-E055-4021-83EC-43E50A4F68E9}" presName="thickLine" presStyleLbl="alignNode1" presStyleIdx="1" presStyleCnt="7"/>
      <dgm:spPr/>
    </dgm:pt>
    <dgm:pt modelId="{B4375D5C-3CFE-43A0-A4F2-853B77649133}" type="pres">
      <dgm:prSet presAssocID="{A26422BE-E055-4021-83EC-43E50A4F68E9}" presName="horz1" presStyleCnt="0"/>
      <dgm:spPr/>
    </dgm:pt>
    <dgm:pt modelId="{FE832953-3461-45A2-AF03-EEB70FF38175}" type="pres">
      <dgm:prSet presAssocID="{A26422BE-E055-4021-83EC-43E50A4F68E9}" presName="tx1" presStyleLbl="revTx" presStyleIdx="1" presStyleCnt="7"/>
      <dgm:spPr/>
    </dgm:pt>
    <dgm:pt modelId="{1DCE6214-A17B-44FA-9561-61C17C027E51}" type="pres">
      <dgm:prSet presAssocID="{A26422BE-E055-4021-83EC-43E50A4F68E9}" presName="vert1" presStyleCnt="0"/>
      <dgm:spPr/>
    </dgm:pt>
    <dgm:pt modelId="{FC27A171-D434-44D4-AA72-CFB4EFF6714C}" type="pres">
      <dgm:prSet presAssocID="{A7F9D2F4-43A3-4B80-A210-566F823F2C70}" presName="thickLine" presStyleLbl="alignNode1" presStyleIdx="2" presStyleCnt="7"/>
      <dgm:spPr/>
    </dgm:pt>
    <dgm:pt modelId="{B51F8EE0-A43C-4265-A720-8934E7CDE0E0}" type="pres">
      <dgm:prSet presAssocID="{A7F9D2F4-43A3-4B80-A210-566F823F2C70}" presName="horz1" presStyleCnt="0"/>
      <dgm:spPr/>
    </dgm:pt>
    <dgm:pt modelId="{901F1F3B-467D-4AC4-BC2B-FD514FD2AEA0}" type="pres">
      <dgm:prSet presAssocID="{A7F9D2F4-43A3-4B80-A210-566F823F2C70}" presName="tx1" presStyleLbl="revTx" presStyleIdx="2" presStyleCnt="7"/>
      <dgm:spPr/>
    </dgm:pt>
    <dgm:pt modelId="{8EE4BA39-65E2-4063-8DDE-5A753552BB7F}" type="pres">
      <dgm:prSet presAssocID="{A7F9D2F4-43A3-4B80-A210-566F823F2C70}" presName="vert1" presStyleCnt="0"/>
      <dgm:spPr/>
    </dgm:pt>
    <dgm:pt modelId="{BE31049D-B10A-477F-8734-FE8816637A15}" type="pres">
      <dgm:prSet presAssocID="{4D6F0251-7318-41E7-A87E-39EE8C0092E8}" presName="thickLine" presStyleLbl="alignNode1" presStyleIdx="3" presStyleCnt="7"/>
      <dgm:spPr/>
    </dgm:pt>
    <dgm:pt modelId="{974E3123-DABD-46E0-8086-A675BD3F2648}" type="pres">
      <dgm:prSet presAssocID="{4D6F0251-7318-41E7-A87E-39EE8C0092E8}" presName="horz1" presStyleCnt="0"/>
      <dgm:spPr/>
    </dgm:pt>
    <dgm:pt modelId="{5C17D5F0-872E-452C-A29A-09CA87F115D3}" type="pres">
      <dgm:prSet presAssocID="{4D6F0251-7318-41E7-A87E-39EE8C0092E8}" presName="tx1" presStyleLbl="revTx" presStyleIdx="3" presStyleCnt="7"/>
      <dgm:spPr/>
    </dgm:pt>
    <dgm:pt modelId="{7E8C8592-85BF-4FF9-9E2D-C2ECFDED6BEA}" type="pres">
      <dgm:prSet presAssocID="{4D6F0251-7318-41E7-A87E-39EE8C0092E8}" presName="vert1" presStyleCnt="0"/>
      <dgm:spPr/>
    </dgm:pt>
    <dgm:pt modelId="{CCF27B2A-B8E9-453F-B173-D718C7949E35}" type="pres">
      <dgm:prSet presAssocID="{57871964-F9F0-4E12-BB1C-10E4400213FB}" presName="thickLine" presStyleLbl="alignNode1" presStyleIdx="4" presStyleCnt="7"/>
      <dgm:spPr/>
    </dgm:pt>
    <dgm:pt modelId="{7908CD29-A06C-45CF-B1FF-CF9068DA5735}" type="pres">
      <dgm:prSet presAssocID="{57871964-F9F0-4E12-BB1C-10E4400213FB}" presName="horz1" presStyleCnt="0"/>
      <dgm:spPr/>
    </dgm:pt>
    <dgm:pt modelId="{ED60D5DC-F50B-4E23-A548-4FE4D9732BEF}" type="pres">
      <dgm:prSet presAssocID="{57871964-F9F0-4E12-BB1C-10E4400213FB}" presName="tx1" presStyleLbl="revTx" presStyleIdx="4" presStyleCnt="7"/>
      <dgm:spPr/>
    </dgm:pt>
    <dgm:pt modelId="{E2E72550-750E-4102-A32F-3AE9DE6113A5}" type="pres">
      <dgm:prSet presAssocID="{57871964-F9F0-4E12-BB1C-10E4400213FB}" presName="vert1" presStyleCnt="0"/>
      <dgm:spPr/>
    </dgm:pt>
    <dgm:pt modelId="{5A7BF670-6CB5-41BD-8AAF-8518EB9EB583}" type="pres">
      <dgm:prSet presAssocID="{F1FABA5E-033D-4901-B2A7-9BAF59339B62}" presName="thickLine" presStyleLbl="alignNode1" presStyleIdx="5" presStyleCnt="7"/>
      <dgm:spPr/>
    </dgm:pt>
    <dgm:pt modelId="{6C7583AD-F12C-4A5A-88C2-2EEFCEA74BDA}" type="pres">
      <dgm:prSet presAssocID="{F1FABA5E-033D-4901-B2A7-9BAF59339B62}" presName="horz1" presStyleCnt="0"/>
      <dgm:spPr/>
    </dgm:pt>
    <dgm:pt modelId="{659B2D5A-772B-42AA-B361-A641AE1F963B}" type="pres">
      <dgm:prSet presAssocID="{F1FABA5E-033D-4901-B2A7-9BAF59339B62}" presName="tx1" presStyleLbl="revTx" presStyleIdx="5" presStyleCnt="7"/>
      <dgm:spPr/>
    </dgm:pt>
    <dgm:pt modelId="{982F0C27-8671-487B-8C49-7A6BC3ED4D94}" type="pres">
      <dgm:prSet presAssocID="{F1FABA5E-033D-4901-B2A7-9BAF59339B62}" presName="vert1" presStyleCnt="0"/>
      <dgm:spPr/>
    </dgm:pt>
    <dgm:pt modelId="{876B582F-EA9B-4287-810E-F4DC3AA30681}" type="pres">
      <dgm:prSet presAssocID="{302B1377-7CD7-4DFA-910B-678466504500}" presName="thickLine" presStyleLbl="alignNode1" presStyleIdx="6" presStyleCnt="7"/>
      <dgm:spPr/>
    </dgm:pt>
    <dgm:pt modelId="{65B8F3B4-BB83-49B1-8755-D271C655C207}" type="pres">
      <dgm:prSet presAssocID="{302B1377-7CD7-4DFA-910B-678466504500}" presName="horz1" presStyleCnt="0"/>
      <dgm:spPr/>
    </dgm:pt>
    <dgm:pt modelId="{92628FA4-31B2-4AD5-84CD-8B7A00216F8F}" type="pres">
      <dgm:prSet presAssocID="{302B1377-7CD7-4DFA-910B-678466504500}" presName="tx1" presStyleLbl="revTx" presStyleIdx="6" presStyleCnt="7"/>
      <dgm:spPr/>
    </dgm:pt>
    <dgm:pt modelId="{B71B5E83-4F7F-4DA9-AE06-A67160FF69D2}" type="pres">
      <dgm:prSet presAssocID="{302B1377-7CD7-4DFA-910B-678466504500}" presName="vert1" presStyleCnt="0"/>
      <dgm:spPr/>
    </dgm:pt>
  </dgm:ptLst>
  <dgm:cxnLst>
    <dgm:cxn modelId="{510AB404-F5F3-433B-A8F8-2DB3005051A6}" type="presOf" srcId="{A26422BE-E055-4021-83EC-43E50A4F68E9}" destId="{FE832953-3461-45A2-AF03-EEB70FF38175}" srcOrd="0" destOrd="0" presId="urn:microsoft.com/office/officeart/2008/layout/LinedList"/>
    <dgm:cxn modelId="{57B66A0D-64EC-4DA4-B43D-66C009D3B9C1}" srcId="{C4ECFED4-6D5B-492D-B686-A9D836633C81}" destId="{A26422BE-E055-4021-83EC-43E50A4F68E9}" srcOrd="1" destOrd="0" parTransId="{49D536F2-469D-4684-9F73-228475373E3B}" sibTransId="{55EA82D2-C28A-4790-9496-C68D9E225F82}"/>
    <dgm:cxn modelId="{85411015-526A-415C-B44C-C425642007DF}" type="presOf" srcId="{57871964-F9F0-4E12-BB1C-10E4400213FB}" destId="{ED60D5DC-F50B-4E23-A548-4FE4D9732BEF}" srcOrd="0" destOrd="0" presId="urn:microsoft.com/office/officeart/2008/layout/LinedList"/>
    <dgm:cxn modelId="{C5FE005F-69AD-4D64-9769-BC39E73DF61F}" srcId="{C4ECFED4-6D5B-492D-B686-A9D836633C81}" destId="{F1FABA5E-033D-4901-B2A7-9BAF59339B62}" srcOrd="5" destOrd="0" parTransId="{85B550EA-B41F-4EF9-AB60-7792BD95CA59}" sibTransId="{EFF73DCE-ADA2-44F2-ADBD-298BAA03D521}"/>
    <dgm:cxn modelId="{94686170-2F7C-46D5-8B83-106B90DBAF08}" type="presOf" srcId="{4D6F0251-7318-41E7-A87E-39EE8C0092E8}" destId="{5C17D5F0-872E-452C-A29A-09CA87F115D3}" srcOrd="0" destOrd="0" presId="urn:microsoft.com/office/officeart/2008/layout/LinedList"/>
    <dgm:cxn modelId="{CDA6A68B-B267-42C1-BD70-61D1207CEFC6}" srcId="{C4ECFED4-6D5B-492D-B686-A9D836633C81}" destId="{4D6F0251-7318-41E7-A87E-39EE8C0092E8}" srcOrd="3" destOrd="0" parTransId="{A98D2B7D-F2E3-4E0D-B257-F214BECE4F09}" sibTransId="{8EE18248-92C5-448D-B50C-A44D78C80BFC}"/>
    <dgm:cxn modelId="{DF460694-3E88-49A7-BBA2-DF8E1A98794A}" srcId="{C4ECFED4-6D5B-492D-B686-A9D836633C81}" destId="{A7F9D2F4-43A3-4B80-A210-566F823F2C70}" srcOrd="2" destOrd="0" parTransId="{A186A4FB-93D5-424E-9ABB-BEEEB9477572}" sibTransId="{E6777943-B7BA-4FB0-A8B2-0600BBF89110}"/>
    <dgm:cxn modelId="{BAA9D39A-0855-41D1-A0C8-65A0A1B1E68E}" type="presOf" srcId="{302B1377-7CD7-4DFA-910B-678466504500}" destId="{92628FA4-31B2-4AD5-84CD-8B7A00216F8F}" srcOrd="0" destOrd="0" presId="urn:microsoft.com/office/officeart/2008/layout/LinedList"/>
    <dgm:cxn modelId="{1D3899B4-318F-4BD8-91AE-3EE90BBC5567}" type="presOf" srcId="{A7F9D2F4-43A3-4B80-A210-566F823F2C70}" destId="{901F1F3B-467D-4AC4-BC2B-FD514FD2AEA0}" srcOrd="0" destOrd="0" presId="urn:microsoft.com/office/officeart/2008/layout/LinedList"/>
    <dgm:cxn modelId="{41CE10BE-A93A-4DDD-8CD0-B39DFA7638DB}" type="presOf" srcId="{C4ECFED4-6D5B-492D-B686-A9D836633C81}" destId="{07B82DC7-050C-4A7B-AE5C-7C88EE0AFBF7}" srcOrd="0" destOrd="0" presId="urn:microsoft.com/office/officeart/2008/layout/LinedList"/>
    <dgm:cxn modelId="{C1BD8AC3-DE94-49F8-B6D6-F26C4691A803}" srcId="{C4ECFED4-6D5B-492D-B686-A9D836633C81}" destId="{302B1377-7CD7-4DFA-910B-678466504500}" srcOrd="6" destOrd="0" parTransId="{3B21FD5D-77F2-4C36-9A36-BDE55A85C875}" sibTransId="{2C944622-90C0-4218-A2DF-46F154F67460}"/>
    <dgm:cxn modelId="{0A5149CB-44AC-441A-95AE-5FD22CE3F390}" type="presOf" srcId="{F1FABA5E-033D-4901-B2A7-9BAF59339B62}" destId="{659B2D5A-772B-42AA-B361-A641AE1F963B}" srcOrd="0" destOrd="0" presId="urn:microsoft.com/office/officeart/2008/layout/LinedList"/>
    <dgm:cxn modelId="{38741BD5-80FD-43C7-AC4C-6D13D4A74537}" type="presOf" srcId="{C0F472C1-1C7F-4107-89CC-8828E3F26182}" destId="{095BFFCF-4A97-491A-AD92-278DD404FEF3}" srcOrd="0" destOrd="0" presId="urn:microsoft.com/office/officeart/2008/layout/LinedList"/>
    <dgm:cxn modelId="{3F214EE0-E33D-4F8B-8554-75B8C0702C16}" srcId="{C4ECFED4-6D5B-492D-B686-A9D836633C81}" destId="{C0F472C1-1C7F-4107-89CC-8828E3F26182}" srcOrd="0" destOrd="0" parTransId="{E95A8FA7-BD9D-4383-A0C1-D9D8C97D580A}" sibTransId="{380345E6-291E-41E7-9C8A-25572CDA84FC}"/>
    <dgm:cxn modelId="{C29D9EEC-C878-4345-A1FD-3A00289B962A}" srcId="{C4ECFED4-6D5B-492D-B686-A9D836633C81}" destId="{57871964-F9F0-4E12-BB1C-10E4400213FB}" srcOrd="4" destOrd="0" parTransId="{3AB1DDDA-61E1-4FC3-9FEC-BC743AD1530C}" sibTransId="{21C09A52-E5F9-42E0-A474-47B9C69D59E7}"/>
    <dgm:cxn modelId="{2C9357A1-786F-47C5-9C5F-ADD47003EE0B}" type="presParOf" srcId="{07B82DC7-050C-4A7B-AE5C-7C88EE0AFBF7}" destId="{6CCAFB3F-8D1E-4F8E-A125-F436AD4C873C}" srcOrd="0" destOrd="0" presId="urn:microsoft.com/office/officeart/2008/layout/LinedList"/>
    <dgm:cxn modelId="{3A1A47ED-EABD-4493-B68F-BC5689DCFD96}" type="presParOf" srcId="{07B82DC7-050C-4A7B-AE5C-7C88EE0AFBF7}" destId="{C082C00B-9BD6-454D-96BA-B30749829C16}" srcOrd="1" destOrd="0" presId="urn:microsoft.com/office/officeart/2008/layout/LinedList"/>
    <dgm:cxn modelId="{EA3FE131-BE0E-4A67-9C04-6F8679F19986}" type="presParOf" srcId="{C082C00B-9BD6-454D-96BA-B30749829C16}" destId="{095BFFCF-4A97-491A-AD92-278DD404FEF3}" srcOrd="0" destOrd="0" presId="urn:microsoft.com/office/officeart/2008/layout/LinedList"/>
    <dgm:cxn modelId="{6EF79056-B877-433F-8EAB-B977E4E22B58}" type="presParOf" srcId="{C082C00B-9BD6-454D-96BA-B30749829C16}" destId="{BC76734C-41DD-45A1-B7DA-22782A0D2818}" srcOrd="1" destOrd="0" presId="urn:microsoft.com/office/officeart/2008/layout/LinedList"/>
    <dgm:cxn modelId="{E15992BB-9839-496F-BE0E-8B14239FCC25}" type="presParOf" srcId="{07B82DC7-050C-4A7B-AE5C-7C88EE0AFBF7}" destId="{34D2C613-CC73-431F-9883-5134602C6858}" srcOrd="2" destOrd="0" presId="urn:microsoft.com/office/officeart/2008/layout/LinedList"/>
    <dgm:cxn modelId="{152E787B-FE32-4F9B-93FE-7731FB63495F}" type="presParOf" srcId="{07B82DC7-050C-4A7B-AE5C-7C88EE0AFBF7}" destId="{B4375D5C-3CFE-43A0-A4F2-853B77649133}" srcOrd="3" destOrd="0" presId="urn:microsoft.com/office/officeart/2008/layout/LinedList"/>
    <dgm:cxn modelId="{478F13BA-5FAF-4132-856E-563F8FB5FE43}" type="presParOf" srcId="{B4375D5C-3CFE-43A0-A4F2-853B77649133}" destId="{FE832953-3461-45A2-AF03-EEB70FF38175}" srcOrd="0" destOrd="0" presId="urn:microsoft.com/office/officeart/2008/layout/LinedList"/>
    <dgm:cxn modelId="{5FCCFCB5-FE7B-4664-9D11-AA3C8218465C}" type="presParOf" srcId="{B4375D5C-3CFE-43A0-A4F2-853B77649133}" destId="{1DCE6214-A17B-44FA-9561-61C17C027E51}" srcOrd="1" destOrd="0" presId="urn:microsoft.com/office/officeart/2008/layout/LinedList"/>
    <dgm:cxn modelId="{47BAFC09-4D5D-4D26-BB4A-8CF53109D0CC}" type="presParOf" srcId="{07B82DC7-050C-4A7B-AE5C-7C88EE0AFBF7}" destId="{FC27A171-D434-44D4-AA72-CFB4EFF6714C}" srcOrd="4" destOrd="0" presId="urn:microsoft.com/office/officeart/2008/layout/LinedList"/>
    <dgm:cxn modelId="{2A5192DA-E112-458C-9988-66FA65BB6F66}" type="presParOf" srcId="{07B82DC7-050C-4A7B-AE5C-7C88EE0AFBF7}" destId="{B51F8EE0-A43C-4265-A720-8934E7CDE0E0}" srcOrd="5" destOrd="0" presId="urn:microsoft.com/office/officeart/2008/layout/LinedList"/>
    <dgm:cxn modelId="{6E7CA253-76A5-4483-91C3-8741A41245B1}" type="presParOf" srcId="{B51F8EE0-A43C-4265-A720-8934E7CDE0E0}" destId="{901F1F3B-467D-4AC4-BC2B-FD514FD2AEA0}" srcOrd="0" destOrd="0" presId="urn:microsoft.com/office/officeart/2008/layout/LinedList"/>
    <dgm:cxn modelId="{27E270A8-D84D-4B5A-84A8-20B8EB623934}" type="presParOf" srcId="{B51F8EE0-A43C-4265-A720-8934E7CDE0E0}" destId="{8EE4BA39-65E2-4063-8DDE-5A753552BB7F}" srcOrd="1" destOrd="0" presId="urn:microsoft.com/office/officeart/2008/layout/LinedList"/>
    <dgm:cxn modelId="{1770FEAC-434C-4814-B2D2-588B33C1DC99}" type="presParOf" srcId="{07B82DC7-050C-4A7B-AE5C-7C88EE0AFBF7}" destId="{BE31049D-B10A-477F-8734-FE8816637A15}" srcOrd="6" destOrd="0" presId="urn:microsoft.com/office/officeart/2008/layout/LinedList"/>
    <dgm:cxn modelId="{E7D44B1D-915C-4E7B-8457-AB74AE423B4A}" type="presParOf" srcId="{07B82DC7-050C-4A7B-AE5C-7C88EE0AFBF7}" destId="{974E3123-DABD-46E0-8086-A675BD3F2648}" srcOrd="7" destOrd="0" presId="urn:microsoft.com/office/officeart/2008/layout/LinedList"/>
    <dgm:cxn modelId="{2B93B578-F056-436D-A937-C52B85FC269A}" type="presParOf" srcId="{974E3123-DABD-46E0-8086-A675BD3F2648}" destId="{5C17D5F0-872E-452C-A29A-09CA87F115D3}" srcOrd="0" destOrd="0" presId="urn:microsoft.com/office/officeart/2008/layout/LinedList"/>
    <dgm:cxn modelId="{C7FB9510-A92A-4D73-9754-1108D005D95D}" type="presParOf" srcId="{974E3123-DABD-46E0-8086-A675BD3F2648}" destId="{7E8C8592-85BF-4FF9-9E2D-C2ECFDED6BEA}" srcOrd="1" destOrd="0" presId="urn:microsoft.com/office/officeart/2008/layout/LinedList"/>
    <dgm:cxn modelId="{E038A296-A670-4200-AD0A-B4497F61671D}" type="presParOf" srcId="{07B82DC7-050C-4A7B-AE5C-7C88EE0AFBF7}" destId="{CCF27B2A-B8E9-453F-B173-D718C7949E35}" srcOrd="8" destOrd="0" presId="urn:microsoft.com/office/officeart/2008/layout/LinedList"/>
    <dgm:cxn modelId="{72102635-96CD-4905-A82A-031E15EB2612}" type="presParOf" srcId="{07B82DC7-050C-4A7B-AE5C-7C88EE0AFBF7}" destId="{7908CD29-A06C-45CF-B1FF-CF9068DA5735}" srcOrd="9" destOrd="0" presId="urn:microsoft.com/office/officeart/2008/layout/LinedList"/>
    <dgm:cxn modelId="{B5553856-483D-4DA8-AE60-57DA245BA233}" type="presParOf" srcId="{7908CD29-A06C-45CF-B1FF-CF9068DA5735}" destId="{ED60D5DC-F50B-4E23-A548-4FE4D9732BEF}" srcOrd="0" destOrd="0" presId="urn:microsoft.com/office/officeart/2008/layout/LinedList"/>
    <dgm:cxn modelId="{EB2C2ACA-3336-4134-B7B1-C0C9B2B19153}" type="presParOf" srcId="{7908CD29-A06C-45CF-B1FF-CF9068DA5735}" destId="{E2E72550-750E-4102-A32F-3AE9DE6113A5}" srcOrd="1" destOrd="0" presId="urn:microsoft.com/office/officeart/2008/layout/LinedList"/>
    <dgm:cxn modelId="{02B20B25-626E-4528-8D2D-240A0F08D264}" type="presParOf" srcId="{07B82DC7-050C-4A7B-AE5C-7C88EE0AFBF7}" destId="{5A7BF670-6CB5-41BD-8AAF-8518EB9EB583}" srcOrd="10" destOrd="0" presId="urn:microsoft.com/office/officeart/2008/layout/LinedList"/>
    <dgm:cxn modelId="{C780D9AB-C690-43F2-8EDE-D0DA0BA268F1}" type="presParOf" srcId="{07B82DC7-050C-4A7B-AE5C-7C88EE0AFBF7}" destId="{6C7583AD-F12C-4A5A-88C2-2EEFCEA74BDA}" srcOrd="11" destOrd="0" presId="urn:microsoft.com/office/officeart/2008/layout/LinedList"/>
    <dgm:cxn modelId="{0479A9D5-1547-4CA6-BFA5-DE4FF9F7CCFE}" type="presParOf" srcId="{6C7583AD-F12C-4A5A-88C2-2EEFCEA74BDA}" destId="{659B2D5A-772B-42AA-B361-A641AE1F963B}" srcOrd="0" destOrd="0" presId="urn:microsoft.com/office/officeart/2008/layout/LinedList"/>
    <dgm:cxn modelId="{FA6E6BAF-05AC-4D7A-BB9B-4B1F95730C41}" type="presParOf" srcId="{6C7583AD-F12C-4A5A-88C2-2EEFCEA74BDA}" destId="{982F0C27-8671-487B-8C49-7A6BC3ED4D94}" srcOrd="1" destOrd="0" presId="urn:microsoft.com/office/officeart/2008/layout/LinedList"/>
    <dgm:cxn modelId="{C11C4ACB-45A5-402D-B4FB-5D391A26F44A}" type="presParOf" srcId="{07B82DC7-050C-4A7B-AE5C-7C88EE0AFBF7}" destId="{876B582F-EA9B-4287-810E-F4DC3AA30681}" srcOrd="12" destOrd="0" presId="urn:microsoft.com/office/officeart/2008/layout/LinedList"/>
    <dgm:cxn modelId="{6E1D800A-8ACC-40DE-8D37-7242FEA4AB1E}" type="presParOf" srcId="{07B82DC7-050C-4A7B-AE5C-7C88EE0AFBF7}" destId="{65B8F3B4-BB83-49B1-8755-D271C655C207}" srcOrd="13" destOrd="0" presId="urn:microsoft.com/office/officeart/2008/layout/LinedList"/>
    <dgm:cxn modelId="{2CBB0DD5-2FE1-455A-9C5A-7C18E169417A}" type="presParOf" srcId="{65B8F3B4-BB83-49B1-8755-D271C655C207}" destId="{92628FA4-31B2-4AD5-84CD-8B7A00216F8F}" srcOrd="0" destOrd="0" presId="urn:microsoft.com/office/officeart/2008/layout/LinedList"/>
    <dgm:cxn modelId="{AB38E145-4727-447C-B526-2FD235A169DF}" type="presParOf" srcId="{65B8F3B4-BB83-49B1-8755-D271C655C207}" destId="{B71B5E83-4F7F-4DA9-AE06-A67160FF69D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E113C8-F212-4E35-B234-738C3789A76D}" type="doc">
      <dgm:prSet loTypeId="urn:microsoft.com/office/officeart/2005/8/layout/default" loCatId="list" qsTypeId="urn:microsoft.com/office/officeart/2005/8/quickstyle/simple1" qsCatId="simple" csTypeId="urn:microsoft.com/office/officeart/2005/8/colors/accent6_2" csCatId="accent6"/>
      <dgm:spPr/>
      <dgm:t>
        <a:bodyPr/>
        <a:lstStyle/>
        <a:p>
          <a:endParaRPr lang="en-US"/>
        </a:p>
      </dgm:t>
    </dgm:pt>
    <dgm:pt modelId="{BCC5AF09-25CA-460E-BFE4-58D74ABB8A82}">
      <dgm:prSet/>
      <dgm:spPr/>
      <dgm:t>
        <a:bodyPr/>
        <a:lstStyle/>
        <a:p>
          <a:r>
            <a:rPr lang="en-US" dirty="0">
              <a:solidFill>
                <a:schemeClr val="bg1"/>
              </a:solidFill>
              <a:latin typeface="Calibri"/>
              <a:cs typeface="Calibri"/>
            </a:rPr>
            <a:t>Before moving on to detailed definitive contract(s), parties often enter into a letter of intent or Memorandum of Understanding to agree and specify upfront the key terms of the proposed transaction. </a:t>
          </a:r>
        </a:p>
      </dgm:t>
    </dgm:pt>
    <dgm:pt modelId="{80E5CDD7-E079-4294-B24B-A07DD4A39D26}" type="parTrans" cxnId="{E262BD52-C093-43AA-823F-0F63B286C9DD}">
      <dgm:prSet/>
      <dgm:spPr/>
      <dgm:t>
        <a:bodyPr/>
        <a:lstStyle/>
        <a:p>
          <a:endParaRPr lang="en-US"/>
        </a:p>
      </dgm:t>
    </dgm:pt>
    <dgm:pt modelId="{9E675CCF-A41E-40CA-A305-88C99CEA69F0}" type="sibTrans" cxnId="{E262BD52-C093-43AA-823F-0F63B286C9DD}">
      <dgm:prSet/>
      <dgm:spPr/>
      <dgm:t>
        <a:bodyPr/>
        <a:lstStyle/>
        <a:p>
          <a:endParaRPr lang="en-US"/>
        </a:p>
      </dgm:t>
    </dgm:pt>
    <dgm:pt modelId="{C613C37F-FB02-4088-A17A-CB823D082632}">
      <dgm:prSet/>
      <dgm:spPr/>
      <dgm:t>
        <a:bodyPr/>
        <a:lstStyle/>
        <a:p>
          <a:r>
            <a:rPr lang="en-US" dirty="0">
              <a:solidFill>
                <a:schemeClr val="bg1"/>
              </a:solidFill>
              <a:latin typeface="Calibri"/>
              <a:cs typeface="Calibri"/>
            </a:rPr>
            <a:t>The idea is to identify and address any major commercial issues between the parties, and demonstrate their commitment to the transaction.</a:t>
          </a:r>
        </a:p>
      </dgm:t>
    </dgm:pt>
    <dgm:pt modelId="{D9E59673-A2EC-450B-8861-311B0D342B7E}" type="parTrans" cxnId="{132836EF-4B0F-448A-8EFC-775C5AB4D4F1}">
      <dgm:prSet/>
      <dgm:spPr/>
      <dgm:t>
        <a:bodyPr/>
        <a:lstStyle/>
        <a:p>
          <a:endParaRPr lang="en-US"/>
        </a:p>
      </dgm:t>
    </dgm:pt>
    <dgm:pt modelId="{CBB66350-8F28-48B0-8E8E-8A75E96E222D}" type="sibTrans" cxnId="{132836EF-4B0F-448A-8EFC-775C5AB4D4F1}">
      <dgm:prSet/>
      <dgm:spPr/>
      <dgm:t>
        <a:bodyPr/>
        <a:lstStyle/>
        <a:p>
          <a:endParaRPr lang="en-US"/>
        </a:p>
      </dgm:t>
    </dgm:pt>
    <dgm:pt modelId="{C395D26F-B4BC-476C-9F79-39F829013CBA}">
      <dgm:prSet/>
      <dgm:spPr/>
      <dgm:t>
        <a:bodyPr/>
        <a:lstStyle/>
        <a:p>
          <a:r>
            <a:rPr lang="en-US" dirty="0">
              <a:solidFill>
                <a:schemeClr val="bg1"/>
              </a:solidFill>
              <a:latin typeface="Calibri"/>
              <a:cs typeface="Calibri"/>
            </a:rPr>
            <a:t>These documents are not intended to bind either party to enter into any contract. </a:t>
          </a:r>
        </a:p>
      </dgm:t>
    </dgm:pt>
    <dgm:pt modelId="{9436BE80-246A-435E-AE1F-A0B567D468EC}" type="parTrans" cxnId="{18F2B68A-9A06-4FED-ABA4-A857640D33E0}">
      <dgm:prSet/>
      <dgm:spPr/>
      <dgm:t>
        <a:bodyPr/>
        <a:lstStyle/>
        <a:p>
          <a:endParaRPr lang="en-US"/>
        </a:p>
      </dgm:t>
    </dgm:pt>
    <dgm:pt modelId="{5F074EAC-6826-4E85-86C8-26C352FE0947}" type="sibTrans" cxnId="{18F2B68A-9A06-4FED-ABA4-A857640D33E0}">
      <dgm:prSet/>
      <dgm:spPr/>
      <dgm:t>
        <a:bodyPr/>
        <a:lstStyle/>
        <a:p>
          <a:endParaRPr lang="en-US"/>
        </a:p>
      </dgm:t>
    </dgm:pt>
    <dgm:pt modelId="{2553402D-BA97-4988-BBDC-877140B29FBB}">
      <dgm:prSet/>
      <dgm:spPr/>
      <dgm:t>
        <a:bodyPr/>
        <a:lstStyle/>
        <a:p>
          <a:r>
            <a:rPr lang="en-US" dirty="0">
              <a:solidFill>
                <a:schemeClr val="bg1"/>
              </a:solidFill>
              <a:latin typeface="Calibri"/>
              <a:cs typeface="Calibri"/>
            </a:rPr>
            <a:t>Such non-binding documents can however also take a hybrid form where parties agree to be bound by certain identified provisions such as confidentiality; exclusivity; costs/expenses; governing law/jurisdiction etc.</a:t>
          </a:r>
        </a:p>
      </dgm:t>
    </dgm:pt>
    <dgm:pt modelId="{94CE6B36-AE05-478E-9D57-DD2F2D90F278}" type="parTrans" cxnId="{6273D8FC-B11B-49B1-B716-265A2EED15DF}">
      <dgm:prSet/>
      <dgm:spPr/>
      <dgm:t>
        <a:bodyPr/>
        <a:lstStyle/>
        <a:p>
          <a:endParaRPr lang="en-US"/>
        </a:p>
      </dgm:t>
    </dgm:pt>
    <dgm:pt modelId="{8755AD40-7DE7-4B52-9501-D06FEA118C41}" type="sibTrans" cxnId="{6273D8FC-B11B-49B1-B716-265A2EED15DF}">
      <dgm:prSet/>
      <dgm:spPr/>
      <dgm:t>
        <a:bodyPr/>
        <a:lstStyle/>
        <a:p>
          <a:endParaRPr lang="en-US"/>
        </a:p>
      </dgm:t>
    </dgm:pt>
    <dgm:pt modelId="{3E9DEEAF-3419-42EF-8BCA-EB41FECB45B0}">
      <dgm:prSet/>
      <dgm:spPr/>
      <dgm:t>
        <a:bodyPr/>
        <a:lstStyle/>
        <a:p>
          <a:r>
            <a:rPr lang="en-US" dirty="0">
              <a:solidFill>
                <a:schemeClr val="bg1"/>
              </a:solidFill>
              <a:latin typeface="Calibri"/>
              <a:cs typeface="Calibri"/>
            </a:rPr>
            <a:t>Non-binding or conditional </a:t>
          </a:r>
          <a:r>
            <a:rPr lang="en-US" dirty="0" err="1">
              <a:solidFill>
                <a:schemeClr val="bg1"/>
              </a:solidFill>
              <a:latin typeface="Calibri"/>
              <a:cs typeface="Calibri"/>
            </a:rPr>
            <a:t>MoUs</a:t>
          </a:r>
          <a:r>
            <a:rPr lang="en-US" dirty="0">
              <a:solidFill>
                <a:schemeClr val="bg1"/>
              </a:solidFill>
              <a:latin typeface="Calibri"/>
              <a:cs typeface="Calibri"/>
            </a:rPr>
            <a:t>/letters of intent remain subject to revocation at the instance of either party, or automatic cancellation upon non-fulfilment of the condition(s) on which their performance is contingent.</a:t>
          </a:r>
        </a:p>
      </dgm:t>
    </dgm:pt>
    <dgm:pt modelId="{39B11843-3B3F-484D-8C4E-C68199FA15DF}" type="parTrans" cxnId="{8C096481-A3C0-4D22-B218-D22E552B62EE}">
      <dgm:prSet/>
      <dgm:spPr/>
      <dgm:t>
        <a:bodyPr/>
        <a:lstStyle/>
        <a:p>
          <a:endParaRPr lang="en-US"/>
        </a:p>
      </dgm:t>
    </dgm:pt>
    <dgm:pt modelId="{BC60D15B-2FF4-4D06-8956-F25F82BAAB5F}" type="sibTrans" cxnId="{8C096481-A3C0-4D22-B218-D22E552B62EE}">
      <dgm:prSet/>
      <dgm:spPr/>
      <dgm:t>
        <a:bodyPr/>
        <a:lstStyle/>
        <a:p>
          <a:endParaRPr lang="en-US"/>
        </a:p>
      </dgm:t>
    </dgm:pt>
    <dgm:pt modelId="{F845E687-CA6F-43E7-ACAF-9D2350AB2695}" type="pres">
      <dgm:prSet presAssocID="{0BE113C8-F212-4E35-B234-738C3789A76D}" presName="diagram" presStyleCnt="0">
        <dgm:presLayoutVars>
          <dgm:dir/>
          <dgm:resizeHandles val="exact"/>
        </dgm:presLayoutVars>
      </dgm:prSet>
      <dgm:spPr/>
    </dgm:pt>
    <dgm:pt modelId="{685C270C-0466-4ED6-A9FB-CFC18C41B32A}" type="pres">
      <dgm:prSet presAssocID="{BCC5AF09-25CA-460E-BFE4-58D74ABB8A82}" presName="node" presStyleLbl="node1" presStyleIdx="0" presStyleCnt="5">
        <dgm:presLayoutVars>
          <dgm:bulletEnabled val="1"/>
        </dgm:presLayoutVars>
      </dgm:prSet>
      <dgm:spPr/>
    </dgm:pt>
    <dgm:pt modelId="{72B921AF-B934-49B6-A00D-9DDF64716B02}" type="pres">
      <dgm:prSet presAssocID="{9E675CCF-A41E-40CA-A305-88C99CEA69F0}" presName="sibTrans" presStyleCnt="0"/>
      <dgm:spPr/>
    </dgm:pt>
    <dgm:pt modelId="{2AA32287-B301-4917-A024-851A7CD47FE7}" type="pres">
      <dgm:prSet presAssocID="{C613C37F-FB02-4088-A17A-CB823D082632}" presName="node" presStyleLbl="node1" presStyleIdx="1" presStyleCnt="5">
        <dgm:presLayoutVars>
          <dgm:bulletEnabled val="1"/>
        </dgm:presLayoutVars>
      </dgm:prSet>
      <dgm:spPr/>
    </dgm:pt>
    <dgm:pt modelId="{CCDAA46B-0D27-44CA-9C29-16120F274DAE}" type="pres">
      <dgm:prSet presAssocID="{CBB66350-8F28-48B0-8E8E-8A75E96E222D}" presName="sibTrans" presStyleCnt="0"/>
      <dgm:spPr/>
    </dgm:pt>
    <dgm:pt modelId="{42A05FBB-4E25-4BA3-B28D-CF86377DDBA7}" type="pres">
      <dgm:prSet presAssocID="{C395D26F-B4BC-476C-9F79-39F829013CBA}" presName="node" presStyleLbl="node1" presStyleIdx="2" presStyleCnt="5">
        <dgm:presLayoutVars>
          <dgm:bulletEnabled val="1"/>
        </dgm:presLayoutVars>
      </dgm:prSet>
      <dgm:spPr/>
    </dgm:pt>
    <dgm:pt modelId="{7471D6D3-588C-486E-9DF1-897C058E3A62}" type="pres">
      <dgm:prSet presAssocID="{5F074EAC-6826-4E85-86C8-26C352FE0947}" presName="sibTrans" presStyleCnt="0"/>
      <dgm:spPr/>
    </dgm:pt>
    <dgm:pt modelId="{35282692-BAF8-4922-8A05-D83665FC17CC}" type="pres">
      <dgm:prSet presAssocID="{2553402D-BA97-4988-BBDC-877140B29FBB}" presName="node" presStyleLbl="node1" presStyleIdx="3" presStyleCnt="5">
        <dgm:presLayoutVars>
          <dgm:bulletEnabled val="1"/>
        </dgm:presLayoutVars>
      </dgm:prSet>
      <dgm:spPr/>
    </dgm:pt>
    <dgm:pt modelId="{1436199C-FF72-49C6-A84F-E12AFAB70064}" type="pres">
      <dgm:prSet presAssocID="{8755AD40-7DE7-4B52-9501-D06FEA118C41}" presName="sibTrans" presStyleCnt="0"/>
      <dgm:spPr/>
    </dgm:pt>
    <dgm:pt modelId="{52B0A0A0-EAE8-4B86-92D7-F8825BE268A8}" type="pres">
      <dgm:prSet presAssocID="{3E9DEEAF-3419-42EF-8BCA-EB41FECB45B0}" presName="node" presStyleLbl="node1" presStyleIdx="4" presStyleCnt="5">
        <dgm:presLayoutVars>
          <dgm:bulletEnabled val="1"/>
        </dgm:presLayoutVars>
      </dgm:prSet>
      <dgm:spPr/>
    </dgm:pt>
  </dgm:ptLst>
  <dgm:cxnLst>
    <dgm:cxn modelId="{F8362208-5143-4A92-98CF-B60ECB322190}" type="presOf" srcId="{0BE113C8-F212-4E35-B234-738C3789A76D}" destId="{F845E687-CA6F-43E7-ACAF-9D2350AB2695}" srcOrd="0" destOrd="0" presId="urn:microsoft.com/office/officeart/2005/8/layout/default"/>
    <dgm:cxn modelId="{A6869172-ACCD-4DCA-AAFE-52ED7AAA9DE3}" type="presOf" srcId="{2553402D-BA97-4988-BBDC-877140B29FBB}" destId="{35282692-BAF8-4922-8A05-D83665FC17CC}" srcOrd="0" destOrd="0" presId="urn:microsoft.com/office/officeart/2005/8/layout/default"/>
    <dgm:cxn modelId="{E262BD52-C093-43AA-823F-0F63B286C9DD}" srcId="{0BE113C8-F212-4E35-B234-738C3789A76D}" destId="{BCC5AF09-25CA-460E-BFE4-58D74ABB8A82}" srcOrd="0" destOrd="0" parTransId="{80E5CDD7-E079-4294-B24B-A07DD4A39D26}" sibTransId="{9E675CCF-A41E-40CA-A305-88C99CEA69F0}"/>
    <dgm:cxn modelId="{9D381559-4156-47F6-A67E-4EA93124821B}" type="presOf" srcId="{3E9DEEAF-3419-42EF-8BCA-EB41FECB45B0}" destId="{52B0A0A0-EAE8-4B86-92D7-F8825BE268A8}" srcOrd="0" destOrd="0" presId="urn:microsoft.com/office/officeart/2005/8/layout/default"/>
    <dgm:cxn modelId="{8C096481-A3C0-4D22-B218-D22E552B62EE}" srcId="{0BE113C8-F212-4E35-B234-738C3789A76D}" destId="{3E9DEEAF-3419-42EF-8BCA-EB41FECB45B0}" srcOrd="4" destOrd="0" parTransId="{39B11843-3B3F-484D-8C4E-C68199FA15DF}" sibTransId="{BC60D15B-2FF4-4D06-8956-F25F82BAAB5F}"/>
    <dgm:cxn modelId="{18F2B68A-9A06-4FED-ABA4-A857640D33E0}" srcId="{0BE113C8-F212-4E35-B234-738C3789A76D}" destId="{C395D26F-B4BC-476C-9F79-39F829013CBA}" srcOrd="2" destOrd="0" parTransId="{9436BE80-246A-435E-AE1F-A0B567D468EC}" sibTransId="{5F074EAC-6826-4E85-86C8-26C352FE0947}"/>
    <dgm:cxn modelId="{69898FD7-8242-41A4-B2D7-523B5A1939AE}" type="presOf" srcId="{C613C37F-FB02-4088-A17A-CB823D082632}" destId="{2AA32287-B301-4917-A024-851A7CD47FE7}" srcOrd="0" destOrd="0" presId="urn:microsoft.com/office/officeart/2005/8/layout/default"/>
    <dgm:cxn modelId="{0C5761E9-3F50-4166-B31B-8527F1BCD8E8}" type="presOf" srcId="{BCC5AF09-25CA-460E-BFE4-58D74ABB8A82}" destId="{685C270C-0466-4ED6-A9FB-CFC18C41B32A}" srcOrd="0" destOrd="0" presId="urn:microsoft.com/office/officeart/2005/8/layout/default"/>
    <dgm:cxn modelId="{132836EF-4B0F-448A-8EFC-775C5AB4D4F1}" srcId="{0BE113C8-F212-4E35-B234-738C3789A76D}" destId="{C613C37F-FB02-4088-A17A-CB823D082632}" srcOrd="1" destOrd="0" parTransId="{D9E59673-A2EC-450B-8861-311B0D342B7E}" sibTransId="{CBB66350-8F28-48B0-8E8E-8A75E96E222D}"/>
    <dgm:cxn modelId="{6273D8FC-B11B-49B1-B716-265A2EED15DF}" srcId="{0BE113C8-F212-4E35-B234-738C3789A76D}" destId="{2553402D-BA97-4988-BBDC-877140B29FBB}" srcOrd="3" destOrd="0" parTransId="{94CE6B36-AE05-478E-9D57-DD2F2D90F278}" sibTransId="{8755AD40-7DE7-4B52-9501-D06FEA118C41}"/>
    <dgm:cxn modelId="{ADA703FF-7D8C-4292-8AE2-1A46317BF6FB}" type="presOf" srcId="{C395D26F-B4BC-476C-9F79-39F829013CBA}" destId="{42A05FBB-4E25-4BA3-B28D-CF86377DDBA7}" srcOrd="0" destOrd="0" presId="urn:microsoft.com/office/officeart/2005/8/layout/default"/>
    <dgm:cxn modelId="{50B65983-3F54-4A02-AADA-E8FE630108B6}" type="presParOf" srcId="{F845E687-CA6F-43E7-ACAF-9D2350AB2695}" destId="{685C270C-0466-4ED6-A9FB-CFC18C41B32A}" srcOrd="0" destOrd="0" presId="urn:microsoft.com/office/officeart/2005/8/layout/default"/>
    <dgm:cxn modelId="{D7E267D0-F3E9-48E2-82CE-EAD3FA41343F}" type="presParOf" srcId="{F845E687-CA6F-43E7-ACAF-9D2350AB2695}" destId="{72B921AF-B934-49B6-A00D-9DDF64716B02}" srcOrd="1" destOrd="0" presId="urn:microsoft.com/office/officeart/2005/8/layout/default"/>
    <dgm:cxn modelId="{A209143C-EA3A-42A3-9778-AA66BD26767C}" type="presParOf" srcId="{F845E687-CA6F-43E7-ACAF-9D2350AB2695}" destId="{2AA32287-B301-4917-A024-851A7CD47FE7}" srcOrd="2" destOrd="0" presId="urn:microsoft.com/office/officeart/2005/8/layout/default"/>
    <dgm:cxn modelId="{057DA32D-BD4F-4AD7-BEEA-DBECDFC51D94}" type="presParOf" srcId="{F845E687-CA6F-43E7-ACAF-9D2350AB2695}" destId="{CCDAA46B-0D27-44CA-9C29-16120F274DAE}" srcOrd="3" destOrd="0" presId="urn:microsoft.com/office/officeart/2005/8/layout/default"/>
    <dgm:cxn modelId="{2BBA1888-F37A-4AD3-8F7E-E8E05C839888}" type="presParOf" srcId="{F845E687-CA6F-43E7-ACAF-9D2350AB2695}" destId="{42A05FBB-4E25-4BA3-B28D-CF86377DDBA7}" srcOrd="4" destOrd="0" presId="urn:microsoft.com/office/officeart/2005/8/layout/default"/>
    <dgm:cxn modelId="{0E2E1AA4-C58C-4BBA-99BC-57629503E450}" type="presParOf" srcId="{F845E687-CA6F-43E7-ACAF-9D2350AB2695}" destId="{7471D6D3-588C-486E-9DF1-897C058E3A62}" srcOrd="5" destOrd="0" presId="urn:microsoft.com/office/officeart/2005/8/layout/default"/>
    <dgm:cxn modelId="{D125F24E-1B48-4BFA-9C77-1477A08C0EB0}" type="presParOf" srcId="{F845E687-CA6F-43E7-ACAF-9D2350AB2695}" destId="{35282692-BAF8-4922-8A05-D83665FC17CC}" srcOrd="6" destOrd="0" presId="urn:microsoft.com/office/officeart/2005/8/layout/default"/>
    <dgm:cxn modelId="{42152855-CFD9-4481-8506-CAF3476A990A}" type="presParOf" srcId="{F845E687-CA6F-43E7-ACAF-9D2350AB2695}" destId="{1436199C-FF72-49C6-A84F-E12AFAB70064}" srcOrd="7" destOrd="0" presId="urn:microsoft.com/office/officeart/2005/8/layout/default"/>
    <dgm:cxn modelId="{20C40A54-1DD0-46E2-9B50-5B208939797B}" type="presParOf" srcId="{F845E687-CA6F-43E7-ACAF-9D2350AB2695}" destId="{52B0A0A0-EAE8-4B86-92D7-F8825BE268A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13D89D-CD87-431C-A89E-4BEF69D78733}" type="doc">
      <dgm:prSet loTypeId="urn:microsoft.com/office/officeart/2005/8/layout/vList5" loCatId="list" qsTypeId="urn:microsoft.com/office/officeart/2005/8/quickstyle/simple1" qsCatId="simple" csTypeId="urn:microsoft.com/office/officeart/2005/8/colors/accent6_2" csCatId="accent6" phldr="1"/>
      <dgm:spPr/>
      <dgm:t>
        <a:bodyPr/>
        <a:lstStyle/>
        <a:p>
          <a:endParaRPr lang="en-US"/>
        </a:p>
      </dgm:t>
    </dgm:pt>
    <dgm:pt modelId="{966E5F8A-E7E9-469B-8E86-B136E63FBAE1}">
      <dgm:prSet phldrT="[Text]" phldr="0"/>
      <dgm:spPr/>
      <dgm:t>
        <a:bodyPr/>
        <a:lstStyle/>
        <a:p>
          <a:pPr rtl="0"/>
          <a:r>
            <a:rPr lang="en-US" dirty="0">
              <a:solidFill>
                <a:schemeClr val="bg1"/>
              </a:solidFill>
              <a:latin typeface="Walbaum Display"/>
            </a:rPr>
            <a:t> </a:t>
          </a:r>
          <a:r>
            <a:rPr lang="en-US" dirty="0">
              <a:solidFill>
                <a:schemeClr val="bg1"/>
              </a:solidFill>
              <a:latin typeface="Calibri"/>
              <a:cs typeface="Calibri"/>
            </a:rPr>
            <a:t>A letter of intent is a document, often used in mergers and acquisitions, that records the preliminary terms of an agreement. </a:t>
          </a:r>
        </a:p>
      </dgm:t>
    </dgm:pt>
    <dgm:pt modelId="{8338E38E-22F0-4D82-9741-8DB6544322C8}" type="parTrans" cxnId="{1640C442-4065-4559-9EF5-7EB2346826B6}">
      <dgm:prSet/>
      <dgm:spPr/>
      <dgm:t>
        <a:bodyPr/>
        <a:lstStyle/>
        <a:p>
          <a:endParaRPr lang="en-US"/>
        </a:p>
      </dgm:t>
    </dgm:pt>
    <dgm:pt modelId="{2013BCBD-14AE-4AB1-B5E5-D1866B3AF10C}" type="sibTrans" cxnId="{1640C442-4065-4559-9EF5-7EB2346826B6}">
      <dgm:prSet/>
      <dgm:spPr/>
      <dgm:t>
        <a:bodyPr/>
        <a:lstStyle/>
        <a:p>
          <a:endParaRPr lang="en-US"/>
        </a:p>
      </dgm:t>
    </dgm:pt>
    <dgm:pt modelId="{42D458B6-365C-49D4-A96E-1450A2912EC8}">
      <dgm:prSet phldr="0"/>
      <dgm:spPr/>
      <dgm:t>
        <a:bodyPr/>
        <a:lstStyle/>
        <a:p>
          <a:pPr rtl="0"/>
          <a:r>
            <a:rPr lang="en-US" b="1" dirty="0">
              <a:solidFill>
                <a:schemeClr val="bg1"/>
              </a:solidFill>
            </a:rPr>
            <a:t>Letter of Intent</a:t>
          </a:r>
          <a:endParaRPr lang="en-US" dirty="0">
            <a:solidFill>
              <a:schemeClr val="bg1"/>
            </a:solidFill>
            <a:latin typeface="Walbaum Display"/>
          </a:endParaRPr>
        </a:p>
      </dgm:t>
    </dgm:pt>
    <dgm:pt modelId="{BB8FEA59-F0C3-4622-8470-B3FCA4FC4A83}" type="parTrans" cxnId="{88E53AC2-B81A-494E-9758-679494647D01}">
      <dgm:prSet/>
      <dgm:spPr/>
    </dgm:pt>
    <dgm:pt modelId="{811C7FF0-F36F-4402-A987-B4C9D0BE2D0C}" type="sibTrans" cxnId="{88E53AC2-B81A-494E-9758-679494647D01}">
      <dgm:prSet/>
      <dgm:spPr/>
    </dgm:pt>
    <dgm:pt modelId="{9089E516-44C3-4E5E-B735-093DBADE8B3B}">
      <dgm:prSet phldr="0"/>
      <dgm:spPr/>
      <dgm:t>
        <a:bodyPr/>
        <a:lstStyle/>
        <a:p>
          <a:r>
            <a:rPr lang="en-US" dirty="0">
              <a:solidFill>
                <a:schemeClr val="bg1"/>
              </a:solidFill>
              <a:latin typeface="Calibri"/>
              <a:cs typeface="Calibri"/>
            </a:rPr>
            <a:t>Though the letter of intent is nonbinding, it is an important outline of the key terms that the parties involved in the transaction have agreed upon.</a:t>
          </a:r>
        </a:p>
      </dgm:t>
    </dgm:pt>
    <dgm:pt modelId="{4B1E2D74-08C9-401F-AD46-83D527C82D9E}" type="parTrans" cxnId="{ECD600BE-7FE9-44DF-8197-6D9C974599CF}">
      <dgm:prSet/>
      <dgm:spPr/>
    </dgm:pt>
    <dgm:pt modelId="{EBC6F3DC-5045-4A05-A83D-016956F54FD0}" type="sibTrans" cxnId="{ECD600BE-7FE9-44DF-8197-6D9C974599CF}">
      <dgm:prSet/>
      <dgm:spPr/>
    </dgm:pt>
    <dgm:pt modelId="{9960B823-1FF5-4FD8-AEF7-251ABE3E7E6B}">
      <dgm:prSet phldr="0"/>
      <dgm:spPr/>
      <dgm:t>
        <a:bodyPr/>
        <a:lstStyle/>
        <a:p>
          <a:r>
            <a:rPr lang="en-US" dirty="0">
              <a:solidFill>
                <a:schemeClr val="bg1"/>
              </a:solidFill>
              <a:latin typeface="Calibri"/>
              <a:cs typeface="Calibri"/>
            </a:rPr>
            <a:t>The information recorded in the letter of intent forms part of the definitive purchase agreement that legally sets out the transaction; it outlines what you can and can't talk about outside of that negotiation, and it provides a roadmap that describes how things will proceed.</a:t>
          </a:r>
        </a:p>
      </dgm:t>
    </dgm:pt>
    <dgm:pt modelId="{9B4AE160-F87E-4D7E-8E69-0AF3FC5A3400}" type="parTrans" cxnId="{75F939FE-AEA5-4DB7-A79B-2FE3FB3ACAB3}">
      <dgm:prSet/>
      <dgm:spPr/>
    </dgm:pt>
    <dgm:pt modelId="{83A6A574-DA49-4887-9555-59CF0D26CE42}" type="sibTrans" cxnId="{75F939FE-AEA5-4DB7-A79B-2FE3FB3ACAB3}">
      <dgm:prSet/>
      <dgm:spPr/>
    </dgm:pt>
    <dgm:pt modelId="{40C5E7FE-7738-4A74-81F0-6D938908A3F0}">
      <dgm:prSet phldr="0"/>
      <dgm:spPr/>
      <dgm:t>
        <a:bodyPr/>
        <a:lstStyle/>
        <a:p>
          <a:pPr rtl="0"/>
          <a:r>
            <a:rPr lang="en-US" dirty="0">
              <a:solidFill>
                <a:schemeClr val="bg1"/>
              </a:solidFill>
              <a:latin typeface="Walbaum Display"/>
            </a:rPr>
            <a:t> </a:t>
          </a:r>
          <a:r>
            <a:rPr lang="en-US" b="1" dirty="0">
              <a:solidFill>
                <a:schemeClr val="bg1"/>
              </a:solidFill>
            </a:rPr>
            <a:t>Memorandum of Understanding</a:t>
          </a:r>
        </a:p>
      </dgm:t>
    </dgm:pt>
    <dgm:pt modelId="{DC1B031C-F2F7-4D82-9206-B9D16720FCA5}" type="parTrans" cxnId="{FB6D5E3B-47BC-4108-BAFB-F47A8F7F6D80}">
      <dgm:prSet/>
      <dgm:spPr/>
    </dgm:pt>
    <dgm:pt modelId="{F7693B74-6BC8-4A61-88C0-D30EBC102F86}" type="sibTrans" cxnId="{FB6D5E3B-47BC-4108-BAFB-F47A8F7F6D80}">
      <dgm:prSet/>
      <dgm:spPr/>
    </dgm:pt>
    <dgm:pt modelId="{05B63F8B-8271-4F4C-B596-051C0F64EFCB}">
      <dgm:prSet phldr="0"/>
      <dgm:spPr/>
      <dgm:t>
        <a:bodyPr/>
        <a:lstStyle/>
        <a:p>
          <a:pPr rtl="0"/>
          <a:r>
            <a:rPr lang="en-US" dirty="0">
              <a:solidFill>
                <a:schemeClr val="bg1"/>
              </a:solidFill>
              <a:latin typeface="Calibri"/>
              <a:cs typeface="Calibri"/>
            </a:rPr>
            <a:t>A memorandum of understanding (MOU) is an agreement between two or more parties outlining the terms and details of an understanding, including each party's requirements and responsibilities. </a:t>
          </a:r>
        </a:p>
      </dgm:t>
    </dgm:pt>
    <dgm:pt modelId="{D05C2812-F6A7-4C0A-8C92-23CC79DEFDD9}" type="parTrans" cxnId="{026D4E79-98F5-4D48-AAA1-EC261346309C}">
      <dgm:prSet/>
      <dgm:spPr/>
    </dgm:pt>
    <dgm:pt modelId="{2800F8D1-41B0-4A2A-AD37-28E2430008A5}" type="sibTrans" cxnId="{026D4E79-98F5-4D48-AAA1-EC261346309C}">
      <dgm:prSet/>
      <dgm:spPr/>
    </dgm:pt>
    <dgm:pt modelId="{8FD4FCBB-4BCF-4166-80E4-BB75241108C2}">
      <dgm:prSet phldr="0"/>
      <dgm:spPr/>
      <dgm:t>
        <a:bodyPr/>
        <a:lstStyle/>
        <a:p>
          <a:r>
            <a:rPr lang="en-US" dirty="0">
              <a:solidFill>
                <a:schemeClr val="bg1"/>
              </a:solidFill>
              <a:latin typeface="Calibri"/>
              <a:cs typeface="Calibri"/>
            </a:rPr>
            <a:t>It is often the first stage in the formation of a formal contract and does not involve the exchange of money.</a:t>
          </a:r>
        </a:p>
      </dgm:t>
    </dgm:pt>
    <dgm:pt modelId="{E57C3D07-A3F9-43BF-A834-B281E3BDC2B5}" type="parTrans" cxnId="{B2D6BB50-2E9D-4111-96BE-6F5C01DE4C7F}">
      <dgm:prSet/>
      <dgm:spPr/>
    </dgm:pt>
    <dgm:pt modelId="{2D696E60-0A73-4BA1-8AC4-85E7380BC30C}" type="sibTrans" cxnId="{B2D6BB50-2E9D-4111-96BE-6F5C01DE4C7F}">
      <dgm:prSet/>
      <dgm:spPr/>
    </dgm:pt>
    <dgm:pt modelId="{2F2664EF-3DBA-4B32-BE57-F63BC21F6A50}">
      <dgm:prSet phldr="0"/>
      <dgm:spPr/>
      <dgm:t>
        <a:bodyPr/>
        <a:lstStyle/>
        <a:p>
          <a:r>
            <a:rPr lang="en-US" dirty="0">
              <a:solidFill>
                <a:schemeClr val="bg1"/>
              </a:solidFill>
              <a:latin typeface="Calibri"/>
              <a:cs typeface="Calibri"/>
            </a:rPr>
            <a:t>The document also usually addresses the time frames and deadlines for the transaction, the price, and the method of payment. </a:t>
          </a:r>
        </a:p>
      </dgm:t>
    </dgm:pt>
    <dgm:pt modelId="{B8FDCC97-4CE8-4308-AA37-7829CEB7851F}" type="parTrans" cxnId="{7D6116DA-04C1-42B4-94D0-286965BDE2F0}">
      <dgm:prSet/>
      <dgm:spPr/>
    </dgm:pt>
    <dgm:pt modelId="{326B63C5-2433-4A5C-8C1B-35701DF863D4}" type="sibTrans" cxnId="{7D6116DA-04C1-42B4-94D0-286965BDE2F0}">
      <dgm:prSet/>
      <dgm:spPr/>
    </dgm:pt>
    <dgm:pt modelId="{27A29B3E-10C9-448E-A2BB-5C82EF22F12A}" type="pres">
      <dgm:prSet presAssocID="{F513D89D-CD87-431C-A89E-4BEF69D78733}" presName="Name0" presStyleCnt="0">
        <dgm:presLayoutVars>
          <dgm:dir/>
          <dgm:animLvl val="lvl"/>
          <dgm:resizeHandles val="exact"/>
        </dgm:presLayoutVars>
      </dgm:prSet>
      <dgm:spPr/>
    </dgm:pt>
    <dgm:pt modelId="{81CFC5EC-106F-4220-89D2-CF0CE475732F}" type="pres">
      <dgm:prSet presAssocID="{42D458B6-365C-49D4-A96E-1450A2912EC8}" presName="linNode" presStyleCnt="0"/>
      <dgm:spPr/>
    </dgm:pt>
    <dgm:pt modelId="{B6889FFE-98FC-46D9-89C0-65B2545A8F5A}" type="pres">
      <dgm:prSet presAssocID="{42D458B6-365C-49D4-A96E-1450A2912EC8}" presName="parentText" presStyleLbl="node1" presStyleIdx="0" presStyleCnt="2">
        <dgm:presLayoutVars>
          <dgm:chMax val="1"/>
          <dgm:bulletEnabled val="1"/>
        </dgm:presLayoutVars>
      </dgm:prSet>
      <dgm:spPr/>
    </dgm:pt>
    <dgm:pt modelId="{60DFC2D1-BB3C-498D-B333-7CF685DE69A5}" type="pres">
      <dgm:prSet presAssocID="{42D458B6-365C-49D4-A96E-1450A2912EC8}" presName="descendantText" presStyleLbl="alignAccFollowNode1" presStyleIdx="0" presStyleCnt="2">
        <dgm:presLayoutVars>
          <dgm:bulletEnabled val="1"/>
        </dgm:presLayoutVars>
      </dgm:prSet>
      <dgm:spPr/>
    </dgm:pt>
    <dgm:pt modelId="{EF3A88D7-01B1-4A89-A38D-973335C88A44}" type="pres">
      <dgm:prSet presAssocID="{811C7FF0-F36F-4402-A987-B4C9D0BE2D0C}" presName="sp" presStyleCnt="0"/>
      <dgm:spPr/>
    </dgm:pt>
    <dgm:pt modelId="{549A4466-5531-42F3-A964-1AA5F7D97C42}" type="pres">
      <dgm:prSet presAssocID="{40C5E7FE-7738-4A74-81F0-6D938908A3F0}" presName="linNode" presStyleCnt="0"/>
      <dgm:spPr/>
    </dgm:pt>
    <dgm:pt modelId="{EDA38BC8-F5A5-4F9C-9119-8336EEFF9997}" type="pres">
      <dgm:prSet presAssocID="{40C5E7FE-7738-4A74-81F0-6D938908A3F0}" presName="parentText" presStyleLbl="node1" presStyleIdx="1" presStyleCnt="2">
        <dgm:presLayoutVars>
          <dgm:chMax val="1"/>
          <dgm:bulletEnabled val="1"/>
        </dgm:presLayoutVars>
      </dgm:prSet>
      <dgm:spPr/>
    </dgm:pt>
    <dgm:pt modelId="{2741DF41-2021-43D9-89AC-C7D3DE76D9BB}" type="pres">
      <dgm:prSet presAssocID="{40C5E7FE-7738-4A74-81F0-6D938908A3F0}" presName="descendantText" presStyleLbl="alignAccFollowNode1" presStyleIdx="1" presStyleCnt="2">
        <dgm:presLayoutVars>
          <dgm:bulletEnabled val="1"/>
        </dgm:presLayoutVars>
      </dgm:prSet>
      <dgm:spPr/>
    </dgm:pt>
  </dgm:ptLst>
  <dgm:cxnLst>
    <dgm:cxn modelId="{844F0C03-6D6C-44DD-A543-6459D918FB3F}" type="presOf" srcId="{966E5F8A-E7E9-469B-8E86-B136E63FBAE1}" destId="{60DFC2D1-BB3C-498D-B333-7CF685DE69A5}" srcOrd="0" destOrd="0" presId="urn:microsoft.com/office/officeart/2005/8/layout/vList5"/>
    <dgm:cxn modelId="{72872735-C8AE-47D6-AD1D-6A5F53E7126C}" type="presOf" srcId="{F513D89D-CD87-431C-A89E-4BEF69D78733}" destId="{27A29B3E-10C9-448E-A2BB-5C82EF22F12A}" srcOrd="0" destOrd="0" presId="urn:microsoft.com/office/officeart/2005/8/layout/vList5"/>
    <dgm:cxn modelId="{FB6D5E3B-47BC-4108-BAFB-F47A8F7F6D80}" srcId="{F513D89D-CD87-431C-A89E-4BEF69D78733}" destId="{40C5E7FE-7738-4A74-81F0-6D938908A3F0}" srcOrd="1" destOrd="0" parTransId="{DC1B031C-F2F7-4D82-9206-B9D16720FCA5}" sibTransId="{F7693B74-6BC8-4A61-88C0-D30EBC102F86}"/>
    <dgm:cxn modelId="{A526505D-B175-4BF5-842C-C62FE4D287F3}" type="presOf" srcId="{42D458B6-365C-49D4-A96E-1450A2912EC8}" destId="{B6889FFE-98FC-46D9-89C0-65B2545A8F5A}" srcOrd="0" destOrd="0" presId="urn:microsoft.com/office/officeart/2005/8/layout/vList5"/>
    <dgm:cxn modelId="{27BDDF5F-B28A-46C5-B74D-6C06917E66F2}" type="presOf" srcId="{05B63F8B-8271-4F4C-B596-051C0F64EFCB}" destId="{2741DF41-2021-43D9-89AC-C7D3DE76D9BB}" srcOrd="0" destOrd="0" presId="urn:microsoft.com/office/officeart/2005/8/layout/vList5"/>
    <dgm:cxn modelId="{1640C442-4065-4559-9EF5-7EB2346826B6}" srcId="{42D458B6-365C-49D4-A96E-1450A2912EC8}" destId="{966E5F8A-E7E9-469B-8E86-B136E63FBAE1}" srcOrd="0" destOrd="0" parTransId="{8338E38E-22F0-4D82-9741-8DB6544322C8}" sibTransId="{2013BCBD-14AE-4AB1-B5E5-D1866B3AF10C}"/>
    <dgm:cxn modelId="{B2D6BB50-2E9D-4111-96BE-6F5C01DE4C7F}" srcId="{40C5E7FE-7738-4A74-81F0-6D938908A3F0}" destId="{8FD4FCBB-4BCF-4166-80E4-BB75241108C2}" srcOrd="1" destOrd="0" parTransId="{E57C3D07-A3F9-43BF-A834-B281E3BDC2B5}" sibTransId="{2D696E60-0A73-4BA1-8AC4-85E7380BC30C}"/>
    <dgm:cxn modelId="{60D22F76-F958-4393-808E-381EB30C8FA8}" type="presOf" srcId="{9960B823-1FF5-4FD8-AEF7-251ABE3E7E6B}" destId="{60DFC2D1-BB3C-498D-B333-7CF685DE69A5}" srcOrd="0" destOrd="2" presId="urn:microsoft.com/office/officeart/2005/8/layout/vList5"/>
    <dgm:cxn modelId="{026D4E79-98F5-4D48-AAA1-EC261346309C}" srcId="{40C5E7FE-7738-4A74-81F0-6D938908A3F0}" destId="{05B63F8B-8271-4F4C-B596-051C0F64EFCB}" srcOrd="0" destOrd="0" parTransId="{D05C2812-F6A7-4C0A-8C92-23CC79DEFDD9}" sibTransId="{2800F8D1-41B0-4A2A-AD37-28E2430008A5}"/>
    <dgm:cxn modelId="{253C5596-7354-48CD-99FE-B12AA09FC927}" type="presOf" srcId="{8FD4FCBB-4BCF-4166-80E4-BB75241108C2}" destId="{2741DF41-2021-43D9-89AC-C7D3DE76D9BB}" srcOrd="0" destOrd="1" presId="urn:microsoft.com/office/officeart/2005/8/layout/vList5"/>
    <dgm:cxn modelId="{80B000AB-8149-4C84-A810-16E4E0F50B4E}" type="presOf" srcId="{9089E516-44C3-4E5E-B735-093DBADE8B3B}" destId="{60DFC2D1-BB3C-498D-B333-7CF685DE69A5}" srcOrd="0" destOrd="1" presId="urn:microsoft.com/office/officeart/2005/8/layout/vList5"/>
    <dgm:cxn modelId="{DE0246B0-2CB3-413C-B418-3179FF681B2F}" type="presOf" srcId="{2F2664EF-3DBA-4B32-BE57-F63BC21F6A50}" destId="{2741DF41-2021-43D9-89AC-C7D3DE76D9BB}" srcOrd="0" destOrd="2" presId="urn:microsoft.com/office/officeart/2005/8/layout/vList5"/>
    <dgm:cxn modelId="{ECD600BE-7FE9-44DF-8197-6D9C974599CF}" srcId="{42D458B6-365C-49D4-A96E-1450A2912EC8}" destId="{9089E516-44C3-4E5E-B735-093DBADE8B3B}" srcOrd="1" destOrd="0" parTransId="{4B1E2D74-08C9-401F-AD46-83D527C82D9E}" sibTransId="{EBC6F3DC-5045-4A05-A83D-016956F54FD0}"/>
    <dgm:cxn modelId="{88E53AC2-B81A-494E-9758-679494647D01}" srcId="{F513D89D-CD87-431C-A89E-4BEF69D78733}" destId="{42D458B6-365C-49D4-A96E-1450A2912EC8}" srcOrd="0" destOrd="0" parTransId="{BB8FEA59-F0C3-4622-8470-B3FCA4FC4A83}" sibTransId="{811C7FF0-F36F-4402-A987-B4C9D0BE2D0C}"/>
    <dgm:cxn modelId="{7D6116DA-04C1-42B4-94D0-286965BDE2F0}" srcId="{40C5E7FE-7738-4A74-81F0-6D938908A3F0}" destId="{2F2664EF-3DBA-4B32-BE57-F63BC21F6A50}" srcOrd="2" destOrd="0" parTransId="{B8FDCC97-4CE8-4308-AA37-7829CEB7851F}" sibTransId="{326B63C5-2433-4A5C-8C1B-35701DF863D4}"/>
    <dgm:cxn modelId="{AFE263EB-E34B-41CC-8A54-4A534B035688}" type="presOf" srcId="{40C5E7FE-7738-4A74-81F0-6D938908A3F0}" destId="{EDA38BC8-F5A5-4F9C-9119-8336EEFF9997}" srcOrd="0" destOrd="0" presId="urn:microsoft.com/office/officeart/2005/8/layout/vList5"/>
    <dgm:cxn modelId="{75F939FE-AEA5-4DB7-A79B-2FE3FB3ACAB3}" srcId="{42D458B6-365C-49D4-A96E-1450A2912EC8}" destId="{9960B823-1FF5-4FD8-AEF7-251ABE3E7E6B}" srcOrd="2" destOrd="0" parTransId="{9B4AE160-F87E-4D7E-8E69-0AF3FC5A3400}" sibTransId="{83A6A574-DA49-4887-9555-59CF0D26CE42}"/>
    <dgm:cxn modelId="{0E36CB38-FC5F-4517-8C68-1EAC081C6FF9}" type="presParOf" srcId="{27A29B3E-10C9-448E-A2BB-5C82EF22F12A}" destId="{81CFC5EC-106F-4220-89D2-CF0CE475732F}" srcOrd="0" destOrd="0" presId="urn:microsoft.com/office/officeart/2005/8/layout/vList5"/>
    <dgm:cxn modelId="{709A400B-F5D1-4E78-8B55-AE8C326D7C10}" type="presParOf" srcId="{81CFC5EC-106F-4220-89D2-CF0CE475732F}" destId="{B6889FFE-98FC-46D9-89C0-65B2545A8F5A}" srcOrd="0" destOrd="0" presId="urn:microsoft.com/office/officeart/2005/8/layout/vList5"/>
    <dgm:cxn modelId="{D6323D3B-EFAB-4D91-97BF-B00114D91646}" type="presParOf" srcId="{81CFC5EC-106F-4220-89D2-CF0CE475732F}" destId="{60DFC2D1-BB3C-498D-B333-7CF685DE69A5}" srcOrd="1" destOrd="0" presId="urn:microsoft.com/office/officeart/2005/8/layout/vList5"/>
    <dgm:cxn modelId="{6874F67D-CCB4-45DA-984A-DEC112139A2B}" type="presParOf" srcId="{27A29B3E-10C9-448E-A2BB-5C82EF22F12A}" destId="{EF3A88D7-01B1-4A89-A38D-973335C88A44}" srcOrd="1" destOrd="0" presId="urn:microsoft.com/office/officeart/2005/8/layout/vList5"/>
    <dgm:cxn modelId="{7F1C0EFE-EA16-4CB8-956E-E5EE8FF56D39}" type="presParOf" srcId="{27A29B3E-10C9-448E-A2BB-5C82EF22F12A}" destId="{549A4466-5531-42F3-A964-1AA5F7D97C42}" srcOrd="2" destOrd="0" presId="urn:microsoft.com/office/officeart/2005/8/layout/vList5"/>
    <dgm:cxn modelId="{68D9571F-DCB4-402D-86EE-A281E2A93FC7}" type="presParOf" srcId="{549A4466-5531-42F3-A964-1AA5F7D97C42}" destId="{EDA38BC8-F5A5-4F9C-9119-8336EEFF9997}" srcOrd="0" destOrd="0" presId="urn:microsoft.com/office/officeart/2005/8/layout/vList5"/>
    <dgm:cxn modelId="{804145C8-F5A4-488F-8308-106D6CF48B8C}" type="presParOf" srcId="{549A4466-5531-42F3-A964-1AA5F7D97C42}" destId="{2741DF41-2021-43D9-89AC-C7D3DE76D9B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6B7188-0249-45E7-9EF7-24FD83547DAF}" type="doc">
      <dgm:prSet loTypeId="urn:microsoft.com/office/officeart/2005/8/layout/vList2" loCatId="list" qsTypeId="urn:microsoft.com/office/officeart/2005/8/quickstyle/simple1" qsCatId="simple" csTypeId="urn:microsoft.com/office/officeart/2005/8/colors/accent6_4" csCatId="accent6"/>
      <dgm:spPr/>
      <dgm:t>
        <a:bodyPr/>
        <a:lstStyle/>
        <a:p>
          <a:endParaRPr lang="en-US"/>
        </a:p>
      </dgm:t>
    </dgm:pt>
    <dgm:pt modelId="{CA717BFA-AC21-4DC1-8E17-20AC67DFAD6C}">
      <dgm:prSet/>
      <dgm:spPr/>
      <dgm:t>
        <a:bodyPr/>
        <a:lstStyle/>
        <a:p>
          <a:r>
            <a:rPr lang="en-US" dirty="0">
              <a:solidFill>
                <a:schemeClr val="bg1"/>
              </a:solidFill>
              <a:latin typeface="Calibri"/>
              <a:cs typeface="Calibri"/>
            </a:rPr>
            <a:t>Other aspects that may be included in the letter of intent or memorandum of understanding include warranties of marketable title, a list of total liabilities and total assets, and operating condition of all equipment and machinery at the time of purchase.</a:t>
          </a:r>
        </a:p>
      </dgm:t>
    </dgm:pt>
    <dgm:pt modelId="{9FDF1134-7A38-41D9-A7AF-AA7CFD5C7C48}" type="parTrans" cxnId="{4A1AB4CB-40BF-441F-82A0-A6436F15C8DA}">
      <dgm:prSet/>
      <dgm:spPr/>
      <dgm:t>
        <a:bodyPr/>
        <a:lstStyle/>
        <a:p>
          <a:endParaRPr lang="en-US"/>
        </a:p>
      </dgm:t>
    </dgm:pt>
    <dgm:pt modelId="{2521AE87-C8D8-4DD5-87D8-A9BBB21193A4}" type="sibTrans" cxnId="{4A1AB4CB-40BF-441F-82A0-A6436F15C8DA}">
      <dgm:prSet/>
      <dgm:spPr/>
      <dgm:t>
        <a:bodyPr/>
        <a:lstStyle/>
        <a:p>
          <a:endParaRPr lang="en-US"/>
        </a:p>
      </dgm:t>
    </dgm:pt>
    <dgm:pt modelId="{71FCEBB2-4FF9-4958-8489-A727228CBEB6}">
      <dgm:prSet/>
      <dgm:spPr/>
      <dgm:t>
        <a:bodyPr/>
        <a:lstStyle/>
        <a:p>
          <a:r>
            <a:rPr lang="en-US" dirty="0">
              <a:solidFill>
                <a:schemeClr val="bg1"/>
              </a:solidFill>
              <a:latin typeface="Calibri"/>
              <a:cs typeface="Calibri"/>
            </a:rPr>
            <a:t>The letter of intent or memorandum of understanding may outline stipulations for the operation of the business until the date that business is sold. </a:t>
          </a:r>
        </a:p>
      </dgm:t>
    </dgm:pt>
    <dgm:pt modelId="{1C251E6A-5E00-4324-8276-4ED36DEB2BAD}" type="parTrans" cxnId="{12527218-C793-4948-83EF-DB29375F8CB9}">
      <dgm:prSet/>
      <dgm:spPr/>
      <dgm:t>
        <a:bodyPr/>
        <a:lstStyle/>
        <a:p>
          <a:endParaRPr lang="en-US"/>
        </a:p>
      </dgm:t>
    </dgm:pt>
    <dgm:pt modelId="{163AC546-E56C-4FB0-86C7-AB8E61424F14}" type="sibTrans" cxnId="{12527218-C793-4948-83EF-DB29375F8CB9}">
      <dgm:prSet/>
      <dgm:spPr/>
      <dgm:t>
        <a:bodyPr/>
        <a:lstStyle/>
        <a:p>
          <a:endParaRPr lang="en-US"/>
        </a:p>
      </dgm:t>
    </dgm:pt>
    <dgm:pt modelId="{C4FC6C2E-A9C2-4421-A328-C894556EEC69}">
      <dgm:prSet/>
      <dgm:spPr/>
      <dgm:t>
        <a:bodyPr/>
        <a:lstStyle/>
        <a:p>
          <a:r>
            <a:rPr lang="en-US" dirty="0">
              <a:solidFill>
                <a:schemeClr val="bg1"/>
              </a:solidFill>
              <a:latin typeface="Calibri"/>
              <a:cs typeface="Calibri"/>
            </a:rPr>
            <a:t>A drop-dead date is an important clause; this is a point in time when the parties agree to discontinue negotiations if they haven't reached an agreement.</a:t>
          </a:r>
        </a:p>
      </dgm:t>
    </dgm:pt>
    <dgm:pt modelId="{A1F77FCB-AF3C-496D-A777-6DBC92FF49F0}" type="parTrans" cxnId="{5EFFC875-98CB-4AE0-BB2E-5995536DC227}">
      <dgm:prSet/>
      <dgm:spPr/>
      <dgm:t>
        <a:bodyPr/>
        <a:lstStyle/>
        <a:p>
          <a:endParaRPr lang="en-US"/>
        </a:p>
      </dgm:t>
    </dgm:pt>
    <dgm:pt modelId="{717634E9-5F54-43F0-97C5-26CB29F08A18}" type="sibTrans" cxnId="{5EFFC875-98CB-4AE0-BB2E-5995536DC227}">
      <dgm:prSet/>
      <dgm:spPr/>
      <dgm:t>
        <a:bodyPr/>
        <a:lstStyle/>
        <a:p>
          <a:endParaRPr lang="en-US"/>
        </a:p>
      </dgm:t>
    </dgm:pt>
    <dgm:pt modelId="{116F95CC-1A87-46F0-A0AE-DDD479C9E474}">
      <dgm:prSet/>
      <dgm:spPr/>
      <dgm:t>
        <a:bodyPr/>
        <a:lstStyle/>
        <a:p>
          <a:r>
            <a:rPr lang="en-US" dirty="0">
              <a:solidFill>
                <a:schemeClr val="bg1"/>
              </a:solidFill>
              <a:latin typeface="Calibri"/>
              <a:cs typeface="Calibri"/>
            </a:rPr>
            <a:t>Either document likely identifies any terms that need to be resolved before completing the deal. </a:t>
          </a:r>
        </a:p>
      </dgm:t>
    </dgm:pt>
    <dgm:pt modelId="{128B4E6A-F765-4831-8F2D-65ED6126893C}" type="parTrans" cxnId="{810FC638-8AC8-44D6-AE89-2814BA8B487D}">
      <dgm:prSet/>
      <dgm:spPr/>
      <dgm:t>
        <a:bodyPr/>
        <a:lstStyle/>
        <a:p>
          <a:endParaRPr lang="en-US"/>
        </a:p>
      </dgm:t>
    </dgm:pt>
    <dgm:pt modelId="{2F407E69-A683-4E76-97FF-4138C32E8F99}" type="sibTrans" cxnId="{810FC638-8AC8-44D6-AE89-2814BA8B487D}">
      <dgm:prSet/>
      <dgm:spPr/>
      <dgm:t>
        <a:bodyPr/>
        <a:lstStyle/>
        <a:p>
          <a:endParaRPr lang="en-US"/>
        </a:p>
      </dgm:t>
    </dgm:pt>
    <dgm:pt modelId="{7BB2B3EF-79CE-44F9-82A2-92D8DF87ED59}" type="pres">
      <dgm:prSet presAssocID="{526B7188-0249-45E7-9EF7-24FD83547DAF}" presName="linear" presStyleCnt="0">
        <dgm:presLayoutVars>
          <dgm:animLvl val="lvl"/>
          <dgm:resizeHandles val="exact"/>
        </dgm:presLayoutVars>
      </dgm:prSet>
      <dgm:spPr/>
    </dgm:pt>
    <dgm:pt modelId="{56D1B528-FC3C-4E6C-AC9F-1FC164AF4B70}" type="pres">
      <dgm:prSet presAssocID="{CA717BFA-AC21-4DC1-8E17-20AC67DFAD6C}" presName="parentText" presStyleLbl="node1" presStyleIdx="0" presStyleCnt="4">
        <dgm:presLayoutVars>
          <dgm:chMax val="0"/>
          <dgm:bulletEnabled val="1"/>
        </dgm:presLayoutVars>
      </dgm:prSet>
      <dgm:spPr/>
    </dgm:pt>
    <dgm:pt modelId="{0C56DF4B-F9C2-4282-9265-42BC9A11CBA7}" type="pres">
      <dgm:prSet presAssocID="{2521AE87-C8D8-4DD5-87D8-A9BBB21193A4}" presName="spacer" presStyleCnt="0"/>
      <dgm:spPr/>
    </dgm:pt>
    <dgm:pt modelId="{A19CA4CA-E1DA-4F9B-854B-524748A34044}" type="pres">
      <dgm:prSet presAssocID="{71FCEBB2-4FF9-4958-8489-A727228CBEB6}" presName="parentText" presStyleLbl="node1" presStyleIdx="1" presStyleCnt="4">
        <dgm:presLayoutVars>
          <dgm:chMax val="0"/>
          <dgm:bulletEnabled val="1"/>
        </dgm:presLayoutVars>
      </dgm:prSet>
      <dgm:spPr/>
    </dgm:pt>
    <dgm:pt modelId="{A7437554-A771-43AA-8CB7-CC841A144899}" type="pres">
      <dgm:prSet presAssocID="{163AC546-E56C-4FB0-86C7-AB8E61424F14}" presName="spacer" presStyleCnt="0"/>
      <dgm:spPr/>
    </dgm:pt>
    <dgm:pt modelId="{268D7901-BBC4-4F90-8520-8808E1F95B2E}" type="pres">
      <dgm:prSet presAssocID="{C4FC6C2E-A9C2-4421-A328-C894556EEC69}" presName="parentText" presStyleLbl="node1" presStyleIdx="2" presStyleCnt="4">
        <dgm:presLayoutVars>
          <dgm:chMax val="0"/>
          <dgm:bulletEnabled val="1"/>
        </dgm:presLayoutVars>
      </dgm:prSet>
      <dgm:spPr/>
    </dgm:pt>
    <dgm:pt modelId="{7C30E12D-A912-45C6-A7BA-BC3035E10A95}" type="pres">
      <dgm:prSet presAssocID="{717634E9-5F54-43F0-97C5-26CB29F08A18}" presName="spacer" presStyleCnt="0"/>
      <dgm:spPr/>
    </dgm:pt>
    <dgm:pt modelId="{A7908F6A-8FB0-419F-B8F5-228C076E5373}" type="pres">
      <dgm:prSet presAssocID="{116F95CC-1A87-46F0-A0AE-DDD479C9E474}" presName="parentText" presStyleLbl="node1" presStyleIdx="3" presStyleCnt="4">
        <dgm:presLayoutVars>
          <dgm:chMax val="0"/>
          <dgm:bulletEnabled val="1"/>
        </dgm:presLayoutVars>
      </dgm:prSet>
      <dgm:spPr/>
    </dgm:pt>
  </dgm:ptLst>
  <dgm:cxnLst>
    <dgm:cxn modelId="{12527218-C793-4948-83EF-DB29375F8CB9}" srcId="{526B7188-0249-45E7-9EF7-24FD83547DAF}" destId="{71FCEBB2-4FF9-4958-8489-A727228CBEB6}" srcOrd="1" destOrd="0" parTransId="{1C251E6A-5E00-4324-8276-4ED36DEB2BAD}" sibTransId="{163AC546-E56C-4FB0-86C7-AB8E61424F14}"/>
    <dgm:cxn modelId="{810FC638-8AC8-44D6-AE89-2814BA8B487D}" srcId="{526B7188-0249-45E7-9EF7-24FD83547DAF}" destId="{116F95CC-1A87-46F0-A0AE-DDD479C9E474}" srcOrd="3" destOrd="0" parTransId="{128B4E6A-F765-4831-8F2D-65ED6126893C}" sibTransId="{2F407E69-A683-4E76-97FF-4138C32E8F99}"/>
    <dgm:cxn modelId="{D47AF360-4903-411F-A575-81B86702006A}" type="presOf" srcId="{116F95CC-1A87-46F0-A0AE-DDD479C9E474}" destId="{A7908F6A-8FB0-419F-B8F5-228C076E5373}" srcOrd="0" destOrd="0" presId="urn:microsoft.com/office/officeart/2005/8/layout/vList2"/>
    <dgm:cxn modelId="{3245F960-2CDF-463E-8625-D15146E61938}" type="presOf" srcId="{C4FC6C2E-A9C2-4421-A328-C894556EEC69}" destId="{268D7901-BBC4-4F90-8520-8808E1F95B2E}" srcOrd="0" destOrd="0" presId="urn:microsoft.com/office/officeart/2005/8/layout/vList2"/>
    <dgm:cxn modelId="{5EFFC875-98CB-4AE0-BB2E-5995536DC227}" srcId="{526B7188-0249-45E7-9EF7-24FD83547DAF}" destId="{C4FC6C2E-A9C2-4421-A328-C894556EEC69}" srcOrd="2" destOrd="0" parTransId="{A1F77FCB-AF3C-496D-A777-6DBC92FF49F0}" sibTransId="{717634E9-5F54-43F0-97C5-26CB29F08A18}"/>
    <dgm:cxn modelId="{CFD73299-E840-432D-A507-61792E74EEB7}" type="presOf" srcId="{CA717BFA-AC21-4DC1-8E17-20AC67DFAD6C}" destId="{56D1B528-FC3C-4E6C-AC9F-1FC164AF4B70}" srcOrd="0" destOrd="0" presId="urn:microsoft.com/office/officeart/2005/8/layout/vList2"/>
    <dgm:cxn modelId="{4A1AB4CB-40BF-441F-82A0-A6436F15C8DA}" srcId="{526B7188-0249-45E7-9EF7-24FD83547DAF}" destId="{CA717BFA-AC21-4DC1-8E17-20AC67DFAD6C}" srcOrd="0" destOrd="0" parTransId="{9FDF1134-7A38-41D9-A7AF-AA7CFD5C7C48}" sibTransId="{2521AE87-C8D8-4DD5-87D8-A9BBB21193A4}"/>
    <dgm:cxn modelId="{24291BE5-94F6-49AF-B871-087A67B801C2}" type="presOf" srcId="{71FCEBB2-4FF9-4958-8489-A727228CBEB6}" destId="{A19CA4CA-E1DA-4F9B-854B-524748A34044}" srcOrd="0" destOrd="0" presId="urn:microsoft.com/office/officeart/2005/8/layout/vList2"/>
    <dgm:cxn modelId="{BC2141F1-5A32-45FD-A003-931951B2724E}" type="presOf" srcId="{526B7188-0249-45E7-9EF7-24FD83547DAF}" destId="{7BB2B3EF-79CE-44F9-82A2-92D8DF87ED59}" srcOrd="0" destOrd="0" presId="urn:microsoft.com/office/officeart/2005/8/layout/vList2"/>
    <dgm:cxn modelId="{032AC99C-01EB-4601-838F-B1481C95B897}" type="presParOf" srcId="{7BB2B3EF-79CE-44F9-82A2-92D8DF87ED59}" destId="{56D1B528-FC3C-4E6C-AC9F-1FC164AF4B70}" srcOrd="0" destOrd="0" presId="urn:microsoft.com/office/officeart/2005/8/layout/vList2"/>
    <dgm:cxn modelId="{1C94741C-F712-4C8D-8638-BF256D86A73B}" type="presParOf" srcId="{7BB2B3EF-79CE-44F9-82A2-92D8DF87ED59}" destId="{0C56DF4B-F9C2-4282-9265-42BC9A11CBA7}" srcOrd="1" destOrd="0" presId="urn:microsoft.com/office/officeart/2005/8/layout/vList2"/>
    <dgm:cxn modelId="{B3F87412-9534-464E-A238-B80F9C7D6367}" type="presParOf" srcId="{7BB2B3EF-79CE-44F9-82A2-92D8DF87ED59}" destId="{A19CA4CA-E1DA-4F9B-854B-524748A34044}" srcOrd="2" destOrd="0" presId="urn:microsoft.com/office/officeart/2005/8/layout/vList2"/>
    <dgm:cxn modelId="{BC53BBE2-B953-44A6-8DF6-B461BFD824FA}" type="presParOf" srcId="{7BB2B3EF-79CE-44F9-82A2-92D8DF87ED59}" destId="{A7437554-A771-43AA-8CB7-CC841A144899}" srcOrd="3" destOrd="0" presId="urn:microsoft.com/office/officeart/2005/8/layout/vList2"/>
    <dgm:cxn modelId="{69DD871C-4E27-48D5-9DD3-C5ACE35654B5}" type="presParOf" srcId="{7BB2B3EF-79CE-44F9-82A2-92D8DF87ED59}" destId="{268D7901-BBC4-4F90-8520-8808E1F95B2E}" srcOrd="4" destOrd="0" presId="urn:microsoft.com/office/officeart/2005/8/layout/vList2"/>
    <dgm:cxn modelId="{4901E5F0-CE6B-434D-A85C-5DB152D88699}" type="presParOf" srcId="{7BB2B3EF-79CE-44F9-82A2-92D8DF87ED59}" destId="{7C30E12D-A912-45C6-A7BA-BC3035E10A95}" srcOrd="5" destOrd="0" presId="urn:microsoft.com/office/officeart/2005/8/layout/vList2"/>
    <dgm:cxn modelId="{C070FF8F-E362-40DE-B871-4B39CAD93C5B}" type="presParOf" srcId="{7BB2B3EF-79CE-44F9-82A2-92D8DF87ED59}" destId="{A7908F6A-8FB0-419F-B8F5-228C076E537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CECE6F-D0E0-4D05-8AC9-ABFF976660C7}" type="doc">
      <dgm:prSet loTypeId="urn:microsoft.com/office/officeart/2018/2/layout/IconVerticalSolidList" loCatId="icon" qsTypeId="urn:microsoft.com/office/officeart/2005/8/quickstyle/simple1" qsCatId="simple" csTypeId="urn:microsoft.com/office/officeart/2005/8/colors/accent6_2" csCatId="accent6" phldr="1"/>
      <dgm:spPr/>
      <dgm:t>
        <a:bodyPr/>
        <a:lstStyle/>
        <a:p>
          <a:endParaRPr lang="en-US"/>
        </a:p>
      </dgm:t>
    </dgm:pt>
    <dgm:pt modelId="{1C2E33AA-843A-48DA-9717-0300A82E6FF7}">
      <dgm:prSet/>
      <dgm:spPr/>
      <dgm:t>
        <a:bodyPr/>
        <a:lstStyle/>
        <a:p>
          <a:pPr>
            <a:lnSpc>
              <a:spcPct val="100000"/>
            </a:lnSpc>
          </a:pPr>
          <a:r>
            <a:rPr lang="en-US" dirty="0">
              <a:solidFill>
                <a:schemeClr val="bg1"/>
              </a:solidFill>
              <a:latin typeface="Calibri"/>
              <a:cs typeface="Calibri"/>
            </a:rPr>
            <a:t>Contracts by their very nature are prospective documents. </a:t>
          </a:r>
        </a:p>
      </dgm:t>
    </dgm:pt>
    <dgm:pt modelId="{52DB91E5-4FF7-4002-8468-1A1B52A4CA77}" type="parTrans" cxnId="{65204ECA-9460-4A3D-9676-395BFDD6A1C5}">
      <dgm:prSet/>
      <dgm:spPr/>
      <dgm:t>
        <a:bodyPr/>
        <a:lstStyle/>
        <a:p>
          <a:endParaRPr lang="en-US"/>
        </a:p>
      </dgm:t>
    </dgm:pt>
    <dgm:pt modelId="{5AE96DE8-6CC1-495F-99F6-08F0377218A1}" type="sibTrans" cxnId="{65204ECA-9460-4A3D-9676-395BFDD6A1C5}">
      <dgm:prSet/>
      <dgm:spPr/>
      <dgm:t>
        <a:bodyPr/>
        <a:lstStyle/>
        <a:p>
          <a:endParaRPr lang="en-US"/>
        </a:p>
      </dgm:t>
    </dgm:pt>
    <dgm:pt modelId="{83D7F858-0E42-4FBB-A41A-7A2A97146010}">
      <dgm:prSet/>
      <dgm:spPr/>
      <dgm:t>
        <a:bodyPr/>
        <a:lstStyle/>
        <a:p>
          <a:pPr>
            <a:lnSpc>
              <a:spcPct val="100000"/>
            </a:lnSpc>
          </a:pPr>
          <a:r>
            <a:rPr lang="en-US" dirty="0">
              <a:solidFill>
                <a:schemeClr val="bg1"/>
              </a:solidFill>
              <a:latin typeface="Calibri"/>
              <a:cs typeface="Calibri"/>
            </a:rPr>
            <a:t>A significant reason for putting a contract in writing is to memorialize what the parties have agreed upon in hopes of preventing future disputes. </a:t>
          </a:r>
        </a:p>
      </dgm:t>
    </dgm:pt>
    <dgm:pt modelId="{F63D25E7-96FC-4709-A6E7-335E14B1D4F8}" type="parTrans" cxnId="{DB191718-08ED-442F-815E-F2FA48622FCF}">
      <dgm:prSet/>
      <dgm:spPr/>
      <dgm:t>
        <a:bodyPr/>
        <a:lstStyle/>
        <a:p>
          <a:endParaRPr lang="en-US"/>
        </a:p>
      </dgm:t>
    </dgm:pt>
    <dgm:pt modelId="{22F93F8E-8CA1-4D30-9EDD-40544E881B8D}" type="sibTrans" cxnId="{DB191718-08ED-442F-815E-F2FA48622FCF}">
      <dgm:prSet/>
      <dgm:spPr/>
      <dgm:t>
        <a:bodyPr/>
        <a:lstStyle/>
        <a:p>
          <a:endParaRPr lang="en-US"/>
        </a:p>
      </dgm:t>
    </dgm:pt>
    <dgm:pt modelId="{C44CA963-1AF4-4289-A3C1-AD8B85FD617A}">
      <dgm:prSet/>
      <dgm:spPr/>
      <dgm:t>
        <a:bodyPr/>
        <a:lstStyle/>
        <a:p>
          <a:pPr>
            <a:lnSpc>
              <a:spcPct val="100000"/>
            </a:lnSpc>
          </a:pPr>
          <a:r>
            <a:rPr lang="en-US" dirty="0">
              <a:solidFill>
                <a:schemeClr val="bg1"/>
              </a:solidFill>
              <a:latin typeface="Calibri"/>
              <a:cs typeface="Calibri"/>
            </a:rPr>
            <a:t>The goal should be to draft every sentence with precision such that only one possible interpretation follows—the interpretation the drafter intends. </a:t>
          </a:r>
        </a:p>
      </dgm:t>
    </dgm:pt>
    <dgm:pt modelId="{A9DA4F64-DD0C-4802-BEB4-22A31ECEFABC}" type="parTrans" cxnId="{20AA4A33-0CCC-408D-870D-CB515130BA83}">
      <dgm:prSet/>
      <dgm:spPr/>
      <dgm:t>
        <a:bodyPr/>
        <a:lstStyle/>
        <a:p>
          <a:endParaRPr lang="en-US"/>
        </a:p>
      </dgm:t>
    </dgm:pt>
    <dgm:pt modelId="{D632C2FF-145C-49DA-BBE2-08A8A286905C}" type="sibTrans" cxnId="{20AA4A33-0CCC-408D-870D-CB515130BA83}">
      <dgm:prSet/>
      <dgm:spPr/>
      <dgm:t>
        <a:bodyPr/>
        <a:lstStyle/>
        <a:p>
          <a:endParaRPr lang="en-US"/>
        </a:p>
      </dgm:t>
    </dgm:pt>
    <dgm:pt modelId="{1D9F19DE-9D17-4B40-BF08-01D076E337C9}" type="pres">
      <dgm:prSet presAssocID="{46CECE6F-D0E0-4D05-8AC9-ABFF976660C7}" presName="root" presStyleCnt="0">
        <dgm:presLayoutVars>
          <dgm:dir/>
          <dgm:resizeHandles val="exact"/>
        </dgm:presLayoutVars>
      </dgm:prSet>
      <dgm:spPr/>
    </dgm:pt>
    <dgm:pt modelId="{12542FA6-1213-410D-AF80-0BAE051CADE4}" type="pres">
      <dgm:prSet presAssocID="{1C2E33AA-843A-48DA-9717-0300A82E6FF7}" presName="compNode" presStyleCnt="0"/>
      <dgm:spPr/>
    </dgm:pt>
    <dgm:pt modelId="{6C07C339-B86C-4C89-894C-487CDBF92E44}" type="pres">
      <dgm:prSet presAssocID="{1C2E33AA-843A-48DA-9717-0300A82E6FF7}" presName="bgRect" presStyleLbl="bgShp" presStyleIdx="0" presStyleCnt="3"/>
      <dgm:spPr/>
    </dgm:pt>
    <dgm:pt modelId="{53668E0D-DBDD-4EA2-9F49-8F796A665292}" type="pres">
      <dgm:prSet presAssocID="{1C2E33AA-843A-48DA-9717-0300A82E6FF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ntract"/>
        </a:ext>
      </dgm:extLst>
    </dgm:pt>
    <dgm:pt modelId="{5FDACED0-F60E-4069-8D8F-2E9478E69C89}" type="pres">
      <dgm:prSet presAssocID="{1C2E33AA-843A-48DA-9717-0300A82E6FF7}" presName="spaceRect" presStyleCnt="0"/>
      <dgm:spPr/>
    </dgm:pt>
    <dgm:pt modelId="{894F9F13-161F-4DC1-90EA-4E871046B860}" type="pres">
      <dgm:prSet presAssocID="{1C2E33AA-843A-48DA-9717-0300A82E6FF7}" presName="parTx" presStyleLbl="revTx" presStyleIdx="0" presStyleCnt="3">
        <dgm:presLayoutVars>
          <dgm:chMax val="0"/>
          <dgm:chPref val="0"/>
        </dgm:presLayoutVars>
      </dgm:prSet>
      <dgm:spPr/>
    </dgm:pt>
    <dgm:pt modelId="{F5392317-521F-43FE-A79B-41B493D79357}" type="pres">
      <dgm:prSet presAssocID="{5AE96DE8-6CC1-495F-99F6-08F0377218A1}" presName="sibTrans" presStyleCnt="0"/>
      <dgm:spPr/>
    </dgm:pt>
    <dgm:pt modelId="{C05AD207-CA24-417B-92CE-CC42CDFC98E5}" type="pres">
      <dgm:prSet presAssocID="{83D7F858-0E42-4FBB-A41A-7A2A97146010}" presName="compNode" presStyleCnt="0"/>
      <dgm:spPr/>
    </dgm:pt>
    <dgm:pt modelId="{F5ACF457-5E5F-42AD-AD75-6739EC3369A0}" type="pres">
      <dgm:prSet presAssocID="{83D7F858-0E42-4FBB-A41A-7A2A97146010}" presName="bgRect" presStyleLbl="bgShp" presStyleIdx="1" presStyleCnt="3"/>
      <dgm:spPr/>
    </dgm:pt>
    <dgm:pt modelId="{39C5B1DA-21A4-41DB-8A88-07B6B556CB71}" type="pres">
      <dgm:prSet presAssocID="{83D7F858-0E42-4FBB-A41A-7A2A9714601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C374D9A7-C4DD-4677-ABC7-070BA0FB285E}" type="pres">
      <dgm:prSet presAssocID="{83D7F858-0E42-4FBB-A41A-7A2A97146010}" presName="spaceRect" presStyleCnt="0"/>
      <dgm:spPr/>
    </dgm:pt>
    <dgm:pt modelId="{341B2F4A-345E-4D32-B535-2E5FC9AFD73A}" type="pres">
      <dgm:prSet presAssocID="{83D7F858-0E42-4FBB-A41A-7A2A97146010}" presName="parTx" presStyleLbl="revTx" presStyleIdx="1" presStyleCnt="3">
        <dgm:presLayoutVars>
          <dgm:chMax val="0"/>
          <dgm:chPref val="0"/>
        </dgm:presLayoutVars>
      </dgm:prSet>
      <dgm:spPr/>
    </dgm:pt>
    <dgm:pt modelId="{FCFA5DA3-5A1A-46A7-962A-D4B5CCAC1330}" type="pres">
      <dgm:prSet presAssocID="{22F93F8E-8CA1-4D30-9EDD-40544E881B8D}" presName="sibTrans" presStyleCnt="0"/>
      <dgm:spPr/>
    </dgm:pt>
    <dgm:pt modelId="{D11147F6-7728-4F90-AE78-79AB469B4D23}" type="pres">
      <dgm:prSet presAssocID="{C44CA963-1AF4-4289-A3C1-AD8B85FD617A}" presName="compNode" presStyleCnt="0"/>
      <dgm:spPr/>
    </dgm:pt>
    <dgm:pt modelId="{1114DFA7-C3ED-42E1-A9FE-B90774CBCDCF}" type="pres">
      <dgm:prSet presAssocID="{C44CA963-1AF4-4289-A3C1-AD8B85FD617A}" presName="bgRect" presStyleLbl="bgShp" presStyleIdx="2" presStyleCnt="3"/>
      <dgm:spPr/>
    </dgm:pt>
    <dgm:pt modelId="{0FCAEB38-EF9A-4158-9325-14E7CFB9BC63}" type="pres">
      <dgm:prSet presAssocID="{C44CA963-1AF4-4289-A3C1-AD8B85FD617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arget"/>
        </a:ext>
      </dgm:extLst>
    </dgm:pt>
    <dgm:pt modelId="{3CEDCDF5-751C-4EE2-A1E2-7C53B02E7808}" type="pres">
      <dgm:prSet presAssocID="{C44CA963-1AF4-4289-A3C1-AD8B85FD617A}" presName="spaceRect" presStyleCnt="0"/>
      <dgm:spPr/>
    </dgm:pt>
    <dgm:pt modelId="{C8B62E0D-BF71-4FBD-AF6C-622E17C0D860}" type="pres">
      <dgm:prSet presAssocID="{C44CA963-1AF4-4289-A3C1-AD8B85FD617A}" presName="parTx" presStyleLbl="revTx" presStyleIdx="2" presStyleCnt="3">
        <dgm:presLayoutVars>
          <dgm:chMax val="0"/>
          <dgm:chPref val="0"/>
        </dgm:presLayoutVars>
      </dgm:prSet>
      <dgm:spPr/>
    </dgm:pt>
  </dgm:ptLst>
  <dgm:cxnLst>
    <dgm:cxn modelId="{DB191718-08ED-442F-815E-F2FA48622FCF}" srcId="{46CECE6F-D0E0-4D05-8AC9-ABFF976660C7}" destId="{83D7F858-0E42-4FBB-A41A-7A2A97146010}" srcOrd="1" destOrd="0" parTransId="{F63D25E7-96FC-4709-A6E7-335E14B1D4F8}" sibTransId="{22F93F8E-8CA1-4D30-9EDD-40544E881B8D}"/>
    <dgm:cxn modelId="{20AA4A33-0CCC-408D-870D-CB515130BA83}" srcId="{46CECE6F-D0E0-4D05-8AC9-ABFF976660C7}" destId="{C44CA963-1AF4-4289-A3C1-AD8B85FD617A}" srcOrd="2" destOrd="0" parTransId="{A9DA4F64-DD0C-4802-BEB4-22A31ECEFABC}" sibTransId="{D632C2FF-145C-49DA-BBE2-08A8A286905C}"/>
    <dgm:cxn modelId="{D750FD5D-B71B-4291-B428-544951B7866F}" type="presOf" srcId="{C44CA963-1AF4-4289-A3C1-AD8B85FD617A}" destId="{C8B62E0D-BF71-4FBD-AF6C-622E17C0D860}" srcOrd="0" destOrd="0" presId="urn:microsoft.com/office/officeart/2018/2/layout/IconVerticalSolidList"/>
    <dgm:cxn modelId="{7ED4E241-8FC6-48C1-8CE5-FF7E8836A82E}" type="presOf" srcId="{1C2E33AA-843A-48DA-9717-0300A82E6FF7}" destId="{894F9F13-161F-4DC1-90EA-4E871046B860}" srcOrd="0" destOrd="0" presId="urn:microsoft.com/office/officeart/2018/2/layout/IconVerticalSolidList"/>
    <dgm:cxn modelId="{ABF7D599-9173-4C6C-8DE4-6CB4FEC846B5}" type="presOf" srcId="{46CECE6F-D0E0-4D05-8AC9-ABFF976660C7}" destId="{1D9F19DE-9D17-4B40-BF08-01D076E337C9}" srcOrd="0" destOrd="0" presId="urn:microsoft.com/office/officeart/2018/2/layout/IconVerticalSolidList"/>
    <dgm:cxn modelId="{D31030A3-76DF-4F0B-89D5-833CF218AA43}" type="presOf" srcId="{83D7F858-0E42-4FBB-A41A-7A2A97146010}" destId="{341B2F4A-345E-4D32-B535-2E5FC9AFD73A}" srcOrd="0" destOrd="0" presId="urn:microsoft.com/office/officeart/2018/2/layout/IconVerticalSolidList"/>
    <dgm:cxn modelId="{65204ECA-9460-4A3D-9676-395BFDD6A1C5}" srcId="{46CECE6F-D0E0-4D05-8AC9-ABFF976660C7}" destId="{1C2E33AA-843A-48DA-9717-0300A82E6FF7}" srcOrd="0" destOrd="0" parTransId="{52DB91E5-4FF7-4002-8468-1A1B52A4CA77}" sibTransId="{5AE96DE8-6CC1-495F-99F6-08F0377218A1}"/>
    <dgm:cxn modelId="{DC02A02F-3F63-49ED-8271-A8F3C765722C}" type="presParOf" srcId="{1D9F19DE-9D17-4B40-BF08-01D076E337C9}" destId="{12542FA6-1213-410D-AF80-0BAE051CADE4}" srcOrd="0" destOrd="0" presId="urn:microsoft.com/office/officeart/2018/2/layout/IconVerticalSolidList"/>
    <dgm:cxn modelId="{DC7C0F8A-133C-48EC-93D6-A36E8B8E3C78}" type="presParOf" srcId="{12542FA6-1213-410D-AF80-0BAE051CADE4}" destId="{6C07C339-B86C-4C89-894C-487CDBF92E44}" srcOrd="0" destOrd="0" presId="urn:microsoft.com/office/officeart/2018/2/layout/IconVerticalSolidList"/>
    <dgm:cxn modelId="{65C69E2C-66D4-4D47-8A39-10678B314F3E}" type="presParOf" srcId="{12542FA6-1213-410D-AF80-0BAE051CADE4}" destId="{53668E0D-DBDD-4EA2-9F49-8F796A665292}" srcOrd="1" destOrd="0" presId="urn:microsoft.com/office/officeart/2018/2/layout/IconVerticalSolidList"/>
    <dgm:cxn modelId="{B302396D-9187-4186-9DB2-E23BB3CF1584}" type="presParOf" srcId="{12542FA6-1213-410D-AF80-0BAE051CADE4}" destId="{5FDACED0-F60E-4069-8D8F-2E9478E69C89}" srcOrd="2" destOrd="0" presId="urn:microsoft.com/office/officeart/2018/2/layout/IconVerticalSolidList"/>
    <dgm:cxn modelId="{AB099440-7B7A-4407-899D-5230BCF6313C}" type="presParOf" srcId="{12542FA6-1213-410D-AF80-0BAE051CADE4}" destId="{894F9F13-161F-4DC1-90EA-4E871046B860}" srcOrd="3" destOrd="0" presId="urn:microsoft.com/office/officeart/2018/2/layout/IconVerticalSolidList"/>
    <dgm:cxn modelId="{DB18847C-2AC0-4CF4-90AD-4DDC166B708C}" type="presParOf" srcId="{1D9F19DE-9D17-4B40-BF08-01D076E337C9}" destId="{F5392317-521F-43FE-A79B-41B493D79357}" srcOrd="1" destOrd="0" presId="urn:microsoft.com/office/officeart/2018/2/layout/IconVerticalSolidList"/>
    <dgm:cxn modelId="{B64AE62E-C865-4F16-8A63-C212E16EB782}" type="presParOf" srcId="{1D9F19DE-9D17-4B40-BF08-01D076E337C9}" destId="{C05AD207-CA24-417B-92CE-CC42CDFC98E5}" srcOrd="2" destOrd="0" presId="urn:microsoft.com/office/officeart/2018/2/layout/IconVerticalSolidList"/>
    <dgm:cxn modelId="{E1E07F38-8F6A-4E2F-A2A1-F6F10BAB14C4}" type="presParOf" srcId="{C05AD207-CA24-417B-92CE-CC42CDFC98E5}" destId="{F5ACF457-5E5F-42AD-AD75-6739EC3369A0}" srcOrd="0" destOrd="0" presId="urn:microsoft.com/office/officeart/2018/2/layout/IconVerticalSolidList"/>
    <dgm:cxn modelId="{4EE6DE8A-92EE-4FB9-A3EE-1F1332079BFD}" type="presParOf" srcId="{C05AD207-CA24-417B-92CE-CC42CDFC98E5}" destId="{39C5B1DA-21A4-41DB-8A88-07B6B556CB71}" srcOrd="1" destOrd="0" presId="urn:microsoft.com/office/officeart/2018/2/layout/IconVerticalSolidList"/>
    <dgm:cxn modelId="{E358FC05-AF00-45D6-BFD1-2FBD11E79B23}" type="presParOf" srcId="{C05AD207-CA24-417B-92CE-CC42CDFC98E5}" destId="{C374D9A7-C4DD-4677-ABC7-070BA0FB285E}" srcOrd="2" destOrd="0" presId="urn:microsoft.com/office/officeart/2018/2/layout/IconVerticalSolidList"/>
    <dgm:cxn modelId="{31D93A91-5E1B-4574-9AF1-434DBC4668C6}" type="presParOf" srcId="{C05AD207-CA24-417B-92CE-CC42CDFC98E5}" destId="{341B2F4A-345E-4D32-B535-2E5FC9AFD73A}" srcOrd="3" destOrd="0" presId="urn:microsoft.com/office/officeart/2018/2/layout/IconVerticalSolidList"/>
    <dgm:cxn modelId="{3521BC71-57C3-4967-9CC2-C27CE6ABC411}" type="presParOf" srcId="{1D9F19DE-9D17-4B40-BF08-01D076E337C9}" destId="{FCFA5DA3-5A1A-46A7-962A-D4B5CCAC1330}" srcOrd="3" destOrd="0" presId="urn:microsoft.com/office/officeart/2018/2/layout/IconVerticalSolidList"/>
    <dgm:cxn modelId="{CAB22991-DADA-43E1-BDD9-5B57BFDF3BB7}" type="presParOf" srcId="{1D9F19DE-9D17-4B40-BF08-01D076E337C9}" destId="{D11147F6-7728-4F90-AE78-79AB469B4D23}" srcOrd="4" destOrd="0" presId="urn:microsoft.com/office/officeart/2018/2/layout/IconVerticalSolidList"/>
    <dgm:cxn modelId="{305490C6-5BCF-4E74-B7C0-C7FA985C667E}" type="presParOf" srcId="{D11147F6-7728-4F90-AE78-79AB469B4D23}" destId="{1114DFA7-C3ED-42E1-A9FE-B90774CBCDCF}" srcOrd="0" destOrd="0" presId="urn:microsoft.com/office/officeart/2018/2/layout/IconVerticalSolidList"/>
    <dgm:cxn modelId="{FCB5C1F0-90DE-4036-A794-D27623A05C1B}" type="presParOf" srcId="{D11147F6-7728-4F90-AE78-79AB469B4D23}" destId="{0FCAEB38-EF9A-4158-9325-14E7CFB9BC63}" srcOrd="1" destOrd="0" presId="urn:microsoft.com/office/officeart/2018/2/layout/IconVerticalSolidList"/>
    <dgm:cxn modelId="{B1D42152-586F-47DB-87A7-803F7902B077}" type="presParOf" srcId="{D11147F6-7728-4F90-AE78-79AB469B4D23}" destId="{3CEDCDF5-751C-4EE2-A1E2-7C53B02E7808}" srcOrd="2" destOrd="0" presId="urn:microsoft.com/office/officeart/2018/2/layout/IconVerticalSolidList"/>
    <dgm:cxn modelId="{A7E66196-1243-40B3-AC99-6FEF347EF31E}" type="presParOf" srcId="{D11147F6-7728-4F90-AE78-79AB469B4D23}" destId="{C8B62E0D-BF71-4FBD-AF6C-622E17C0D86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A97280-D28D-43FE-BCCB-269FB2960B05}"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2C8EA689-77AA-4CFB-9849-9B131AC7F906}">
      <dgm:prSet phldr="0"/>
      <dgm:spPr/>
      <dgm:t>
        <a:bodyPr/>
        <a:lstStyle/>
        <a:p>
          <a:pPr algn="just" rtl="0"/>
          <a:r>
            <a:rPr lang="en-US" b="1" dirty="0">
              <a:solidFill>
                <a:schemeClr val="bg1"/>
              </a:solidFill>
              <a:latin typeface="Calibri"/>
              <a:cs typeface="Calibri"/>
            </a:rPr>
            <a:t>Have your client prepare the outline: </a:t>
          </a:r>
          <a:r>
            <a:rPr lang="en-US" dirty="0">
              <a:solidFill>
                <a:schemeClr val="bg1"/>
              </a:solidFill>
              <a:latin typeface="Calibri"/>
              <a:cs typeface="Calibri"/>
            </a:rPr>
            <a:t>Before you begin drafting the contract, ask your client to prepare an outline of the agreement as they understand it. It will create a blueprint of the points that are important to them. It also serves as a good starting point for discussing other critical issues that they might not have thought of.</a:t>
          </a:r>
        </a:p>
      </dgm:t>
    </dgm:pt>
    <dgm:pt modelId="{05A365F4-53B1-48D4-9CDC-C9F8991E9FC0}" type="parTrans" cxnId="{BD4FACC1-FF85-4985-A697-DDE4AD3B5295}">
      <dgm:prSet/>
      <dgm:spPr/>
    </dgm:pt>
    <dgm:pt modelId="{490D489A-5363-4B7E-A574-10EC3121034E}" type="sibTrans" cxnId="{BD4FACC1-FF85-4985-A697-DDE4AD3B5295}">
      <dgm:prSet/>
      <dgm:spPr/>
    </dgm:pt>
    <dgm:pt modelId="{0BEADED2-15A5-4BE2-973D-9522ADE28C84}">
      <dgm:prSet phldr="0"/>
      <dgm:spPr/>
      <dgm:t>
        <a:bodyPr/>
        <a:lstStyle/>
        <a:p>
          <a:pPr algn="just"/>
          <a:r>
            <a:rPr lang="en-US" b="1" dirty="0">
              <a:solidFill>
                <a:schemeClr val="bg1"/>
              </a:solidFill>
              <a:latin typeface="Calibri"/>
              <a:cs typeface="Calibri"/>
            </a:rPr>
            <a:t>Be clear: </a:t>
          </a:r>
          <a:r>
            <a:rPr lang="en-US" dirty="0">
              <a:solidFill>
                <a:schemeClr val="bg1"/>
              </a:solidFill>
              <a:latin typeface="Calibri"/>
              <a:cs typeface="Calibri"/>
            </a:rPr>
            <a:t>Avoid ambiguous terms and flowery language. Your contract should be clear enough that a layperson will understand the terms of the deal. Similarly, you should be clear in your use and placement of conjunctions (i.e. “and,” “or,” and “but”) and modifiers (i.e. “actively,” “knowingly,” and so forth). </a:t>
          </a:r>
        </a:p>
      </dgm:t>
    </dgm:pt>
    <dgm:pt modelId="{7A7FDDFE-258A-406E-B64F-F3A8B992B772}" type="parTrans" cxnId="{EFC129D0-66C9-4CE0-A289-B42DD3FC293F}">
      <dgm:prSet/>
      <dgm:spPr/>
    </dgm:pt>
    <dgm:pt modelId="{1CB6D807-A06F-4DE0-BD75-E0E93733228B}" type="sibTrans" cxnId="{EFC129D0-66C9-4CE0-A289-B42DD3FC293F}">
      <dgm:prSet/>
      <dgm:spPr/>
    </dgm:pt>
    <dgm:pt modelId="{BB427E5B-5F78-4A93-9CE2-CE337712960B}">
      <dgm:prSet phldr="0"/>
      <dgm:spPr/>
      <dgm:t>
        <a:bodyPr/>
        <a:lstStyle/>
        <a:p>
          <a:pPr algn="just"/>
          <a:r>
            <a:rPr lang="en-US" b="1" dirty="0">
              <a:solidFill>
                <a:schemeClr val="bg1"/>
              </a:solidFill>
              <a:latin typeface="Calibri"/>
              <a:cs typeface="Calibri"/>
            </a:rPr>
            <a:t>Be concise: </a:t>
          </a:r>
          <a:r>
            <a:rPr lang="en-US" dirty="0">
              <a:solidFill>
                <a:schemeClr val="bg1"/>
              </a:solidFill>
              <a:latin typeface="Calibri"/>
              <a:cs typeface="Calibri"/>
            </a:rPr>
            <a:t>Cut unnecessary words or phrases. This helps ensure not only that the contract is straight-forward, but also that the contract isn’t creating any inadvertent obligations, conditions, distinctions, and so forth.</a:t>
          </a:r>
        </a:p>
      </dgm:t>
    </dgm:pt>
    <dgm:pt modelId="{C79D0EEE-9211-4F70-8CC9-CCE657DB120B}" type="parTrans" cxnId="{21CF7564-8C1D-40B0-A175-EB20ED663BA6}">
      <dgm:prSet/>
      <dgm:spPr/>
    </dgm:pt>
    <dgm:pt modelId="{5D1941A0-1C5D-4A6C-BE3D-4CF3EFB2E6E7}" type="sibTrans" cxnId="{21CF7564-8C1D-40B0-A175-EB20ED663BA6}">
      <dgm:prSet/>
      <dgm:spPr/>
    </dgm:pt>
    <dgm:pt modelId="{B7A07F0D-D935-4356-9D4E-79F83D8D9A3F}">
      <dgm:prSet phldr="0"/>
      <dgm:spPr/>
      <dgm:t>
        <a:bodyPr/>
        <a:lstStyle/>
        <a:p>
          <a:pPr algn="just"/>
          <a:r>
            <a:rPr lang="en-US" b="1" dirty="0">
              <a:solidFill>
                <a:schemeClr val="bg1"/>
              </a:solidFill>
              <a:latin typeface="Calibri"/>
              <a:cs typeface="Calibri"/>
            </a:rPr>
            <a:t>Be consistent:</a:t>
          </a:r>
          <a:r>
            <a:rPr lang="en-US" dirty="0">
              <a:solidFill>
                <a:schemeClr val="bg1"/>
              </a:solidFill>
              <a:latin typeface="Calibri"/>
              <a:cs typeface="Calibri"/>
            </a:rPr>
            <a:t> Once you’ve defined a party or term, be consistent in your use of it.</a:t>
          </a:r>
        </a:p>
      </dgm:t>
    </dgm:pt>
    <dgm:pt modelId="{462A6865-09F7-4C9A-B11E-932040D7CBCC}" type="parTrans" cxnId="{90FA4C8A-7ECD-44BF-AD0A-403A8FA29B2B}">
      <dgm:prSet/>
      <dgm:spPr/>
    </dgm:pt>
    <dgm:pt modelId="{6F4B6029-9C35-4E5A-9174-CEA122107CE3}" type="sibTrans" cxnId="{90FA4C8A-7ECD-44BF-AD0A-403A8FA29B2B}">
      <dgm:prSet/>
      <dgm:spPr/>
    </dgm:pt>
    <dgm:pt modelId="{63491CA1-6EB7-4983-89D9-10A11CBEFF5B}">
      <dgm:prSet phldr="0"/>
      <dgm:spPr/>
      <dgm:t>
        <a:bodyPr/>
        <a:lstStyle/>
        <a:p>
          <a:pPr algn="just"/>
          <a:r>
            <a:rPr lang="en-US" b="1" dirty="0">
              <a:solidFill>
                <a:schemeClr val="bg1"/>
              </a:solidFill>
              <a:latin typeface="Calibri"/>
              <a:cs typeface="Calibri"/>
            </a:rPr>
            <a:t>Define important terms and parties:</a:t>
          </a:r>
          <a:r>
            <a:rPr lang="en-US" dirty="0">
              <a:solidFill>
                <a:schemeClr val="bg1"/>
              </a:solidFill>
              <a:latin typeface="Calibri"/>
              <a:cs typeface="Calibri"/>
            </a:rPr>
            <a:t> It’s a good idea to define all important terms as you use them. </a:t>
          </a:r>
        </a:p>
      </dgm:t>
    </dgm:pt>
    <dgm:pt modelId="{D7DF937C-86E3-4763-8164-5C9C22FA5406}" type="parTrans" cxnId="{21957D15-B434-4F51-ADA8-CA2CEEC17606}">
      <dgm:prSet/>
      <dgm:spPr/>
    </dgm:pt>
    <dgm:pt modelId="{8E89DA0F-3A25-46E7-AA49-3C44C121D463}" type="sibTrans" cxnId="{21957D15-B434-4F51-ADA8-CA2CEEC17606}">
      <dgm:prSet/>
      <dgm:spPr/>
    </dgm:pt>
    <dgm:pt modelId="{68197BC3-E9FE-4581-9200-09E0C48B804E}">
      <dgm:prSet phldr="0"/>
      <dgm:spPr/>
      <dgm:t>
        <a:bodyPr/>
        <a:lstStyle/>
        <a:p>
          <a:pPr algn="just"/>
          <a:r>
            <a:rPr lang="en-US" b="1" dirty="0">
              <a:solidFill>
                <a:schemeClr val="bg1"/>
              </a:solidFill>
              <a:latin typeface="Calibri"/>
              <a:cs typeface="Calibri"/>
            </a:rPr>
            <a:t>Avoid inadvertently using words with legal significance:</a:t>
          </a:r>
          <a:r>
            <a:rPr lang="en-US" dirty="0">
              <a:solidFill>
                <a:schemeClr val="bg1"/>
              </a:solidFill>
              <a:latin typeface="Calibri"/>
              <a:cs typeface="Calibri"/>
            </a:rPr>
            <a:t> You should be very careful any time you use a word that you recognize as possessing a specific legal meaning. If you don’t intend to apply that specific legal meaning, choose another word.</a:t>
          </a:r>
        </a:p>
      </dgm:t>
    </dgm:pt>
    <dgm:pt modelId="{D5943F02-0256-478E-83D1-6F01F61A126A}" type="parTrans" cxnId="{1972E071-7FD3-4283-9989-FDE9EE936B8F}">
      <dgm:prSet/>
      <dgm:spPr/>
    </dgm:pt>
    <dgm:pt modelId="{A4732458-6F21-46F6-8C5A-B1E82367A648}" type="sibTrans" cxnId="{1972E071-7FD3-4283-9989-FDE9EE936B8F}">
      <dgm:prSet/>
      <dgm:spPr/>
    </dgm:pt>
    <dgm:pt modelId="{9C0A112A-4894-4486-9670-36B6EB14058A}" type="pres">
      <dgm:prSet presAssocID="{69A97280-D28D-43FE-BCCB-269FB2960B05}" presName="diagram" presStyleCnt="0">
        <dgm:presLayoutVars>
          <dgm:dir/>
          <dgm:resizeHandles val="exact"/>
        </dgm:presLayoutVars>
      </dgm:prSet>
      <dgm:spPr/>
    </dgm:pt>
    <dgm:pt modelId="{DC63EDEF-038D-4706-87CD-F85608D2EA6A}" type="pres">
      <dgm:prSet presAssocID="{2C8EA689-77AA-4CFB-9849-9B131AC7F906}" presName="node" presStyleLbl="node1" presStyleIdx="0" presStyleCnt="6">
        <dgm:presLayoutVars>
          <dgm:bulletEnabled val="1"/>
        </dgm:presLayoutVars>
      </dgm:prSet>
      <dgm:spPr/>
    </dgm:pt>
    <dgm:pt modelId="{0D70301D-D6C3-46AF-8F62-927F39942004}" type="pres">
      <dgm:prSet presAssocID="{490D489A-5363-4B7E-A574-10EC3121034E}" presName="sibTrans" presStyleCnt="0"/>
      <dgm:spPr/>
    </dgm:pt>
    <dgm:pt modelId="{74A61CC1-2DC1-4C14-A5A2-6A0AD0431269}" type="pres">
      <dgm:prSet presAssocID="{0BEADED2-15A5-4BE2-973D-9522ADE28C84}" presName="node" presStyleLbl="node1" presStyleIdx="1" presStyleCnt="6">
        <dgm:presLayoutVars>
          <dgm:bulletEnabled val="1"/>
        </dgm:presLayoutVars>
      </dgm:prSet>
      <dgm:spPr/>
    </dgm:pt>
    <dgm:pt modelId="{D94E5F47-8DE2-4650-B39E-A90F15C54AA9}" type="pres">
      <dgm:prSet presAssocID="{1CB6D807-A06F-4DE0-BD75-E0E93733228B}" presName="sibTrans" presStyleCnt="0"/>
      <dgm:spPr/>
    </dgm:pt>
    <dgm:pt modelId="{3E615DE0-FDE9-4B91-821C-304A58245D9E}" type="pres">
      <dgm:prSet presAssocID="{BB427E5B-5F78-4A93-9CE2-CE337712960B}" presName="node" presStyleLbl="node1" presStyleIdx="2" presStyleCnt="6">
        <dgm:presLayoutVars>
          <dgm:bulletEnabled val="1"/>
        </dgm:presLayoutVars>
      </dgm:prSet>
      <dgm:spPr/>
    </dgm:pt>
    <dgm:pt modelId="{78F19EF3-C726-4FC9-84B2-29B91E180F3A}" type="pres">
      <dgm:prSet presAssocID="{5D1941A0-1C5D-4A6C-BE3D-4CF3EFB2E6E7}" presName="sibTrans" presStyleCnt="0"/>
      <dgm:spPr/>
    </dgm:pt>
    <dgm:pt modelId="{CDACE18F-49C2-4D2F-B6C9-EC2561908C6E}" type="pres">
      <dgm:prSet presAssocID="{B7A07F0D-D935-4356-9D4E-79F83D8D9A3F}" presName="node" presStyleLbl="node1" presStyleIdx="3" presStyleCnt="6">
        <dgm:presLayoutVars>
          <dgm:bulletEnabled val="1"/>
        </dgm:presLayoutVars>
      </dgm:prSet>
      <dgm:spPr/>
    </dgm:pt>
    <dgm:pt modelId="{51CB191B-524B-428D-AB72-A9007D2ABD17}" type="pres">
      <dgm:prSet presAssocID="{6F4B6029-9C35-4E5A-9174-CEA122107CE3}" presName="sibTrans" presStyleCnt="0"/>
      <dgm:spPr/>
    </dgm:pt>
    <dgm:pt modelId="{A3BCCD38-E74F-4A6B-A8AE-F4A40E4859C2}" type="pres">
      <dgm:prSet presAssocID="{63491CA1-6EB7-4983-89D9-10A11CBEFF5B}" presName="node" presStyleLbl="node1" presStyleIdx="4" presStyleCnt="6">
        <dgm:presLayoutVars>
          <dgm:bulletEnabled val="1"/>
        </dgm:presLayoutVars>
      </dgm:prSet>
      <dgm:spPr/>
    </dgm:pt>
    <dgm:pt modelId="{15912261-00CB-4791-A98B-2C5E2C30969B}" type="pres">
      <dgm:prSet presAssocID="{8E89DA0F-3A25-46E7-AA49-3C44C121D463}" presName="sibTrans" presStyleCnt="0"/>
      <dgm:spPr/>
    </dgm:pt>
    <dgm:pt modelId="{26808007-8F75-4FE3-96FF-B1A79EAA35EE}" type="pres">
      <dgm:prSet presAssocID="{68197BC3-E9FE-4581-9200-09E0C48B804E}" presName="node" presStyleLbl="node1" presStyleIdx="5" presStyleCnt="6">
        <dgm:presLayoutVars>
          <dgm:bulletEnabled val="1"/>
        </dgm:presLayoutVars>
      </dgm:prSet>
      <dgm:spPr/>
    </dgm:pt>
  </dgm:ptLst>
  <dgm:cxnLst>
    <dgm:cxn modelId="{1004C10B-2BD6-4B00-BD21-C54827B69156}" type="presOf" srcId="{63491CA1-6EB7-4983-89D9-10A11CBEFF5B}" destId="{A3BCCD38-E74F-4A6B-A8AE-F4A40E4859C2}" srcOrd="0" destOrd="0" presId="urn:microsoft.com/office/officeart/2005/8/layout/default"/>
    <dgm:cxn modelId="{21957D15-B434-4F51-ADA8-CA2CEEC17606}" srcId="{69A97280-D28D-43FE-BCCB-269FB2960B05}" destId="{63491CA1-6EB7-4983-89D9-10A11CBEFF5B}" srcOrd="4" destOrd="0" parTransId="{D7DF937C-86E3-4763-8164-5C9C22FA5406}" sibTransId="{8E89DA0F-3A25-46E7-AA49-3C44C121D463}"/>
    <dgm:cxn modelId="{5DC18C30-0B19-4C61-8C00-3D3C0553B705}" type="presOf" srcId="{BB427E5B-5F78-4A93-9CE2-CE337712960B}" destId="{3E615DE0-FDE9-4B91-821C-304A58245D9E}" srcOrd="0" destOrd="0" presId="urn:microsoft.com/office/officeart/2005/8/layout/default"/>
    <dgm:cxn modelId="{21CF7564-8C1D-40B0-A175-EB20ED663BA6}" srcId="{69A97280-D28D-43FE-BCCB-269FB2960B05}" destId="{BB427E5B-5F78-4A93-9CE2-CE337712960B}" srcOrd="2" destOrd="0" parTransId="{C79D0EEE-9211-4F70-8CC9-CCE657DB120B}" sibTransId="{5D1941A0-1C5D-4A6C-BE3D-4CF3EFB2E6E7}"/>
    <dgm:cxn modelId="{1972E071-7FD3-4283-9989-FDE9EE936B8F}" srcId="{69A97280-D28D-43FE-BCCB-269FB2960B05}" destId="{68197BC3-E9FE-4581-9200-09E0C48B804E}" srcOrd="5" destOrd="0" parTransId="{D5943F02-0256-478E-83D1-6F01F61A126A}" sibTransId="{A4732458-6F21-46F6-8C5A-B1E82367A648}"/>
    <dgm:cxn modelId="{88205F58-3078-4066-92BB-0A739131491E}" type="presOf" srcId="{69A97280-D28D-43FE-BCCB-269FB2960B05}" destId="{9C0A112A-4894-4486-9670-36B6EB14058A}" srcOrd="0" destOrd="0" presId="urn:microsoft.com/office/officeart/2005/8/layout/default"/>
    <dgm:cxn modelId="{4E81767E-1F08-41FE-A8E0-4512BD9A62DD}" type="presOf" srcId="{2C8EA689-77AA-4CFB-9849-9B131AC7F906}" destId="{DC63EDEF-038D-4706-87CD-F85608D2EA6A}" srcOrd="0" destOrd="0" presId="urn:microsoft.com/office/officeart/2005/8/layout/default"/>
    <dgm:cxn modelId="{90FA4C8A-7ECD-44BF-AD0A-403A8FA29B2B}" srcId="{69A97280-D28D-43FE-BCCB-269FB2960B05}" destId="{B7A07F0D-D935-4356-9D4E-79F83D8D9A3F}" srcOrd="3" destOrd="0" parTransId="{462A6865-09F7-4C9A-B11E-932040D7CBCC}" sibTransId="{6F4B6029-9C35-4E5A-9174-CEA122107CE3}"/>
    <dgm:cxn modelId="{BD4FACC1-FF85-4985-A697-DDE4AD3B5295}" srcId="{69A97280-D28D-43FE-BCCB-269FB2960B05}" destId="{2C8EA689-77AA-4CFB-9849-9B131AC7F906}" srcOrd="0" destOrd="0" parTransId="{05A365F4-53B1-48D4-9CDC-C9F8991E9FC0}" sibTransId="{490D489A-5363-4B7E-A574-10EC3121034E}"/>
    <dgm:cxn modelId="{EFC129D0-66C9-4CE0-A289-B42DD3FC293F}" srcId="{69A97280-D28D-43FE-BCCB-269FB2960B05}" destId="{0BEADED2-15A5-4BE2-973D-9522ADE28C84}" srcOrd="1" destOrd="0" parTransId="{7A7FDDFE-258A-406E-B64F-F3A8B992B772}" sibTransId="{1CB6D807-A06F-4DE0-BD75-E0E93733228B}"/>
    <dgm:cxn modelId="{CFAE91E1-AE0D-460B-8466-2E79CC67A28A}" type="presOf" srcId="{B7A07F0D-D935-4356-9D4E-79F83D8D9A3F}" destId="{CDACE18F-49C2-4D2F-B6C9-EC2561908C6E}" srcOrd="0" destOrd="0" presId="urn:microsoft.com/office/officeart/2005/8/layout/default"/>
    <dgm:cxn modelId="{F6EA85E6-575E-402B-89F2-3D6D33DE9F2A}" type="presOf" srcId="{68197BC3-E9FE-4581-9200-09E0C48B804E}" destId="{26808007-8F75-4FE3-96FF-B1A79EAA35EE}" srcOrd="0" destOrd="0" presId="urn:microsoft.com/office/officeart/2005/8/layout/default"/>
    <dgm:cxn modelId="{8B328AEE-B9B0-4290-92B7-D434B9DBCEB3}" type="presOf" srcId="{0BEADED2-15A5-4BE2-973D-9522ADE28C84}" destId="{74A61CC1-2DC1-4C14-A5A2-6A0AD0431269}" srcOrd="0" destOrd="0" presId="urn:microsoft.com/office/officeart/2005/8/layout/default"/>
    <dgm:cxn modelId="{13423160-4EE3-45AA-B2FA-457032D20F77}" type="presParOf" srcId="{9C0A112A-4894-4486-9670-36B6EB14058A}" destId="{DC63EDEF-038D-4706-87CD-F85608D2EA6A}" srcOrd="0" destOrd="0" presId="urn:microsoft.com/office/officeart/2005/8/layout/default"/>
    <dgm:cxn modelId="{09C6A5F2-AC0E-4A39-86C8-179AFBBA1AAC}" type="presParOf" srcId="{9C0A112A-4894-4486-9670-36B6EB14058A}" destId="{0D70301D-D6C3-46AF-8F62-927F39942004}" srcOrd="1" destOrd="0" presId="urn:microsoft.com/office/officeart/2005/8/layout/default"/>
    <dgm:cxn modelId="{160BE7C6-02E3-45D2-A70C-77781A7E6805}" type="presParOf" srcId="{9C0A112A-4894-4486-9670-36B6EB14058A}" destId="{74A61CC1-2DC1-4C14-A5A2-6A0AD0431269}" srcOrd="2" destOrd="0" presId="urn:microsoft.com/office/officeart/2005/8/layout/default"/>
    <dgm:cxn modelId="{F77A2103-ECFB-4354-BE2A-8750A2817F38}" type="presParOf" srcId="{9C0A112A-4894-4486-9670-36B6EB14058A}" destId="{D94E5F47-8DE2-4650-B39E-A90F15C54AA9}" srcOrd="3" destOrd="0" presId="urn:microsoft.com/office/officeart/2005/8/layout/default"/>
    <dgm:cxn modelId="{8F24D544-4ED5-456A-A8A3-05421A7E40FC}" type="presParOf" srcId="{9C0A112A-4894-4486-9670-36B6EB14058A}" destId="{3E615DE0-FDE9-4B91-821C-304A58245D9E}" srcOrd="4" destOrd="0" presId="urn:microsoft.com/office/officeart/2005/8/layout/default"/>
    <dgm:cxn modelId="{CF50CB28-B70F-4ABD-B6CB-2AC82D460F99}" type="presParOf" srcId="{9C0A112A-4894-4486-9670-36B6EB14058A}" destId="{78F19EF3-C726-4FC9-84B2-29B91E180F3A}" srcOrd="5" destOrd="0" presId="urn:microsoft.com/office/officeart/2005/8/layout/default"/>
    <dgm:cxn modelId="{3A61C263-9CD8-46EC-9DA1-6ACF604FC76C}" type="presParOf" srcId="{9C0A112A-4894-4486-9670-36B6EB14058A}" destId="{CDACE18F-49C2-4D2F-B6C9-EC2561908C6E}" srcOrd="6" destOrd="0" presId="urn:microsoft.com/office/officeart/2005/8/layout/default"/>
    <dgm:cxn modelId="{273F94AE-AEF3-4877-BB15-092DF410CD4B}" type="presParOf" srcId="{9C0A112A-4894-4486-9670-36B6EB14058A}" destId="{51CB191B-524B-428D-AB72-A9007D2ABD17}" srcOrd="7" destOrd="0" presId="urn:microsoft.com/office/officeart/2005/8/layout/default"/>
    <dgm:cxn modelId="{83BF5BA1-F87F-48D3-B677-492B928700DF}" type="presParOf" srcId="{9C0A112A-4894-4486-9670-36B6EB14058A}" destId="{A3BCCD38-E74F-4A6B-A8AE-F4A40E4859C2}" srcOrd="8" destOrd="0" presId="urn:microsoft.com/office/officeart/2005/8/layout/default"/>
    <dgm:cxn modelId="{487E8FDA-C606-4BF1-815E-843E00453292}" type="presParOf" srcId="{9C0A112A-4894-4486-9670-36B6EB14058A}" destId="{15912261-00CB-4791-A98B-2C5E2C30969B}" srcOrd="9" destOrd="0" presId="urn:microsoft.com/office/officeart/2005/8/layout/default"/>
    <dgm:cxn modelId="{D15ABDBE-79FC-488E-914F-D96DBE882057}" type="presParOf" srcId="{9C0A112A-4894-4486-9670-36B6EB14058A}" destId="{26808007-8F75-4FE3-96FF-B1A79EAA35E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CEACFFC-EF5E-45A4-825E-B94D01C4047D}" type="doc">
      <dgm:prSet loTypeId="urn:microsoft.com/office/officeart/2005/8/layout/vList2" loCatId="list" qsTypeId="urn:microsoft.com/office/officeart/2005/8/quickstyle/simple1" qsCatId="simple" csTypeId="urn:microsoft.com/office/officeart/2005/8/colors/accent6_3" csCatId="accent6"/>
      <dgm:spPr/>
      <dgm:t>
        <a:bodyPr/>
        <a:lstStyle/>
        <a:p>
          <a:endParaRPr lang="en-US"/>
        </a:p>
      </dgm:t>
    </dgm:pt>
    <dgm:pt modelId="{AB8B7AF7-31A1-452D-82A5-66CF44A29C1B}">
      <dgm:prSet/>
      <dgm:spPr/>
      <dgm:t>
        <a:bodyPr/>
        <a:lstStyle/>
        <a:p>
          <a:r>
            <a:rPr lang="en-US" b="1" dirty="0">
              <a:solidFill>
                <a:schemeClr val="bg1"/>
              </a:solidFill>
              <a:latin typeface="Calibri"/>
              <a:cs typeface="Calibri"/>
            </a:rPr>
            <a:t>Write numbers in both words and numerals:</a:t>
          </a:r>
          <a:r>
            <a:rPr lang="en-US" dirty="0">
              <a:solidFill>
                <a:schemeClr val="bg1"/>
              </a:solidFill>
              <a:latin typeface="Calibri"/>
              <a:cs typeface="Calibri"/>
            </a:rPr>
            <a:t> It’s incredibly easy to make small errors like misplacing a comma, dropping a zero, or omitting a decimal point. By providing numbers as both numerals and words, you decrease the risk of making a costly error. </a:t>
          </a:r>
        </a:p>
      </dgm:t>
    </dgm:pt>
    <dgm:pt modelId="{2AF4FFE2-5A13-4025-9A7E-84ED369C3DE8}" type="parTrans" cxnId="{32885174-A6CD-4C72-B47A-C87418580788}">
      <dgm:prSet/>
      <dgm:spPr/>
      <dgm:t>
        <a:bodyPr/>
        <a:lstStyle/>
        <a:p>
          <a:endParaRPr lang="en-US"/>
        </a:p>
      </dgm:t>
    </dgm:pt>
    <dgm:pt modelId="{406329E7-5445-4960-9048-EB5D990A4212}" type="sibTrans" cxnId="{32885174-A6CD-4C72-B47A-C87418580788}">
      <dgm:prSet/>
      <dgm:spPr/>
      <dgm:t>
        <a:bodyPr/>
        <a:lstStyle/>
        <a:p>
          <a:endParaRPr lang="en-US"/>
        </a:p>
      </dgm:t>
    </dgm:pt>
    <dgm:pt modelId="{5D3DF5F3-72A0-4E68-BCDB-2E40016D0196}">
      <dgm:prSet/>
      <dgm:spPr/>
      <dgm:t>
        <a:bodyPr/>
        <a:lstStyle/>
        <a:p>
          <a:r>
            <a:rPr lang="en-US" b="1" dirty="0">
              <a:solidFill>
                <a:schemeClr val="bg1"/>
              </a:solidFill>
              <a:latin typeface="Calibri"/>
              <a:cs typeface="Calibri"/>
            </a:rPr>
            <a:t>Plan for litigation: </a:t>
          </a:r>
          <a:r>
            <a:rPr lang="en-US" dirty="0">
              <a:solidFill>
                <a:schemeClr val="bg1"/>
              </a:solidFill>
              <a:latin typeface="Calibri"/>
              <a:cs typeface="Calibri"/>
            </a:rPr>
            <a:t>You should draft a contract as if you are expecting every term in it to be fully litigated. If a term is important to your client, make sure there is no ambiguity as to what is required, when it is required, who it is required of, and so forth. </a:t>
          </a:r>
        </a:p>
      </dgm:t>
    </dgm:pt>
    <dgm:pt modelId="{A893C257-070B-4193-BE42-6331593AE678}" type="parTrans" cxnId="{B2DADE54-FEC8-449E-A978-CC281711B5DC}">
      <dgm:prSet/>
      <dgm:spPr/>
      <dgm:t>
        <a:bodyPr/>
        <a:lstStyle/>
        <a:p>
          <a:endParaRPr lang="en-US"/>
        </a:p>
      </dgm:t>
    </dgm:pt>
    <dgm:pt modelId="{53AA39FF-75E9-4984-8CCE-B004FB3B5B77}" type="sibTrans" cxnId="{B2DADE54-FEC8-449E-A978-CC281711B5DC}">
      <dgm:prSet/>
      <dgm:spPr/>
      <dgm:t>
        <a:bodyPr/>
        <a:lstStyle/>
        <a:p>
          <a:endParaRPr lang="en-US"/>
        </a:p>
      </dgm:t>
    </dgm:pt>
    <dgm:pt modelId="{C83156C7-06C1-4118-B985-0CCD7BEAFF78}">
      <dgm:prSet/>
      <dgm:spPr/>
      <dgm:t>
        <a:bodyPr/>
        <a:lstStyle/>
        <a:p>
          <a:r>
            <a:rPr lang="en-US" b="1" dirty="0">
              <a:solidFill>
                <a:schemeClr val="bg1"/>
              </a:solidFill>
              <a:latin typeface="Calibri"/>
              <a:cs typeface="Calibri"/>
            </a:rPr>
            <a:t>Avoid Gender-Specific Language: </a:t>
          </a:r>
          <a:r>
            <a:rPr lang="en-US" dirty="0">
              <a:solidFill>
                <a:schemeClr val="bg1"/>
              </a:solidFill>
              <a:latin typeface="Calibri"/>
              <a:cs typeface="Calibri"/>
            </a:rPr>
            <a:t>Gender-specific language may mislead, distract, or offend some readers.  </a:t>
          </a:r>
        </a:p>
      </dgm:t>
    </dgm:pt>
    <dgm:pt modelId="{B92D1F70-3189-4872-8FF2-6DEEE861218E}" type="parTrans" cxnId="{3BC411B5-DB3A-48C9-AF71-C7D58203249D}">
      <dgm:prSet/>
      <dgm:spPr/>
      <dgm:t>
        <a:bodyPr/>
        <a:lstStyle/>
        <a:p>
          <a:endParaRPr lang="en-US"/>
        </a:p>
      </dgm:t>
    </dgm:pt>
    <dgm:pt modelId="{9FB716E9-A288-4295-AC34-33D6BDAE7684}" type="sibTrans" cxnId="{3BC411B5-DB3A-48C9-AF71-C7D58203249D}">
      <dgm:prSet/>
      <dgm:spPr/>
      <dgm:t>
        <a:bodyPr/>
        <a:lstStyle/>
        <a:p>
          <a:endParaRPr lang="en-US"/>
        </a:p>
      </dgm:t>
    </dgm:pt>
    <dgm:pt modelId="{630559BE-6741-4BEE-914A-613FAE7DC27F}">
      <dgm:prSet/>
      <dgm:spPr/>
      <dgm:t>
        <a:bodyPr/>
        <a:lstStyle/>
        <a:p>
          <a:r>
            <a:rPr lang="en-US" b="1" dirty="0">
              <a:solidFill>
                <a:schemeClr val="bg1"/>
              </a:solidFill>
              <a:latin typeface="Calibri"/>
              <a:cs typeface="Calibri"/>
            </a:rPr>
            <a:t>Format Sections and Subsections: </a:t>
          </a:r>
          <a:r>
            <a:rPr lang="en-US" dirty="0">
              <a:solidFill>
                <a:schemeClr val="bg1"/>
              </a:solidFill>
              <a:latin typeface="Calibri"/>
              <a:cs typeface="Calibri"/>
            </a:rPr>
            <a:t>Using shorter sections generally makes a contract easier to read. Be sure that the headings you give to the sections and subsections correctly describe and apply to that entire section or subsection’s contents.</a:t>
          </a:r>
        </a:p>
      </dgm:t>
    </dgm:pt>
    <dgm:pt modelId="{3F04B9A6-E513-4D67-9697-BCB7B3318D46}" type="parTrans" cxnId="{2C54DD5E-A590-484F-AC83-B041C5835B8F}">
      <dgm:prSet/>
      <dgm:spPr/>
      <dgm:t>
        <a:bodyPr/>
        <a:lstStyle/>
        <a:p>
          <a:endParaRPr lang="en-US"/>
        </a:p>
      </dgm:t>
    </dgm:pt>
    <dgm:pt modelId="{824453FA-813D-4C99-A5ED-B8964E1E61E0}" type="sibTrans" cxnId="{2C54DD5E-A590-484F-AC83-B041C5835B8F}">
      <dgm:prSet/>
      <dgm:spPr/>
      <dgm:t>
        <a:bodyPr/>
        <a:lstStyle/>
        <a:p>
          <a:endParaRPr lang="en-US"/>
        </a:p>
      </dgm:t>
    </dgm:pt>
    <dgm:pt modelId="{FE10B887-FAD9-45C9-A3C4-D99F4CA09D76}">
      <dgm:prSet/>
      <dgm:spPr/>
      <dgm:t>
        <a:bodyPr/>
        <a:lstStyle/>
        <a:p>
          <a:r>
            <a:rPr lang="en-US" b="1" dirty="0">
              <a:solidFill>
                <a:schemeClr val="bg1"/>
              </a:solidFill>
              <a:latin typeface="Calibri"/>
              <a:cs typeface="Calibri"/>
            </a:rPr>
            <a:t>Signatures: </a:t>
          </a:r>
          <a:r>
            <a:rPr lang="en-US" dirty="0">
              <a:solidFill>
                <a:schemeClr val="bg1"/>
              </a:solidFill>
              <a:latin typeface="Calibri"/>
              <a:cs typeface="Calibri"/>
            </a:rPr>
            <a:t>You must reserve the final page of the contract for signatures and dates whenever you draft a contract. Further, both parties must understand all details contained in the contract before signing it</a:t>
          </a:r>
        </a:p>
      </dgm:t>
    </dgm:pt>
    <dgm:pt modelId="{C74441D6-8036-4C32-B63E-A4AEB9391EC4}" type="parTrans" cxnId="{6100EF9B-C69C-49F8-A0CD-C8966566A899}">
      <dgm:prSet/>
      <dgm:spPr/>
      <dgm:t>
        <a:bodyPr/>
        <a:lstStyle/>
        <a:p>
          <a:endParaRPr lang="en-US"/>
        </a:p>
      </dgm:t>
    </dgm:pt>
    <dgm:pt modelId="{DA657BB4-E33A-454C-B4A6-CF8BB171DAF8}" type="sibTrans" cxnId="{6100EF9B-C69C-49F8-A0CD-C8966566A899}">
      <dgm:prSet/>
      <dgm:spPr/>
      <dgm:t>
        <a:bodyPr/>
        <a:lstStyle/>
        <a:p>
          <a:endParaRPr lang="en-US"/>
        </a:p>
      </dgm:t>
    </dgm:pt>
    <dgm:pt modelId="{64F8CB66-B7AA-48D4-8260-465787C51B1E}" type="pres">
      <dgm:prSet presAssocID="{FCEACFFC-EF5E-45A4-825E-B94D01C4047D}" presName="linear" presStyleCnt="0">
        <dgm:presLayoutVars>
          <dgm:animLvl val="lvl"/>
          <dgm:resizeHandles val="exact"/>
        </dgm:presLayoutVars>
      </dgm:prSet>
      <dgm:spPr/>
    </dgm:pt>
    <dgm:pt modelId="{C8C200D3-E7DC-43FB-B2BC-DB7DBD619BE6}" type="pres">
      <dgm:prSet presAssocID="{AB8B7AF7-31A1-452D-82A5-66CF44A29C1B}" presName="parentText" presStyleLbl="node1" presStyleIdx="0" presStyleCnt="5">
        <dgm:presLayoutVars>
          <dgm:chMax val="0"/>
          <dgm:bulletEnabled val="1"/>
        </dgm:presLayoutVars>
      </dgm:prSet>
      <dgm:spPr/>
    </dgm:pt>
    <dgm:pt modelId="{FBBA5546-7AD6-4B3D-9C49-D70587195D0A}" type="pres">
      <dgm:prSet presAssocID="{406329E7-5445-4960-9048-EB5D990A4212}" presName="spacer" presStyleCnt="0"/>
      <dgm:spPr/>
    </dgm:pt>
    <dgm:pt modelId="{60B13617-CC7E-48E3-9009-6B0305961C4D}" type="pres">
      <dgm:prSet presAssocID="{5D3DF5F3-72A0-4E68-BCDB-2E40016D0196}" presName="parentText" presStyleLbl="node1" presStyleIdx="1" presStyleCnt="5">
        <dgm:presLayoutVars>
          <dgm:chMax val="0"/>
          <dgm:bulletEnabled val="1"/>
        </dgm:presLayoutVars>
      </dgm:prSet>
      <dgm:spPr/>
    </dgm:pt>
    <dgm:pt modelId="{802389AE-B385-4377-8FF2-2AE7E624538D}" type="pres">
      <dgm:prSet presAssocID="{53AA39FF-75E9-4984-8CCE-B004FB3B5B77}" presName="spacer" presStyleCnt="0"/>
      <dgm:spPr/>
    </dgm:pt>
    <dgm:pt modelId="{7B9F09CD-6526-4A16-8553-70AC6330E820}" type="pres">
      <dgm:prSet presAssocID="{C83156C7-06C1-4118-B985-0CCD7BEAFF78}" presName="parentText" presStyleLbl="node1" presStyleIdx="2" presStyleCnt="5">
        <dgm:presLayoutVars>
          <dgm:chMax val="0"/>
          <dgm:bulletEnabled val="1"/>
        </dgm:presLayoutVars>
      </dgm:prSet>
      <dgm:spPr/>
    </dgm:pt>
    <dgm:pt modelId="{8AB5FC29-D3E3-49DE-AC41-BCAD385E8D0B}" type="pres">
      <dgm:prSet presAssocID="{9FB716E9-A288-4295-AC34-33D6BDAE7684}" presName="spacer" presStyleCnt="0"/>
      <dgm:spPr/>
    </dgm:pt>
    <dgm:pt modelId="{9345B2C9-CFC2-4866-A214-C4B47B83DDAF}" type="pres">
      <dgm:prSet presAssocID="{630559BE-6741-4BEE-914A-613FAE7DC27F}" presName="parentText" presStyleLbl="node1" presStyleIdx="3" presStyleCnt="5">
        <dgm:presLayoutVars>
          <dgm:chMax val="0"/>
          <dgm:bulletEnabled val="1"/>
        </dgm:presLayoutVars>
      </dgm:prSet>
      <dgm:spPr/>
    </dgm:pt>
    <dgm:pt modelId="{C527FF88-386D-48BA-96DF-7A721424BB21}" type="pres">
      <dgm:prSet presAssocID="{824453FA-813D-4C99-A5ED-B8964E1E61E0}" presName="spacer" presStyleCnt="0"/>
      <dgm:spPr/>
    </dgm:pt>
    <dgm:pt modelId="{02528139-32CE-407D-A50B-7494E2B2D1F2}" type="pres">
      <dgm:prSet presAssocID="{FE10B887-FAD9-45C9-A3C4-D99F4CA09D76}" presName="parentText" presStyleLbl="node1" presStyleIdx="4" presStyleCnt="5">
        <dgm:presLayoutVars>
          <dgm:chMax val="0"/>
          <dgm:bulletEnabled val="1"/>
        </dgm:presLayoutVars>
      </dgm:prSet>
      <dgm:spPr/>
    </dgm:pt>
  </dgm:ptLst>
  <dgm:cxnLst>
    <dgm:cxn modelId="{B8280426-865A-46F0-AACC-45AAA24C0743}" type="presOf" srcId="{AB8B7AF7-31A1-452D-82A5-66CF44A29C1B}" destId="{C8C200D3-E7DC-43FB-B2BC-DB7DBD619BE6}" srcOrd="0" destOrd="0" presId="urn:microsoft.com/office/officeart/2005/8/layout/vList2"/>
    <dgm:cxn modelId="{C60BF32E-49E8-4656-A9A4-85513CB29431}" type="presOf" srcId="{630559BE-6741-4BEE-914A-613FAE7DC27F}" destId="{9345B2C9-CFC2-4866-A214-C4B47B83DDAF}" srcOrd="0" destOrd="0" presId="urn:microsoft.com/office/officeart/2005/8/layout/vList2"/>
    <dgm:cxn modelId="{2C54DD5E-A590-484F-AC83-B041C5835B8F}" srcId="{FCEACFFC-EF5E-45A4-825E-B94D01C4047D}" destId="{630559BE-6741-4BEE-914A-613FAE7DC27F}" srcOrd="3" destOrd="0" parTransId="{3F04B9A6-E513-4D67-9697-BCB7B3318D46}" sibTransId="{824453FA-813D-4C99-A5ED-B8964E1E61E0}"/>
    <dgm:cxn modelId="{32885174-A6CD-4C72-B47A-C87418580788}" srcId="{FCEACFFC-EF5E-45A4-825E-B94D01C4047D}" destId="{AB8B7AF7-31A1-452D-82A5-66CF44A29C1B}" srcOrd="0" destOrd="0" parTransId="{2AF4FFE2-5A13-4025-9A7E-84ED369C3DE8}" sibTransId="{406329E7-5445-4960-9048-EB5D990A4212}"/>
    <dgm:cxn modelId="{B2DADE54-FEC8-449E-A978-CC281711B5DC}" srcId="{FCEACFFC-EF5E-45A4-825E-B94D01C4047D}" destId="{5D3DF5F3-72A0-4E68-BCDB-2E40016D0196}" srcOrd="1" destOrd="0" parTransId="{A893C257-070B-4193-BE42-6331593AE678}" sibTransId="{53AA39FF-75E9-4984-8CCE-B004FB3B5B77}"/>
    <dgm:cxn modelId="{9C8D9F93-B543-4662-972A-ACD6D0103F64}" type="presOf" srcId="{C83156C7-06C1-4118-B985-0CCD7BEAFF78}" destId="{7B9F09CD-6526-4A16-8553-70AC6330E820}" srcOrd="0" destOrd="0" presId="urn:microsoft.com/office/officeart/2005/8/layout/vList2"/>
    <dgm:cxn modelId="{6100EF9B-C69C-49F8-A0CD-C8966566A899}" srcId="{FCEACFFC-EF5E-45A4-825E-B94D01C4047D}" destId="{FE10B887-FAD9-45C9-A3C4-D99F4CA09D76}" srcOrd="4" destOrd="0" parTransId="{C74441D6-8036-4C32-B63E-A4AEB9391EC4}" sibTransId="{DA657BB4-E33A-454C-B4A6-CF8BB171DAF8}"/>
    <dgm:cxn modelId="{402CA39D-263F-46BE-888B-97F08A5D0A88}" type="presOf" srcId="{FE10B887-FAD9-45C9-A3C4-D99F4CA09D76}" destId="{02528139-32CE-407D-A50B-7494E2B2D1F2}" srcOrd="0" destOrd="0" presId="urn:microsoft.com/office/officeart/2005/8/layout/vList2"/>
    <dgm:cxn modelId="{3BC411B5-DB3A-48C9-AF71-C7D58203249D}" srcId="{FCEACFFC-EF5E-45A4-825E-B94D01C4047D}" destId="{C83156C7-06C1-4118-B985-0CCD7BEAFF78}" srcOrd="2" destOrd="0" parTransId="{B92D1F70-3189-4872-8FF2-6DEEE861218E}" sibTransId="{9FB716E9-A288-4295-AC34-33D6BDAE7684}"/>
    <dgm:cxn modelId="{BBABB7CF-BDD6-4350-A629-D3CF458E71D0}" type="presOf" srcId="{5D3DF5F3-72A0-4E68-BCDB-2E40016D0196}" destId="{60B13617-CC7E-48E3-9009-6B0305961C4D}" srcOrd="0" destOrd="0" presId="urn:microsoft.com/office/officeart/2005/8/layout/vList2"/>
    <dgm:cxn modelId="{27A4C3D9-673F-4C23-B3DF-4095CE9CB2BC}" type="presOf" srcId="{FCEACFFC-EF5E-45A4-825E-B94D01C4047D}" destId="{64F8CB66-B7AA-48D4-8260-465787C51B1E}" srcOrd="0" destOrd="0" presId="urn:microsoft.com/office/officeart/2005/8/layout/vList2"/>
    <dgm:cxn modelId="{FE3FB85D-E84B-49D6-AA88-9CFE12CF531E}" type="presParOf" srcId="{64F8CB66-B7AA-48D4-8260-465787C51B1E}" destId="{C8C200D3-E7DC-43FB-B2BC-DB7DBD619BE6}" srcOrd="0" destOrd="0" presId="urn:microsoft.com/office/officeart/2005/8/layout/vList2"/>
    <dgm:cxn modelId="{4E723ABB-8780-47D9-B990-1A9D29A67F9D}" type="presParOf" srcId="{64F8CB66-B7AA-48D4-8260-465787C51B1E}" destId="{FBBA5546-7AD6-4B3D-9C49-D70587195D0A}" srcOrd="1" destOrd="0" presId="urn:microsoft.com/office/officeart/2005/8/layout/vList2"/>
    <dgm:cxn modelId="{3B54284E-ECC7-42A0-83BD-63F41D3DD7B5}" type="presParOf" srcId="{64F8CB66-B7AA-48D4-8260-465787C51B1E}" destId="{60B13617-CC7E-48E3-9009-6B0305961C4D}" srcOrd="2" destOrd="0" presId="urn:microsoft.com/office/officeart/2005/8/layout/vList2"/>
    <dgm:cxn modelId="{927A1F23-2912-462F-AEF6-54B1BFA5E664}" type="presParOf" srcId="{64F8CB66-B7AA-48D4-8260-465787C51B1E}" destId="{802389AE-B385-4377-8FF2-2AE7E624538D}" srcOrd="3" destOrd="0" presId="urn:microsoft.com/office/officeart/2005/8/layout/vList2"/>
    <dgm:cxn modelId="{1B4259B9-5AC1-4A54-899E-E206AC7EC053}" type="presParOf" srcId="{64F8CB66-B7AA-48D4-8260-465787C51B1E}" destId="{7B9F09CD-6526-4A16-8553-70AC6330E820}" srcOrd="4" destOrd="0" presId="urn:microsoft.com/office/officeart/2005/8/layout/vList2"/>
    <dgm:cxn modelId="{818172A4-0EB0-42C6-A434-831BEEBF0F05}" type="presParOf" srcId="{64F8CB66-B7AA-48D4-8260-465787C51B1E}" destId="{8AB5FC29-D3E3-49DE-AC41-BCAD385E8D0B}" srcOrd="5" destOrd="0" presId="urn:microsoft.com/office/officeart/2005/8/layout/vList2"/>
    <dgm:cxn modelId="{0773ACD2-D107-41E8-A47B-66E96E0211E4}" type="presParOf" srcId="{64F8CB66-B7AA-48D4-8260-465787C51B1E}" destId="{9345B2C9-CFC2-4866-A214-C4B47B83DDAF}" srcOrd="6" destOrd="0" presId="urn:microsoft.com/office/officeart/2005/8/layout/vList2"/>
    <dgm:cxn modelId="{F532EC5B-EA98-4C0E-A6FE-67B0FB7A91FD}" type="presParOf" srcId="{64F8CB66-B7AA-48D4-8260-465787C51B1E}" destId="{C527FF88-386D-48BA-96DF-7A721424BB21}" srcOrd="7" destOrd="0" presId="urn:microsoft.com/office/officeart/2005/8/layout/vList2"/>
    <dgm:cxn modelId="{E9E4D0B9-2275-434C-9FFE-AD95C78DB428}" type="presParOf" srcId="{64F8CB66-B7AA-48D4-8260-465787C51B1E}" destId="{02528139-32CE-407D-A50B-7494E2B2D1F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CD05A2-2346-4E73-B3FA-7F5C82E8769E}" type="doc">
      <dgm:prSet loTypeId="urn:microsoft.com/office/officeart/2005/8/layout/default" loCatId="list" qsTypeId="urn:microsoft.com/office/officeart/2005/8/quickstyle/simple1" qsCatId="simple" csTypeId="urn:microsoft.com/office/officeart/2005/8/colors/accent0_3" csCatId="mainScheme"/>
      <dgm:spPr/>
      <dgm:t>
        <a:bodyPr/>
        <a:lstStyle/>
        <a:p>
          <a:endParaRPr lang="en-US"/>
        </a:p>
      </dgm:t>
    </dgm:pt>
    <dgm:pt modelId="{457CAC31-9AE6-4765-AF87-D791B085ED56}">
      <dgm:prSet/>
      <dgm:spPr/>
      <dgm:t>
        <a:bodyPr/>
        <a:lstStyle/>
        <a:p>
          <a:r>
            <a:rPr lang="en-US" dirty="0">
              <a:solidFill>
                <a:schemeClr val="accent6">
                  <a:lumMod val="60000"/>
                  <a:lumOff val="40000"/>
                </a:schemeClr>
              </a:solidFill>
              <a:latin typeface="Calibri"/>
              <a:cs typeface="Calibri"/>
            </a:rPr>
            <a:t>The preamble of a contract is the introductory paragraph that identifies the parties to the agreement. </a:t>
          </a:r>
        </a:p>
      </dgm:t>
    </dgm:pt>
    <dgm:pt modelId="{ADEA86B9-6654-4FC5-8B90-CEEE105B5520}" type="parTrans" cxnId="{B9215E0D-6750-4E38-AEBF-2164EC1C1D27}">
      <dgm:prSet/>
      <dgm:spPr/>
      <dgm:t>
        <a:bodyPr/>
        <a:lstStyle/>
        <a:p>
          <a:endParaRPr lang="en-US"/>
        </a:p>
      </dgm:t>
    </dgm:pt>
    <dgm:pt modelId="{9E24AE2E-C28D-465F-B08C-7168787AEA6F}" type="sibTrans" cxnId="{B9215E0D-6750-4E38-AEBF-2164EC1C1D27}">
      <dgm:prSet/>
      <dgm:spPr/>
      <dgm:t>
        <a:bodyPr/>
        <a:lstStyle/>
        <a:p>
          <a:endParaRPr lang="en-US"/>
        </a:p>
      </dgm:t>
    </dgm:pt>
    <dgm:pt modelId="{313A71E4-BC69-46A9-8069-8BB0809248EA}">
      <dgm:prSet/>
      <dgm:spPr/>
      <dgm:t>
        <a:bodyPr/>
        <a:lstStyle/>
        <a:p>
          <a:r>
            <a:rPr lang="en-US" dirty="0">
              <a:solidFill>
                <a:schemeClr val="accent6">
                  <a:lumMod val="60000"/>
                  <a:lumOff val="40000"/>
                </a:schemeClr>
              </a:solidFill>
              <a:latin typeface="Calibri"/>
              <a:cs typeface="Calibri"/>
            </a:rPr>
            <a:t>It is typically followed by paragraphs known as recitals (also called the background section). Sometimes, these recital paragraphs are labeled “Whereas”. </a:t>
          </a:r>
        </a:p>
      </dgm:t>
    </dgm:pt>
    <dgm:pt modelId="{81CC1504-3050-49C8-BCD6-0347000B4781}" type="parTrans" cxnId="{DB181E04-F1B8-453A-8AA0-88B95B995F63}">
      <dgm:prSet/>
      <dgm:spPr/>
      <dgm:t>
        <a:bodyPr/>
        <a:lstStyle/>
        <a:p>
          <a:endParaRPr lang="en-US"/>
        </a:p>
      </dgm:t>
    </dgm:pt>
    <dgm:pt modelId="{0C594F10-052F-474C-A598-022DBFE5960E}" type="sibTrans" cxnId="{DB181E04-F1B8-453A-8AA0-88B95B995F63}">
      <dgm:prSet/>
      <dgm:spPr/>
      <dgm:t>
        <a:bodyPr/>
        <a:lstStyle/>
        <a:p>
          <a:endParaRPr lang="en-US"/>
        </a:p>
      </dgm:t>
    </dgm:pt>
    <dgm:pt modelId="{2155FCB1-AF0D-4A49-BCED-9534C5A14777}">
      <dgm:prSet/>
      <dgm:spPr/>
      <dgm:t>
        <a:bodyPr/>
        <a:lstStyle/>
        <a:p>
          <a:r>
            <a:rPr lang="en-US" dirty="0">
              <a:solidFill>
                <a:schemeClr val="accent6">
                  <a:lumMod val="60000"/>
                  <a:lumOff val="40000"/>
                </a:schemeClr>
              </a:solidFill>
              <a:latin typeface="Calibri"/>
              <a:cs typeface="Calibri"/>
            </a:rPr>
            <a:t>Taken together, the preamble and the recitals tell the who, what, when, and why of the transaction.</a:t>
          </a:r>
        </a:p>
      </dgm:t>
    </dgm:pt>
    <dgm:pt modelId="{3C792174-6AD5-403B-B36E-AE6532E6E9D4}" type="parTrans" cxnId="{2680EF00-5446-428C-A0A6-EC5871315484}">
      <dgm:prSet/>
      <dgm:spPr/>
      <dgm:t>
        <a:bodyPr/>
        <a:lstStyle/>
        <a:p>
          <a:endParaRPr lang="en-US"/>
        </a:p>
      </dgm:t>
    </dgm:pt>
    <dgm:pt modelId="{2D89E4C7-0883-4018-8CE6-1B8B6FCC82A1}" type="sibTrans" cxnId="{2680EF00-5446-428C-A0A6-EC5871315484}">
      <dgm:prSet/>
      <dgm:spPr/>
      <dgm:t>
        <a:bodyPr/>
        <a:lstStyle/>
        <a:p>
          <a:endParaRPr lang="en-US"/>
        </a:p>
      </dgm:t>
    </dgm:pt>
    <dgm:pt modelId="{10EAD327-98ED-4DA9-A895-E8B2D3A61B20}">
      <dgm:prSet/>
      <dgm:spPr/>
      <dgm:t>
        <a:bodyPr/>
        <a:lstStyle/>
        <a:p>
          <a:r>
            <a:rPr lang="en-US" dirty="0">
              <a:solidFill>
                <a:schemeClr val="accent6">
                  <a:lumMod val="60000"/>
                  <a:lumOff val="40000"/>
                </a:schemeClr>
              </a:solidFill>
              <a:latin typeface="Calibri"/>
              <a:cs typeface="Calibri"/>
            </a:rPr>
            <a:t>One of the underlying purposes of a contract is to set forth the agreement of the parties so that their expectations can be enforced by a court or other tribunal. An accurate and detailed introduction to the contract can educate the person who is charged with resolving the dispute as to who the parties are, why they entered into the contract, and what their expectations were at the time the agreement was entered into.</a:t>
          </a:r>
        </a:p>
      </dgm:t>
    </dgm:pt>
    <dgm:pt modelId="{B855F2C4-3F98-4F07-8189-043587B98095}" type="parTrans" cxnId="{3617460F-B178-4045-8752-AC0F7D0B77D1}">
      <dgm:prSet/>
      <dgm:spPr/>
      <dgm:t>
        <a:bodyPr/>
        <a:lstStyle/>
        <a:p>
          <a:endParaRPr lang="en-US"/>
        </a:p>
      </dgm:t>
    </dgm:pt>
    <dgm:pt modelId="{A2454B83-0804-43C2-892B-847EC8B79B72}" type="sibTrans" cxnId="{3617460F-B178-4045-8752-AC0F7D0B77D1}">
      <dgm:prSet/>
      <dgm:spPr/>
      <dgm:t>
        <a:bodyPr/>
        <a:lstStyle/>
        <a:p>
          <a:endParaRPr lang="en-US"/>
        </a:p>
      </dgm:t>
    </dgm:pt>
    <dgm:pt modelId="{8FEEFDE0-70FC-4F4F-94A1-51A58A466ACC}">
      <dgm:prSet/>
      <dgm:spPr/>
      <dgm:t>
        <a:bodyPr/>
        <a:lstStyle/>
        <a:p>
          <a:r>
            <a:rPr lang="en-US" dirty="0">
              <a:solidFill>
                <a:schemeClr val="accent6">
                  <a:lumMod val="60000"/>
                  <a:lumOff val="40000"/>
                </a:schemeClr>
              </a:solidFill>
              <a:latin typeface="Calibri"/>
              <a:cs typeface="Calibri"/>
            </a:rPr>
            <a:t>One of the most common mistakes in these preliminary sections of a contract is to incorrectly name the owner of the business as a party, rather than using the entity name. This mistake results in the owner being personally obligated as a party to the contract, which is clearly not the result an owner expects after taking the trouble to incorporate.</a:t>
          </a:r>
        </a:p>
      </dgm:t>
    </dgm:pt>
    <dgm:pt modelId="{F12D00E2-35C5-45F0-B1F2-F3F219647203}" type="parTrans" cxnId="{A1081A30-F685-41A8-AFFA-CC373CD5339F}">
      <dgm:prSet/>
      <dgm:spPr/>
      <dgm:t>
        <a:bodyPr/>
        <a:lstStyle/>
        <a:p>
          <a:endParaRPr lang="en-US"/>
        </a:p>
      </dgm:t>
    </dgm:pt>
    <dgm:pt modelId="{E7B92D80-149E-4C3A-A89A-EE8D34DB8AF8}" type="sibTrans" cxnId="{A1081A30-F685-41A8-AFFA-CC373CD5339F}">
      <dgm:prSet/>
      <dgm:spPr/>
      <dgm:t>
        <a:bodyPr/>
        <a:lstStyle/>
        <a:p>
          <a:endParaRPr lang="en-US"/>
        </a:p>
      </dgm:t>
    </dgm:pt>
    <dgm:pt modelId="{651534D3-16F2-4F11-8754-7F24A9668926}">
      <dgm:prSet/>
      <dgm:spPr/>
      <dgm:t>
        <a:bodyPr/>
        <a:lstStyle/>
        <a:p>
          <a:r>
            <a:rPr lang="en-US" dirty="0">
              <a:solidFill>
                <a:schemeClr val="accent6">
                  <a:lumMod val="60000"/>
                  <a:lumOff val="40000"/>
                </a:schemeClr>
              </a:solidFill>
              <a:latin typeface="Calibri"/>
              <a:cs typeface="Calibri"/>
            </a:rPr>
            <a:t>While it may be tempting to gloss over these preliminaries without questioning their accuracy, it is highly recommended taking the time to carefully review this section in every contract. It could prevent costly conflicts later.</a:t>
          </a:r>
        </a:p>
      </dgm:t>
    </dgm:pt>
    <dgm:pt modelId="{14914176-6D99-4255-A906-57649BD2ADD7}" type="parTrans" cxnId="{1770F768-7040-4336-8D26-1F5F6597AF7F}">
      <dgm:prSet/>
      <dgm:spPr/>
      <dgm:t>
        <a:bodyPr/>
        <a:lstStyle/>
        <a:p>
          <a:endParaRPr lang="en-US"/>
        </a:p>
      </dgm:t>
    </dgm:pt>
    <dgm:pt modelId="{E5CD1579-2EBC-4EA5-8BFA-CEB750593F22}" type="sibTrans" cxnId="{1770F768-7040-4336-8D26-1F5F6597AF7F}">
      <dgm:prSet/>
      <dgm:spPr/>
      <dgm:t>
        <a:bodyPr/>
        <a:lstStyle/>
        <a:p>
          <a:endParaRPr lang="en-US"/>
        </a:p>
      </dgm:t>
    </dgm:pt>
    <dgm:pt modelId="{451E3838-42B9-4DDE-B54C-CAAE4B2EC873}" type="pres">
      <dgm:prSet presAssocID="{8BCD05A2-2346-4E73-B3FA-7F5C82E8769E}" presName="diagram" presStyleCnt="0">
        <dgm:presLayoutVars>
          <dgm:dir/>
          <dgm:resizeHandles val="exact"/>
        </dgm:presLayoutVars>
      </dgm:prSet>
      <dgm:spPr/>
    </dgm:pt>
    <dgm:pt modelId="{BA292F49-60CE-492D-A6C5-CE4AB67F2EBD}" type="pres">
      <dgm:prSet presAssocID="{457CAC31-9AE6-4765-AF87-D791B085ED56}" presName="node" presStyleLbl="node1" presStyleIdx="0" presStyleCnt="6">
        <dgm:presLayoutVars>
          <dgm:bulletEnabled val="1"/>
        </dgm:presLayoutVars>
      </dgm:prSet>
      <dgm:spPr/>
    </dgm:pt>
    <dgm:pt modelId="{63215E2F-91E1-4FE8-BBCE-9D5DB9BE1FA0}" type="pres">
      <dgm:prSet presAssocID="{9E24AE2E-C28D-465F-B08C-7168787AEA6F}" presName="sibTrans" presStyleCnt="0"/>
      <dgm:spPr/>
    </dgm:pt>
    <dgm:pt modelId="{F2FA886E-A7F2-46AD-9932-74F51D97A15A}" type="pres">
      <dgm:prSet presAssocID="{313A71E4-BC69-46A9-8069-8BB0809248EA}" presName="node" presStyleLbl="node1" presStyleIdx="1" presStyleCnt="6">
        <dgm:presLayoutVars>
          <dgm:bulletEnabled val="1"/>
        </dgm:presLayoutVars>
      </dgm:prSet>
      <dgm:spPr/>
    </dgm:pt>
    <dgm:pt modelId="{D3B4070F-DC71-41E8-80BC-504942D7C33D}" type="pres">
      <dgm:prSet presAssocID="{0C594F10-052F-474C-A598-022DBFE5960E}" presName="sibTrans" presStyleCnt="0"/>
      <dgm:spPr/>
    </dgm:pt>
    <dgm:pt modelId="{33A4725F-1AB8-4C23-A514-1BE04E9C36E1}" type="pres">
      <dgm:prSet presAssocID="{2155FCB1-AF0D-4A49-BCED-9534C5A14777}" presName="node" presStyleLbl="node1" presStyleIdx="2" presStyleCnt="6">
        <dgm:presLayoutVars>
          <dgm:bulletEnabled val="1"/>
        </dgm:presLayoutVars>
      </dgm:prSet>
      <dgm:spPr/>
    </dgm:pt>
    <dgm:pt modelId="{AF845307-24C9-4E72-96B9-E14494C129E0}" type="pres">
      <dgm:prSet presAssocID="{2D89E4C7-0883-4018-8CE6-1B8B6FCC82A1}" presName="sibTrans" presStyleCnt="0"/>
      <dgm:spPr/>
    </dgm:pt>
    <dgm:pt modelId="{95A883B1-4083-4992-8DC9-E07F5C75E5B2}" type="pres">
      <dgm:prSet presAssocID="{10EAD327-98ED-4DA9-A895-E8B2D3A61B20}" presName="node" presStyleLbl="node1" presStyleIdx="3" presStyleCnt="6">
        <dgm:presLayoutVars>
          <dgm:bulletEnabled val="1"/>
        </dgm:presLayoutVars>
      </dgm:prSet>
      <dgm:spPr/>
    </dgm:pt>
    <dgm:pt modelId="{5ED61CD8-879A-4D20-B1C1-1491E282A2E5}" type="pres">
      <dgm:prSet presAssocID="{A2454B83-0804-43C2-892B-847EC8B79B72}" presName="sibTrans" presStyleCnt="0"/>
      <dgm:spPr/>
    </dgm:pt>
    <dgm:pt modelId="{96434093-C182-423C-B336-B0F333DF3598}" type="pres">
      <dgm:prSet presAssocID="{8FEEFDE0-70FC-4F4F-94A1-51A58A466ACC}" presName="node" presStyleLbl="node1" presStyleIdx="4" presStyleCnt="6">
        <dgm:presLayoutVars>
          <dgm:bulletEnabled val="1"/>
        </dgm:presLayoutVars>
      </dgm:prSet>
      <dgm:spPr/>
    </dgm:pt>
    <dgm:pt modelId="{18469D98-EC11-4E9D-90AF-1EBFC4749989}" type="pres">
      <dgm:prSet presAssocID="{E7B92D80-149E-4C3A-A89A-EE8D34DB8AF8}" presName="sibTrans" presStyleCnt="0"/>
      <dgm:spPr/>
    </dgm:pt>
    <dgm:pt modelId="{6B617BB6-52F3-4237-B9CC-BA9F1CE23DFC}" type="pres">
      <dgm:prSet presAssocID="{651534D3-16F2-4F11-8754-7F24A9668926}" presName="node" presStyleLbl="node1" presStyleIdx="5" presStyleCnt="6">
        <dgm:presLayoutVars>
          <dgm:bulletEnabled val="1"/>
        </dgm:presLayoutVars>
      </dgm:prSet>
      <dgm:spPr/>
    </dgm:pt>
  </dgm:ptLst>
  <dgm:cxnLst>
    <dgm:cxn modelId="{2680EF00-5446-428C-A0A6-EC5871315484}" srcId="{8BCD05A2-2346-4E73-B3FA-7F5C82E8769E}" destId="{2155FCB1-AF0D-4A49-BCED-9534C5A14777}" srcOrd="2" destOrd="0" parTransId="{3C792174-6AD5-403B-B36E-AE6532E6E9D4}" sibTransId="{2D89E4C7-0883-4018-8CE6-1B8B6FCC82A1}"/>
    <dgm:cxn modelId="{DB181E04-F1B8-453A-8AA0-88B95B995F63}" srcId="{8BCD05A2-2346-4E73-B3FA-7F5C82E8769E}" destId="{313A71E4-BC69-46A9-8069-8BB0809248EA}" srcOrd="1" destOrd="0" parTransId="{81CC1504-3050-49C8-BCD6-0347000B4781}" sibTransId="{0C594F10-052F-474C-A598-022DBFE5960E}"/>
    <dgm:cxn modelId="{B9215E0D-6750-4E38-AEBF-2164EC1C1D27}" srcId="{8BCD05A2-2346-4E73-B3FA-7F5C82E8769E}" destId="{457CAC31-9AE6-4765-AF87-D791B085ED56}" srcOrd="0" destOrd="0" parTransId="{ADEA86B9-6654-4FC5-8B90-CEEE105B5520}" sibTransId="{9E24AE2E-C28D-465F-B08C-7168787AEA6F}"/>
    <dgm:cxn modelId="{3617460F-B178-4045-8752-AC0F7D0B77D1}" srcId="{8BCD05A2-2346-4E73-B3FA-7F5C82E8769E}" destId="{10EAD327-98ED-4DA9-A895-E8B2D3A61B20}" srcOrd="3" destOrd="0" parTransId="{B855F2C4-3F98-4F07-8189-043587B98095}" sibTransId="{A2454B83-0804-43C2-892B-847EC8B79B72}"/>
    <dgm:cxn modelId="{A1081A30-F685-41A8-AFFA-CC373CD5339F}" srcId="{8BCD05A2-2346-4E73-B3FA-7F5C82E8769E}" destId="{8FEEFDE0-70FC-4F4F-94A1-51A58A466ACC}" srcOrd="4" destOrd="0" parTransId="{F12D00E2-35C5-45F0-B1F2-F3F219647203}" sibTransId="{E7B92D80-149E-4C3A-A89A-EE8D34DB8AF8}"/>
    <dgm:cxn modelId="{9E35FC40-0FE1-409E-BCD6-0C32D2EF5EFD}" type="presOf" srcId="{313A71E4-BC69-46A9-8069-8BB0809248EA}" destId="{F2FA886E-A7F2-46AD-9932-74F51D97A15A}" srcOrd="0" destOrd="0" presId="urn:microsoft.com/office/officeart/2005/8/layout/default"/>
    <dgm:cxn modelId="{1770F768-7040-4336-8D26-1F5F6597AF7F}" srcId="{8BCD05A2-2346-4E73-B3FA-7F5C82E8769E}" destId="{651534D3-16F2-4F11-8754-7F24A9668926}" srcOrd="5" destOrd="0" parTransId="{14914176-6D99-4255-A906-57649BD2ADD7}" sibTransId="{E5CD1579-2EBC-4EA5-8BFA-CEB750593F22}"/>
    <dgm:cxn modelId="{A9F4336B-D8F8-445D-A7C4-19DE410BCE82}" type="presOf" srcId="{8FEEFDE0-70FC-4F4F-94A1-51A58A466ACC}" destId="{96434093-C182-423C-B336-B0F333DF3598}" srcOrd="0" destOrd="0" presId="urn:microsoft.com/office/officeart/2005/8/layout/default"/>
    <dgm:cxn modelId="{6883C653-0698-4A62-BBC6-AF798FBEA824}" type="presOf" srcId="{651534D3-16F2-4F11-8754-7F24A9668926}" destId="{6B617BB6-52F3-4237-B9CC-BA9F1CE23DFC}" srcOrd="0" destOrd="0" presId="urn:microsoft.com/office/officeart/2005/8/layout/default"/>
    <dgm:cxn modelId="{DF8A6D56-403C-4082-9C61-3A4307243E07}" type="presOf" srcId="{2155FCB1-AF0D-4A49-BCED-9534C5A14777}" destId="{33A4725F-1AB8-4C23-A514-1BE04E9C36E1}" srcOrd="0" destOrd="0" presId="urn:microsoft.com/office/officeart/2005/8/layout/default"/>
    <dgm:cxn modelId="{36C85491-88D7-47CF-9472-7E7F497083AB}" type="presOf" srcId="{8BCD05A2-2346-4E73-B3FA-7F5C82E8769E}" destId="{451E3838-42B9-4DDE-B54C-CAAE4B2EC873}" srcOrd="0" destOrd="0" presId="urn:microsoft.com/office/officeart/2005/8/layout/default"/>
    <dgm:cxn modelId="{AFE9A0B0-2435-4AB3-8980-5B1D58E90738}" type="presOf" srcId="{457CAC31-9AE6-4765-AF87-D791B085ED56}" destId="{BA292F49-60CE-492D-A6C5-CE4AB67F2EBD}" srcOrd="0" destOrd="0" presId="urn:microsoft.com/office/officeart/2005/8/layout/default"/>
    <dgm:cxn modelId="{1551A8D7-38A1-4495-A468-15E452D3A9C1}" type="presOf" srcId="{10EAD327-98ED-4DA9-A895-E8B2D3A61B20}" destId="{95A883B1-4083-4992-8DC9-E07F5C75E5B2}" srcOrd="0" destOrd="0" presId="urn:microsoft.com/office/officeart/2005/8/layout/default"/>
    <dgm:cxn modelId="{D3222177-FD88-4FF2-83B8-D589B56F4DE3}" type="presParOf" srcId="{451E3838-42B9-4DDE-B54C-CAAE4B2EC873}" destId="{BA292F49-60CE-492D-A6C5-CE4AB67F2EBD}" srcOrd="0" destOrd="0" presId="urn:microsoft.com/office/officeart/2005/8/layout/default"/>
    <dgm:cxn modelId="{DD869BF0-9509-4F67-B104-ABCCCF14BDCA}" type="presParOf" srcId="{451E3838-42B9-4DDE-B54C-CAAE4B2EC873}" destId="{63215E2F-91E1-4FE8-BBCE-9D5DB9BE1FA0}" srcOrd="1" destOrd="0" presId="urn:microsoft.com/office/officeart/2005/8/layout/default"/>
    <dgm:cxn modelId="{C071DC83-6A61-4233-9386-4718D1F752D2}" type="presParOf" srcId="{451E3838-42B9-4DDE-B54C-CAAE4B2EC873}" destId="{F2FA886E-A7F2-46AD-9932-74F51D97A15A}" srcOrd="2" destOrd="0" presId="urn:microsoft.com/office/officeart/2005/8/layout/default"/>
    <dgm:cxn modelId="{D8A4267F-9967-4862-918B-9DE1D2951BCC}" type="presParOf" srcId="{451E3838-42B9-4DDE-B54C-CAAE4B2EC873}" destId="{D3B4070F-DC71-41E8-80BC-504942D7C33D}" srcOrd="3" destOrd="0" presId="urn:microsoft.com/office/officeart/2005/8/layout/default"/>
    <dgm:cxn modelId="{F265B726-AF84-402B-BEE3-DE668C88A0B7}" type="presParOf" srcId="{451E3838-42B9-4DDE-B54C-CAAE4B2EC873}" destId="{33A4725F-1AB8-4C23-A514-1BE04E9C36E1}" srcOrd="4" destOrd="0" presId="urn:microsoft.com/office/officeart/2005/8/layout/default"/>
    <dgm:cxn modelId="{40378C08-D7A7-4770-A4D8-05769DA3314C}" type="presParOf" srcId="{451E3838-42B9-4DDE-B54C-CAAE4B2EC873}" destId="{AF845307-24C9-4E72-96B9-E14494C129E0}" srcOrd="5" destOrd="0" presId="urn:microsoft.com/office/officeart/2005/8/layout/default"/>
    <dgm:cxn modelId="{DC4CE47D-D84B-4D75-B8C2-EAD96155BF3F}" type="presParOf" srcId="{451E3838-42B9-4DDE-B54C-CAAE4B2EC873}" destId="{95A883B1-4083-4992-8DC9-E07F5C75E5B2}" srcOrd="6" destOrd="0" presId="urn:microsoft.com/office/officeart/2005/8/layout/default"/>
    <dgm:cxn modelId="{E0AAFE34-7E3C-49C4-A392-C3260FB23124}" type="presParOf" srcId="{451E3838-42B9-4DDE-B54C-CAAE4B2EC873}" destId="{5ED61CD8-879A-4D20-B1C1-1491E282A2E5}" srcOrd="7" destOrd="0" presId="urn:microsoft.com/office/officeart/2005/8/layout/default"/>
    <dgm:cxn modelId="{66AF2AA1-AAD9-4C09-9D0A-E17CC75E8218}" type="presParOf" srcId="{451E3838-42B9-4DDE-B54C-CAAE4B2EC873}" destId="{96434093-C182-423C-B336-B0F333DF3598}" srcOrd="8" destOrd="0" presId="urn:microsoft.com/office/officeart/2005/8/layout/default"/>
    <dgm:cxn modelId="{6E2CAC28-5DBA-4C36-8443-8C2E43090D3B}" type="presParOf" srcId="{451E3838-42B9-4DDE-B54C-CAAE4B2EC873}" destId="{18469D98-EC11-4E9D-90AF-1EBFC4749989}" srcOrd="9" destOrd="0" presId="urn:microsoft.com/office/officeart/2005/8/layout/default"/>
    <dgm:cxn modelId="{EE292B1F-9062-4B6C-AA15-C9380AE3B5E8}" type="presParOf" srcId="{451E3838-42B9-4DDE-B54C-CAAE4B2EC873}" destId="{6B617BB6-52F3-4237-B9CC-BA9F1CE23DF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82422A2-F6A9-4F3A-817B-FC549BC9C121}" type="doc">
      <dgm:prSet loTypeId="urn:microsoft.com/office/officeart/2008/layout/LinedList" loCatId="list" qsTypeId="urn:microsoft.com/office/officeart/2005/8/quickstyle/simple1" qsCatId="simple" csTypeId="urn:microsoft.com/office/officeart/2005/8/colors/accent6_2" csCatId="accent6"/>
      <dgm:spPr/>
      <dgm:t>
        <a:bodyPr/>
        <a:lstStyle/>
        <a:p>
          <a:endParaRPr lang="en-US"/>
        </a:p>
      </dgm:t>
    </dgm:pt>
    <dgm:pt modelId="{F51DBBCF-9B19-4C3B-894B-45E10B548938}">
      <dgm:prSet/>
      <dgm:spPr/>
      <dgm:t>
        <a:bodyPr/>
        <a:lstStyle/>
        <a:p>
          <a:r>
            <a:rPr lang="en-US" dirty="0">
              <a:solidFill>
                <a:schemeClr val="accent6">
                  <a:lumMod val="60000"/>
                  <a:lumOff val="40000"/>
                </a:schemeClr>
              </a:solidFill>
              <a:latin typeface="Calibri"/>
              <a:cs typeface="Calibri"/>
            </a:rPr>
            <a:t>Defined terms are words that are given a specific definition in a contract. The term’s definition applies in the context of the particular contract and the definitions are usually only applicable to that contract. </a:t>
          </a:r>
        </a:p>
      </dgm:t>
    </dgm:pt>
    <dgm:pt modelId="{4241F026-AE46-4DB9-B462-557FB8E952AF}" type="parTrans" cxnId="{F1666EBE-99E7-4629-A19C-1E645C2269AD}">
      <dgm:prSet/>
      <dgm:spPr/>
      <dgm:t>
        <a:bodyPr/>
        <a:lstStyle/>
        <a:p>
          <a:endParaRPr lang="en-US"/>
        </a:p>
      </dgm:t>
    </dgm:pt>
    <dgm:pt modelId="{F58D0CBC-4A36-4D5D-8DB6-7C386CB9DA84}" type="sibTrans" cxnId="{F1666EBE-99E7-4629-A19C-1E645C2269AD}">
      <dgm:prSet/>
      <dgm:spPr/>
      <dgm:t>
        <a:bodyPr/>
        <a:lstStyle/>
        <a:p>
          <a:endParaRPr lang="en-US"/>
        </a:p>
      </dgm:t>
    </dgm:pt>
    <dgm:pt modelId="{8305064D-22D9-46F5-BA86-503C26AFFB38}">
      <dgm:prSet/>
      <dgm:spPr/>
      <dgm:t>
        <a:bodyPr/>
        <a:lstStyle/>
        <a:p>
          <a:r>
            <a:rPr lang="en-US" dirty="0">
              <a:solidFill>
                <a:schemeClr val="accent6">
                  <a:lumMod val="60000"/>
                  <a:lumOff val="40000"/>
                </a:schemeClr>
              </a:solidFill>
              <a:latin typeface="Calibri"/>
              <a:cs typeface="Calibri"/>
            </a:rPr>
            <a:t>If you do not read the defined term, you may be agreeing to something different from what you understood the word to mean.</a:t>
          </a:r>
        </a:p>
      </dgm:t>
    </dgm:pt>
    <dgm:pt modelId="{20790E8C-D691-4BFE-9DF3-7004B45177E0}" type="parTrans" cxnId="{6A6756C1-A9E7-4A0A-B651-31F7D62DA52E}">
      <dgm:prSet/>
      <dgm:spPr/>
      <dgm:t>
        <a:bodyPr/>
        <a:lstStyle/>
        <a:p>
          <a:endParaRPr lang="en-US"/>
        </a:p>
      </dgm:t>
    </dgm:pt>
    <dgm:pt modelId="{15626900-876C-41B3-8E08-AA369DEEB7D6}" type="sibTrans" cxnId="{6A6756C1-A9E7-4A0A-B651-31F7D62DA52E}">
      <dgm:prSet/>
      <dgm:spPr/>
      <dgm:t>
        <a:bodyPr/>
        <a:lstStyle/>
        <a:p>
          <a:endParaRPr lang="en-US"/>
        </a:p>
      </dgm:t>
    </dgm:pt>
    <dgm:pt modelId="{A42EB6FD-4141-4502-A471-5B4E951B9FEA}">
      <dgm:prSet/>
      <dgm:spPr/>
      <dgm:t>
        <a:bodyPr/>
        <a:lstStyle/>
        <a:p>
          <a:r>
            <a:rPr lang="en-US" dirty="0">
              <a:solidFill>
                <a:schemeClr val="accent6">
                  <a:lumMod val="60000"/>
                  <a:lumOff val="40000"/>
                </a:schemeClr>
              </a:solidFill>
              <a:latin typeface="Calibri"/>
              <a:cs typeface="Calibri"/>
            </a:rPr>
            <a:t>Defining terms can override the everyday meaning of that particular term. </a:t>
          </a:r>
        </a:p>
      </dgm:t>
    </dgm:pt>
    <dgm:pt modelId="{940067F7-9F6E-4B9D-BC33-95D1E6581E80}" type="parTrans" cxnId="{DACB6B14-7AD9-4546-881D-09B31CE10B0B}">
      <dgm:prSet/>
      <dgm:spPr/>
      <dgm:t>
        <a:bodyPr/>
        <a:lstStyle/>
        <a:p>
          <a:endParaRPr lang="en-US"/>
        </a:p>
      </dgm:t>
    </dgm:pt>
    <dgm:pt modelId="{33DF26F8-4DC7-4607-A50C-3801E6596317}" type="sibTrans" cxnId="{DACB6B14-7AD9-4546-881D-09B31CE10B0B}">
      <dgm:prSet/>
      <dgm:spPr/>
      <dgm:t>
        <a:bodyPr/>
        <a:lstStyle/>
        <a:p>
          <a:endParaRPr lang="en-US"/>
        </a:p>
      </dgm:t>
    </dgm:pt>
    <dgm:pt modelId="{D3DE938D-56F8-4B4D-B177-7364B492E255}">
      <dgm:prSet/>
      <dgm:spPr/>
      <dgm:t>
        <a:bodyPr/>
        <a:lstStyle/>
        <a:p>
          <a:r>
            <a:rPr lang="en-US" dirty="0">
              <a:solidFill>
                <a:schemeClr val="accent6">
                  <a:lumMod val="60000"/>
                  <a:lumOff val="40000"/>
                </a:schemeClr>
              </a:solidFill>
              <a:latin typeface="Calibri"/>
              <a:cs typeface="Calibri"/>
            </a:rPr>
            <a:t>Further, defining terms ensures that certain terms used throughout a contract have the same meaning each time parties use them.</a:t>
          </a:r>
        </a:p>
      </dgm:t>
    </dgm:pt>
    <dgm:pt modelId="{07488FE3-8234-4BB8-9136-35146769862F}" type="parTrans" cxnId="{A7B00C0A-322C-4E17-BFC9-3A61021FDCF0}">
      <dgm:prSet/>
      <dgm:spPr/>
      <dgm:t>
        <a:bodyPr/>
        <a:lstStyle/>
        <a:p>
          <a:endParaRPr lang="en-US"/>
        </a:p>
      </dgm:t>
    </dgm:pt>
    <dgm:pt modelId="{8D090F24-4379-4CF3-B378-C2E512B575AD}" type="sibTrans" cxnId="{A7B00C0A-322C-4E17-BFC9-3A61021FDCF0}">
      <dgm:prSet/>
      <dgm:spPr/>
      <dgm:t>
        <a:bodyPr/>
        <a:lstStyle/>
        <a:p>
          <a:endParaRPr lang="en-US"/>
        </a:p>
      </dgm:t>
    </dgm:pt>
    <dgm:pt modelId="{83B3497A-1CBD-45C2-82F7-5B159BACC1B2}">
      <dgm:prSet/>
      <dgm:spPr/>
      <dgm:t>
        <a:bodyPr/>
        <a:lstStyle/>
        <a:p>
          <a:r>
            <a:rPr lang="en-US" dirty="0">
              <a:solidFill>
                <a:schemeClr val="accent6">
                  <a:lumMod val="60000"/>
                  <a:lumOff val="40000"/>
                </a:schemeClr>
              </a:solidFill>
              <a:latin typeface="Calibri"/>
              <a:cs typeface="Calibri"/>
            </a:rPr>
            <a:t>Defining terms can also make a legal document shorter and easier to read. This is because long definitions do not have to be repeated continuously. </a:t>
          </a:r>
        </a:p>
      </dgm:t>
    </dgm:pt>
    <dgm:pt modelId="{E6D1F1A4-D6F1-49CC-B0C4-BAC365FD28C4}" type="parTrans" cxnId="{CE9ED2D9-E5F0-45B8-9938-76682378D6A3}">
      <dgm:prSet/>
      <dgm:spPr/>
      <dgm:t>
        <a:bodyPr/>
        <a:lstStyle/>
        <a:p>
          <a:endParaRPr lang="en-US"/>
        </a:p>
      </dgm:t>
    </dgm:pt>
    <dgm:pt modelId="{2065F352-E638-4829-B60B-9DE3457B62C0}" type="sibTrans" cxnId="{CE9ED2D9-E5F0-45B8-9938-76682378D6A3}">
      <dgm:prSet/>
      <dgm:spPr/>
      <dgm:t>
        <a:bodyPr/>
        <a:lstStyle/>
        <a:p>
          <a:endParaRPr lang="en-US"/>
        </a:p>
      </dgm:t>
    </dgm:pt>
    <dgm:pt modelId="{89E5A35F-8A0B-4852-B219-B72C6B201A26}">
      <dgm:prSet/>
      <dgm:spPr/>
      <dgm:t>
        <a:bodyPr/>
        <a:lstStyle/>
        <a:p>
          <a:r>
            <a:rPr lang="en-US" dirty="0">
              <a:solidFill>
                <a:schemeClr val="accent6">
                  <a:lumMod val="60000"/>
                  <a:lumOff val="40000"/>
                </a:schemeClr>
              </a:solidFill>
              <a:latin typeface="Calibri"/>
              <a:cs typeface="Calibri"/>
            </a:rPr>
            <a:t>You may not need to use defined terms where the plain language definition of the term is clear and applicable in the context of the contract.</a:t>
          </a:r>
        </a:p>
      </dgm:t>
    </dgm:pt>
    <dgm:pt modelId="{950AB680-8C0F-4957-A094-04C9232E680C}" type="parTrans" cxnId="{95C6E578-6A3A-41A6-A916-5A09B9082CFD}">
      <dgm:prSet/>
      <dgm:spPr/>
      <dgm:t>
        <a:bodyPr/>
        <a:lstStyle/>
        <a:p>
          <a:endParaRPr lang="en-US"/>
        </a:p>
      </dgm:t>
    </dgm:pt>
    <dgm:pt modelId="{8F82589A-AB40-4857-9F01-918B2A3E09B2}" type="sibTrans" cxnId="{95C6E578-6A3A-41A6-A916-5A09B9082CFD}">
      <dgm:prSet/>
      <dgm:spPr/>
      <dgm:t>
        <a:bodyPr/>
        <a:lstStyle/>
        <a:p>
          <a:endParaRPr lang="en-US"/>
        </a:p>
      </dgm:t>
    </dgm:pt>
    <dgm:pt modelId="{9383C4CD-AED4-4E76-91DA-3B4697ECCCA2}">
      <dgm:prSet/>
      <dgm:spPr/>
      <dgm:t>
        <a:bodyPr/>
        <a:lstStyle/>
        <a:p>
          <a:r>
            <a:rPr lang="en-US" dirty="0">
              <a:solidFill>
                <a:schemeClr val="accent6">
                  <a:lumMod val="60000"/>
                  <a:lumOff val="40000"/>
                </a:schemeClr>
              </a:solidFill>
              <a:latin typeface="Calibri"/>
              <a:cs typeface="Calibri"/>
            </a:rPr>
            <a:t>Your definitions should: Have a purpose, Be consistent, Be clear and unambiguous, Add value to the agreement, Survive the scrutiny of interpretation by the courts</a:t>
          </a:r>
        </a:p>
      </dgm:t>
    </dgm:pt>
    <dgm:pt modelId="{FCE643D9-57B8-4456-9934-CF428F976263}" type="parTrans" cxnId="{D9C4E707-9D75-47D3-99C4-8EAC29CE451A}">
      <dgm:prSet/>
      <dgm:spPr/>
      <dgm:t>
        <a:bodyPr/>
        <a:lstStyle/>
        <a:p>
          <a:endParaRPr lang="en-US"/>
        </a:p>
      </dgm:t>
    </dgm:pt>
    <dgm:pt modelId="{278DC0DA-24FC-4830-9BDF-7A5A1D6FF096}" type="sibTrans" cxnId="{D9C4E707-9D75-47D3-99C4-8EAC29CE451A}">
      <dgm:prSet/>
      <dgm:spPr/>
      <dgm:t>
        <a:bodyPr/>
        <a:lstStyle/>
        <a:p>
          <a:endParaRPr lang="en-US"/>
        </a:p>
      </dgm:t>
    </dgm:pt>
    <dgm:pt modelId="{50A3AC5C-190D-4603-B757-E095A9ED8755}" type="pres">
      <dgm:prSet presAssocID="{D82422A2-F6A9-4F3A-817B-FC549BC9C121}" presName="vert0" presStyleCnt="0">
        <dgm:presLayoutVars>
          <dgm:dir/>
          <dgm:animOne val="branch"/>
          <dgm:animLvl val="lvl"/>
        </dgm:presLayoutVars>
      </dgm:prSet>
      <dgm:spPr/>
    </dgm:pt>
    <dgm:pt modelId="{1AA3EB65-5F34-4BC0-9EA2-52AAA32DB86C}" type="pres">
      <dgm:prSet presAssocID="{F51DBBCF-9B19-4C3B-894B-45E10B548938}" presName="thickLine" presStyleLbl="alignNode1" presStyleIdx="0" presStyleCnt="7"/>
      <dgm:spPr/>
    </dgm:pt>
    <dgm:pt modelId="{84716EEC-7DB2-47A3-95A3-7021D4CAF6CD}" type="pres">
      <dgm:prSet presAssocID="{F51DBBCF-9B19-4C3B-894B-45E10B548938}" presName="horz1" presStyleCnt="0"/>
      <dgm:spPr/>
    </dgm:pt>
    <dgm:pt modelId="{08A39156-9619-4411-9837-302BFFC7D414}" type="pres">
      <dgm:prSet presAssocID="{F51DBBCF-9B19-4C3B-894B-45E10B548938}" presName="tx1" presStyleLbl="revTx" presStyleIdx="0" presStyleCnt="7"/>
      <dgm:spPr/>
    </dgm:pt>
    <dgm:pt modelId="{F46C1693-FA36-45BA-9BF1-D4AB04B87BC9}" type="pres">
      <dgm:prSet presAssocID="{F51DBBCF-9B19-4C3B-894B-45E10B548938}" presName="vert1" presStyleCnt="0"/>
      <dgm:spPr/>
    </dgm:pt>
    <dgm:pt modelId="{245FE846-28C7-4581-B9AD-B8A01D61FC41}" type="pres">
      <dgm:prSet presAssocID="{8305064D-22D9-46F5-BA86-503C26AFFB38}" presName="thickLine" presStyleLbl="alignNode1" presStyleIdx="1" presStyleCnt="7"/>
      <dgm:spPr/>
    </dgm:pt>
    <dgm:pt modelId="{D5A52955-D2BE-4A80-9215-6D665A1ABC8C}" type="pres">
      <dgm:prSet presAssocID="{8305064D-22D9-46F5-BA86-503C26AFFB38}" presName="horz1" presStyleCnt="0"/>
      <dgm:spPr/>
    </dgm:pt>
    <dgm:pt modelId="{2452DD4D-529F-47F5-8479-9F5FEDBF0AC7}" type="pres">
      <dgm:prSet presAssocID="{8305064D-22D9-46F5-BA86-503C26AFFB38}" presName="tx1" presStyleLbl="revTx" presStyleIdx="1" presStyleCnt="7"/>
      <dgm:spPr/>
    </dgm:pt>
    <dgm:pt modelId="{68B8977C-A40A-4512-8529-89D2D18F94D8}" type="pres">
      <dgm:prSet presAssocID="{8305064D-22D9-46F5-BA86-503C26AFFB38}" presName="vert1" presStyleCnt="0"/>
      <dgm:spPr/>
    </dgm:pt>
    <dgm:pt modelId="{E77B8A9E-D6F1-4025-9AD6-2A69F5BBD0DB}" type="pres">
      <dgm:prSet presAssocID="{A42EB6FD-4141-4502-A471-5B4E951B9FEA}" presName="thickLine" presStyleLbl="alignNode1" presStyleIdx="2" presStyleCnt="7"/>
      <dgm:spPr/>
    </dgm:pt>
    <dgm:pt modelId="{E16F4266-F3A5-4384-A361-82F7D717C0FC}" type="pres">
      <dgm:prSet presAssocID="{A42EB6FD-4141-4502-A471-5B4E951B9FEA}" presName="horz1" presStyleCnt="0"/>
      <dgm:spPr/>
    </dgm:pt>
    <dgm:pt modelId="{199B0FA3-161F-4DBC-B303-358CE9912BA1}" type="pres">
      <dgm:prSet presAssocID="{A42EB6FD-4141-4502-A471-5B4E951B9FEA}" presName="tx1" presStyleLbl="revTx" presStyleIdx="2" presStyleCnt="7"/>
      <dgm:spPr/>
    </dgm:pt>
    <dgm:pt modelId="{BFA5E245-3433-4BA4-9BDE-220781924644}" type="pres">
      <dgm:prSet presAssocID="{A42EB6FD-4141-4502-A471-5B4E951B9FEA}" presName="vert1" presStyleCnt="0"/>
      <dgm:spPr/>
    </dgm:pt>
    <dgm:pt modelId="{C012B811-D070-495B-9126-7B5B9621AE99}" type="pres">
      <dgm:prSet presAssocID="{D3DE938D-56F8-4B4D-B177-7364B492E255}" presName="thickLine" presStyleLbl="alignNode1" presStyleIdx="3" presStyleCnt="7"/>
      <dgm:spPr/>
    </dgm:pt>
    <dgm:pt modelId="{945ABB44-8E46-4B8D-86C6-C90E479E0F85}" type="pres">
      <dgm:prSet presAssocID="{D3DE938D-56F8-4B4D-B177-7364B492E255}" presName="horz1" presStyleCnt="0"/>
      <dgm:spPr/>
    </dgm:pt>
    <dgm:pt modelId="{6D016652-CBF4-4026-A219-60F73E0CF877}" type="pres">
      <dgm:prSet presAssocID="{D3DE938D-56F8-4B4D-B177-7364B492E255}" presName="tx1" presStyleLbl="revTx" presStyleIdx="3" presStyleCnt="7"/>
      <dgm:spPr/>
    </dgm:pt>
    <dgm:pt modelId="{9AD4F85A-F3B3-412B-B4E2-EA70193ABAF6}" type="pres">
      <dgm:prSet presAssocID="{D3DE938D-56F8-4B4D-B177-7364B492E255}" presName="vert1" presStyleCnt="0"/>
      <dgm:spPr/>
    </dgm:pt>
    <dgm:pt modelId="{5B44ED43-CFA1-44B9-87BE-B6D68DC23F6B}" type="pres">
      <dgm:prSet presAssocID="{83B3497A-1CBD-45C2-82F7-5B159BACC1B2}" presName="thickLine" presStyleLbl="alignNode1" presStyleIdx="4" presStyleCnt="7"/>
      <dgm:spPr/>
    </dgm:pt>
    <dgm:pt modelId="{85B6DCCE-E92D-401F-9A17-6196D34A79BC}" type="pres">
      <dgm:prSet presAssocID="{83B3497A-1CBD-45C2-82F7-5B159BACC1B2}" presName="horz1" presStyleCnt="0"/>
      <dgm:spPr/>
    </dgm:pt>
    <dgm:pt modelId="{6EE665AC-C239-466F-BD55-86686ACFC65B}" type="pres">
      <dgm:prSet presAssocID="{83B3497A-1CBD-45C2-82F7-5B159BACC1B2}" presName="tx1" presStyleLbl="revTx" presStyleIdx="4" presStyleCnt="7"/>
      <dgm:spPr/>
    </dgm:pt>
    <dgm:pt modelId="{BBAF94E3-3950-4B93-B43C-2769DF2F76CE}" type="pres">
      <dgm:prSet presAssocID="{83B3497A-1CBD-45C2-82F7-5B159BACC1B2}" presName="vert1" presStyleCnt="0"/>
      <dgm:spPr/>
    </dgm:pt>
    <dgm:pt modelId="{2E3EEA78-5CD5-4E1F-B38A-3675FCBBCF31}" type="pres">
      <dgm:prSet presAssocID="{89E5A35F-8A0B-4852-B219-B72C6B201A26}" presName="thickLine" presStyleLbl="alignNode1" presStyleIdx="5" presStyleCnt="7"/>
      <dgm:spPr/>
    </dgm:pt>
    <dgm:pt modelId="{186EA257-57BA-4F1B-B2CF-6DB94A7019B9}" type="pres">
      <dgm:prSet presAssocID="{89E5A35F-8A0B-4852-B219-B72C6B201A26}" presName="horz1" presStyleCnt="0"/>
      <dgm:spPr/>
    </dgm:pt>
    <dgm:pt modelId="{AEC15EAD-0630-4355-B873-516C13FC3A17}" type="pres">
      <dgm:prSet presAssocID="{89E5A35F-8A0B-4852-B219-B72C6B201A26}" presName="tx1" presStyleLbl="revTx" presStyleIdx="5" presStyleCnt="7"/>
      <dgm:spPr/>
    </dgm:pt>
    <dgm:pt modelId="{F37257A4-8224-4D6E-8247-6BABBA2731B1}" type="pres">
      <dgm:prSet presAssocID="{89E5A35F-8A0B-4852-B219-B72C6B201A26}" presName="vert1" presStyleCnt="0"/>
      <dgm:spPr/>
    </dgm:pt>
    <dgm:pt modelId="{15E78382-82EE-4BDD-BC8C-2DC3C98656BA}" type="pres">
      <dgm:prSet presAssocID="{9383C4CD-AED4-4E76-91DA-3B4697ECCCA2}" presName="thickLine" presStyleLbl="alignNode1" presStyleIdx="6" presStyleCnt="7"/>
      <dgm:spPr/>
    </dgm:pt>
    <dgm:pt modelId="{056E894D-F035-43FD-9071-9D27F13781C7}" type="pres">
      <dgm:prSet presAssocID="{9383C4CD-AED4-4E76-91DA-3B4697ECCCA2}" presName="horz1" presStyleCnt="0"/>
      <dgm:spPr/>
    </dgm:pt>
    <dgm:pt modelId="{9B8B2EC5-B2C3-472A-B7C2-8C7826A7499F}" type="pres">
      <dgm:prSet presAssocID="{9383C4CD-AED4-4E76-91DA-3B4697ECCCA2}" presName="tx1" presStyleLbl="revTx" presStyleIdx="6" presStyleCnt="7"/>
      <dgm:spPr/>
    </dgm:pt>
    <dgm:pt modelId="{7845AD49-AF7A-4731-AC39-B44D1E0FAF61}" type="pres">
      <dgm:prSet presAssocID="{9383C4CD-AED4-4E76-91DA-3B4697ECCCA2}" presName="vert1" presStyleCnt="0"/>
      <dgm:spPr/>
    </dgm:pt>
  </dgm:ptLst>
  <dgm:cxnLst>
    <dgm:cxn modelId="{8D2EFF00-6CD7-4BE2-84E3-65CF8851352B}" type="presOf" srcId="{A42EB6FD-4141-4502-A471-5B4E951B9FEA}" destId="{199B0FA3-161F-4DBC-B303-358CE9912BA1}" srcOrd="0" destOrd="0" presId="urn:microsoft.com/office/officeart/2008/layout/LinedList"/>
    <dgm:cxn modelId="{D9C4E707-9D75-47D3-99C4-8EAC29CE451A}" srcId="{D82422A2-F6A9-4F3A-817B-FC549BC9C121}" destId="{9383C4CD-AED4-4E76-91DA-3B4697ECCCA2}" srcOrd="6" destOrd="0" parTransId="{FCE643D9-57B8-4456-9934-CF428F976263}" sibTransId="{278DC0DA-24FC-4830-9BDF-7A5A1D6FF096}"/>
    <dgm:cxn modelId="{A7B00C0A-322C-4E17-BFC9-3A61021FDCF0}" srcId="{D82422A2-F6A9-4F3A-817B-FC549BC9C121}" destId="{D3DE938D-56F8-4B4D-B177-7364B492E255}" srcOrd="3" destOrd="0" parTransId="{07488FE3-8234-4BB8-9136-35146769862F}" sibTransId="{8D090F24-4379-4CF3-B378-C2E512B575AD}"/>
    <dgm:cxn modelId="{DACB6B14-7AD9-4546-881D-09B31CE10B0B}" srcId="{D82422A2-F6A9-4F3A-817B-FC549BC9C121}" destId="{A42EB6FD-4141-4502-A471-5B4E951B9FEA}" srcOrd="2" destOrd="0" parTransId="{940067F7-9F6E-4B9D-BC33-95D1E6581E80}" sibTransId="{33DF26F8-4DC7-4607-A50C-3801E6596317}"/>
    <dgm:cxn modelId="{7FD87821-5089-42CB-A307-D6664D2CC799}" type="presOf" srcId="{83B3497A-1CBD-45C2-82F7-5B159BACC1B2}" destId="{6EE665AC-C239-466F-BD55-86686ACFC65B}" srcOrd="0" destOrd="0" presId="urn:microsoft.com/office/officeart/2008/layout/LinedList"/>
    <dgm:cxn modelId="{6C127734-59FC-4D67-B579-A4996E27027B}" type="presOf" srcId="{D82422A2-F6A9-4F3A-817B-FC549BC9C121}" destId="{50A3AC5C-190D-4603-B757-E095A9ED8755}" srcOrd="0" destOrd="0" presId="urn:microsoft.com/office/officeart/2008/layout/LinedList"/>
    <dgm:cxn modelId="{95C6E578-6A3A-41A6-A916-5A09B9082CFD}" srcId="{D82422A2-F6A9-4F3A-817B-FC549BC9C121}" destId="{89E5A35F-8A0B-4852-B219-B72C6B201A26}" srcOrd="5" destOrd="0" parTransId="{950AB680-8C0F-4957-A094-04C9232E680C}" sibTransId="{8F82589A-AB40-4857-9F01-918B2A3E09B2}"/>
    <dgm:cxn modelId="{C66D777B-D177-4CD6-9999-4711177AC171}" type="presOf" srcId="{8305064D-22D9-46F5-BA86-503C26AFFB38}" destId="{2452DD4D-529F-47F5-8479-9F5FEDBF0AC7}" srcOrd="0" destOrd="0" presId="urn:microsoft.com/office/officeart/2008/layout/LinedList"/>
    <dgm:cxn modelId="{BEEF0DAC-A3C1-4455-9B02-E89F5988FFDC}" type="presOf" srcId="{F51DBBCF-9B19-4C3B-894B-45E10B548938}" destId="{08A39156-9619-4411-9837-302BFFC7D414}" srcOrd="0" destOrd="0" presId="urn:microsoft.com/office/officeart/2008/layout/LinedList"/>
    <dgm:cxn modelId="{F1666EBE-99E7-4629-A19C-1E645C2269AD}" srcId="{D82422A2-F6A9-4F3A-817B-FC549BC9C121}" destId="{F51DBBCF-9B19-4C3B-894B-45E10B548938}" srcOrd="0" destOrd="0" parTransId="{4241F026-AE46-4DB9-B462-557FB8E952AF}" sibTransId="{F58D0CBC-4A36-4D5D-8DB6-7C386CB9DA84}"/>
    <dgm:cxn modelId="{6A6756C1-A9E7-4A0A-B651-31F7D62DA52E}" srcId="{D82422A2-F6A9-4F3A-817B-FC549BC9C121}" destId="{8305064D-22D9-46F5-BA86-503C26AFFB38}" srcOrd="1" destOrd="0" parTransId="{20790E8C-D691-4BFE-9DF3-7004B45177E0}" sibTransId="{15626900-876C-41B3-8E08-AA369DEEB7D6}"/>
    <dgm:cxn modelId="{53A37FC9-50BD-4B9D-B16A-CFD013B51A80}" type="presOf" srcId="{89E5A35F-8A0B-4852-B219-B72C6B201A26}" destId="{AEC15EAD-0630-4355-B873-516C13FC3A17}" srcOrd="0" destOrd="0" presId="urn:microsoft.com/office/officeart/2008/layout/LinedList"/>
    <dgm:cxn modelId="{CE9ED2D9-E5F0-45B8-9938-76682378D6A3}" srcId="{D82422A2-F6A9-4F3A-817B-FC549BC9C121}" destId="{83B3497A-1CBD-45C2-82F7-5B159BACC1B2}" srcOrd="4" destOrd="0" parTransId="{E6D1F1A4-D6F1-49CC-B0C4-BAC365FD28C4}" sibTransId="{2065F352-E638-4829-B60B-9DE3457B62C0}"/>
    <dgm:cxn modelId="{2A8368F1-8455-453F-AF5E-BF4CFE634607}" type="presOf" srcId="{D3DE938D-56F8-4B4D-B177-7364B492E255}" destId="{6D016652-CBF4-4026-A219-60F73E0CF877}" srcOrd="0" destOrd="0" presId="urn:microsoft.com/office/officeart/2008/layout/LinedList"/>
    <dgm:cxn modelId="{3292FEF1-00FA-4E98-9080-F3F22A196115}" type="presOf" srcId="{9383C4CD-AED4-4E76-91DA-3B4697ECCCA2}" destId="{9B8B2EC5-B2C3-472A-B7C2-8C7826A7499F}" srcOrd="0" destOrd="0" presId="urn:microsoft.com/office/officeart/2008/layout/LinedList"/>
    <dgm:cxn modelId="{B7C1FAC4-5044-4E47-B915-54AE4A777C90}" type="presParOf" srcId="{50A3AC5C-190D-4603-B757-E095A9ED8755}" destId="{1AA3EB65-5F34-4BC0-9EA2-52AAA32DB86C}" srcOrd="0" destOrd="0" presId="urn:microsoft.com/office/officeart/2008/layout/LinedList"/>
    <dgm:cxn modelId="{0984B5A5-D145-417B-939D-F2B4D91B52A3}" type="presParOf" srcId="{50A3AC5C-190D-4603-B757-E095A9ED8755}" destId="{84716EEC-7DB2-47A3-95A3-7021D4CAF6CD}" srcOrd="1" destOrd="0" presId="urn:microsoft.com/office/officeart/2008/layout/LinedList"/>
    <dgm:cxn modelId="{0C72BE2B-EAAB-4AB0-9A02-4C4BFDC3E98F}" type="presParOf" srcId="{84716EEC-7DB2-47A3-95A3-7021D4CAF6CD}" destId="{08A39156-9619-4411-9837-302BFFC7D414}" srcOrd="0" destOrd="0" presId="urn:microsoft.com/office/officeart/2008/layout/LinedList"/>
    <dgm:cxn modelId="{EA19F7EC-B69D-484F-83AA-7CC8463E873B}" type="presParOf" srcId="{84716EEC-7DB2-47A3-95A3-7021D4CAF6CD}" destId="{F46C1693-FA36-45BA-9BF1-D4AB04B87BC9}" srcOrd="1" destOrd="0" presId="urn:microsoft.com/office/officeart/2008/layout/LinedList"/>
    <dgm:cxn modelId="{2D866F72-5D6D-45DD-A600-875430DBEB5B}" type="presParOf" srcId="{50A3AC5C-190D-4603-B757-E095A9ED8755}" destId="{245FE846-28C7-4581-B9AD-B8A01D61FC41}" srcOrd="2" destOrd="0" presId="urn:microsoft.com/office/officeart/2008/layout/LinedList"/>
    <dgm:cxn modelId="{27C9FCFD-9C53-4B18-8F30-49F4B082CD6C}" type="presParOf" srcId="{50A3AC5C-190D-4603-B757-E095A9ED8755}" destId="{D5A52955-D2BE-4A80-9215-6D665A1ABC8C}" srcOrd="3" destOrd="0" presId="urn:microsoft.com/office/officeart/2008/layout/LinedList"/>
    <dgm:cxn modelId="{F8FEA0E1-E382-4D74-9E9A-8924A09395B0}" type="presParOf" srcId="{D5A52955-D2BE-4A80-9215-6D665A1ABC8C}" destId="{2452DD4D-529F-47F5-8479-9F5FEDBF0AC7}" srcOrd="0" destOrd="0" presId="urn:microsoft.com/office/officeart/2008/layout/LinedList"/>
    <dgm:cxn modelId="{30010D52-E27B-4E81-806D-BC17FA265EC4}" type="presParOf" srcId="{D5A52955-D2BE-4A80-9215-6D665A1ABC8C}" destId="{68B8977C-A40A-4512-8529-89D2D18F94D8}" srcOrd="1" destOrd="0" presId="urn:microsoft.com/office/officeart/2008/layout/LinedList"/>
    <dgm:cxn modelId="{36B92490-D3B0-4D33-A0F6-1342B77778A7}" type="presParOf" srcId="{50A3AC5C-190D-4603-B757-E095A9ED8755}" destId="{E77B8A9E-D6F1-4025-9AD6-2A69F5BBD0DB}" srcOrd="4" destOrd="0" presId="urn:microsoft.com/office/officeart/2008/layout/LinedList"/>
    <dgm:cxn modelId="{D0350705-F184-48CF-8367-72E6969A0264}" type="presParOf" srcId="{50A3AC5C-190D-4603-B757-E095A9ED8755}" destId="{E16F4266-F3A5-4384-A361-82F7D717C0FC}" srcOrd="5" destOrd="0" presId="urn:microsoft.com/office/officeart/2008/layout/LinedList"/>
    <dgm:cxn modelId="{27426DC6-9977-4B9D-A717-41D9431E01CD}" type="presParOf" srcId="{E16F4266-F3A5-4384-A361-82F7D717C0FC}" destId="{199B0FA3-161F-4DBC-B303-358CE9912BA1}" srcOrd="0" destOrd="0" presId="urn:microsoft.com/office/officeart/2008/layout/LinedList"/>
    <dgm:cxn modelId="{DF708B28-4856-415F-9199-E2B8069EC101}" type="presParOf" srcId="{E16F4266-F3A5-4384-A361-82F7D717C0FC}" destId="{BFA5E245-3433-4BA4-9BDE-220781924644}" srcOrd="1" destOrd="0" presId="urn:microsoft.com/office/officeart/2008/layout/LinedList"/>
    <dgm:cxn modelId="{4D3CEFCC-1BE1-44F1-B8EC-285269E67AB2}" type="presParOf" srcId="{50A3AC5C-190D-4603-B757-E095A9ED8755}" destId="{C012B811-D070-495B-9126-7B5B9621AE99}" srcOrd="6" destOrd="0" presId="urn:microsoft.com/office/officeart/2008/layout/LinedList"/>
    <dgm:cxn modelId="{8525D3E9-9F44-4EE3-B88B-43860E53DF25}" type="presParOf" srcId="{50A3AC5C-190D-4603-B757-E095A9ED8755}" destId="{945ABB44-8E46-4B8D-86C6-C90E479E0F85}" srcOrd="7" destOrd="0" presId="urn:microsoft.com/office/officeart/2008/layout/LinedList"/>
    <dgm:cxn modelId="{F5D78EE6-2BE8-4E04-9623-8237571E7D11}" type="presParOf" srcId="{945ABB44-8E46-4B8D-86C6-C90E479E0F85}" destId="{6D016652-CBF4-4026-A219-60F73E0CF877}" srcOrd="0" destOrd="0" presId="urn:microsoft.com/office/officeart/2008/layout/LinedList"/>
    <dgm:cxn modelId="{C8C71F21-9021-440C-BA41-9D8DC71F54C1}" type="presParOf" srcId="{945ABB44-8E46-4B8D-86C6-C90E479E0F85}" destId="{9AD4F85A-F3B3-412B-B4E2-EA70193ABAF6}" srcOrd="1" destOrd="0" presId="urn:microsoft.com/office/officeart/2008/layout/LinedList"/>
    <dgm:cxn modelId="{01593B58-AD2A-4F3C-A510-8995961222BF}" type="presParOf" srcId="{50A3AC5C-190D-4603-B757-E095A9ED8755}" destId="{5B44ED43-CFA1-44B9-87BE-B6D68DC23F6B}" srcOrd="8" destOrd="0" presId="urn:microsoft.com/office/officeart/2008/layout/LinedList"/>
    <dgm:cxn modelId="{5233A89C-6F78-4A13-A2CF-F0C9E70AA627}" type="presParOf" srcId="{50A3AC5C-190D-4603-B757-E095A9ED8755}" destId="{85B6DCCE-E92D-401F-9A17-6196D34A79BC}" srcOrd="9" destOrd="0" presId="urn:microsoft.com/office/officeart/2008/layout/LinedList"/>
    <dgm:cxn modelId="{CE2A26D4-63DF-4CC0-B4F4-22A5C8E61D3E}" type="presParOf" srcId="{85B6DCCE-E92D-401F-9A17-6196D34A79BC}" destId="{6EE665AC-C239-466F-BD55-86686ACFC65B}" srcOrd="0" destOrd="0" presId="urn:microsoft.com/office/officeart/2008/layout/LinedList"/>
    <dgm:cxn modelId="{693DE494-2A98-4395-8806-E92485619FBC}" type="presParOf" srcId="{85B6DCCE-E92D-401F-9A17-6196D34A79BC}" destId="{BBAF94E3-3950-4B93-B43C-2769DF2F76CE}" srcOrd="1" destOrd="0" presId="urn:microsoft.com/office/officeart/2008/layout/LinedList"/>
    <dgm:cxn modelId="{656D04BB-66CA-4DB4-A4E7-2ADCF1A3F328}" type="presParOf" srcId="{50A3AC5C-190D-4603-B757-E095A9ED8755}" destId="{2E3EEA78-5CD5-4E1F-B38A-3675FCBBCF31}" srcOrd="10" destOrd="0" presId="urn:microsoft.com/office/officeart/2008/layout/LinedList"/>
    <dgm:cxn modelId="{0D31FD86-907F-44F1-8A87-8C3E899E3421}" type="presParOf" srcId="{50A3AC5C-190D-4603-B757-E095A9ED8755}" destId="{186EA257-57BA-4F1B-B2CF-6DB94A7019B9}" srcOrd="11" destOrd="0" presId="urn:microsoft.com/office/officeart/2008/layout/LinedList"/>
    <dgm:cxn modelId="{22DC11C0-4188-421F-ADF6-DA31C7F6E528}" type="presParOf" srcId="{186EA257-57BA-4F1B-B2CF-6DB94A7019B9}" destId="{AEC15EAD-0630-4355-B873-516C13FC3A17}" srcOrd="0" destOrd="0" presId="urn:microsoft.com/office/officeart/2008/layout/LinedList"/>
    <dgm:cxn modelId="{72356A52-87C5-4611-A908-49C217925692}" type="presParOf" srcId="{186EA257-57BA-4F1B-B2CF-6DB94A7019B9}" destId="{F37257A4-8224-4D6E-8247-6BABBA2731B1}" srcOrd="1" destOrd="0" presId="urn:microsoft.com/office/officeart/2008/layout/LinedList"/>
    <dgm:cxn modelId="{AEFF67AB-569F-402D-BB6A-40E7EA4DCAC1}" type="presParOf" srcId="{50A3AC5C-190D-4603-B757-E095A9ED8755}" destId="{15E78382-82EE-4BDD-BC8C-2DC3C98656BA}" srcOrd="12" destOrd="0" presId="urn:microsoft.com/office/officeart/2008/layout/LinedList"/>
    <dgm:cxn modelId="{67CBC245-39B5-4BD5-88A3-CFB43851A4F9}" type="presParOf" srcId="{50A3AC5C-190D-4603-B757-E095A9ED8755}" destId="{056E894D-F035-43FD-9071-9D27F13781C7}" srcOrd="13" destOrd="0" presId="urn:microsoft.com/office/officeart/2008/layout/LinedList"/>
    <dgm:cxn modelId="{FF5D03BA-7F4B-4DAF-A7C5-587DDA853CF1}" type="presParOf" srcId="{056E894D-F035-43FD-9071-9D27F13781C7}" destId="{9B8B2EC5-B2C3-472A-B7C2-8C7826A7499F}" srcOrd="0" destOrd="0" presId="urn:microsoft.com/office/officeart/2008/layout/LinedList"/>
    <dgm:cxn modelId="{F0E1DB6E-2A23-4C89-B571-221AA9716D03}" type="presParOf" srcId="{056E894D-F035-43FD-9071-9D27F13781C7}" destId="{7845AD49-AF7A-4731-AC39-B44D1E0FAF6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7A28A10-92AB-4088-9AAD-85EEAA254FE3}"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634C9BD-DE3A-4399-BFA0-3A769275A343}">
      <dgm:prSet/>
      <dgm:spPr/>
      <dgm:t>
        <a:bodyPr/>
        <a:lstStyle/>
        <a:p>
          <a:r>
            <a:rPr lang="en-US" b="0" dirty="0">
              <a:solidFill>
                <a:schemeClr val="accent6">
                  <a:lumMod val="60000"/>
                  <a:lumOff val="40000"/>
                </a:schemeClr>
              </a:solidFill>
              <a:latin typeface="Calibri"/>
              <a:cs typeface="Calibri"/>
            </a:rPr>
            <a:t>A condition precedent is a condition of a contract which must be fulfilled for either the contract to be valid or certain contractual obligations to come into effect. </a:t>
          </a:r>
        </a:p>
      </dgm:t>
    </dgm:pt>
    <dgm:pt modelId="{9F69A8F8-8040-4BAC-8F67-AF94C131636C}" type="parTrans" cxnId="{290627AE-C8B5-46FF-93E1-6FA2033E3C13}">
      <dgm:prSet/>
      <dgm:spPr/>
      <dgm:t>
        <a:bodyPr/>
        <a:lstStyle/>
        <a:p>
          <a:endParaRPr lang="en-US"/>
        </a:p>
      </dgm:t>
    </dgm:pt>
    <dgm:pt modelId="{03B8BAFC-43E6-45ED-BC32-6CAEA058D6EA}" type="sibTrans" cxnId="{290627AE-C8B5-46FF-93E1-6FA2033E3C13}">
      <dgm:prSet/>
      <dgm:spPr/>
      <dgm:t>
        <a:bodyPr/>
        <a:lstStyle/>
        <a:p>
          <a:endParaRPr lang="en-US"/>
        </a:p>
      </dgm:t>
    </dgm:pt>
    <dgm:pt modelId="{49CC564D-A7E4-41EE-AB27-8065346CE103}">
      <dgm:prSet/>
      <dgm:spPr/>
      <dgm:t>
        <a:bodyPr/>
        <a:lstStyle/>
        <a:p>
          <a:r>
            <a:rPr lang="en-US" b="0" dirty="0">
              <a:solidFill>
                <a:schemeClr val="accent6">
                  <a:lumMod val="60000"/>
                  <a:lumOff val="40000"/>
                </a:schemeClr>
              </a:solidFill>
              <a:latin typeface="Calibri"/>
              <a:cs typeface="Calibri"/>
            </a:rPr>
            <a:t>It is vital that the parties to a contract understand what is meant and required by any conditions precedent and that they agree what will happen if such conditions are not satisfied. </a:t>
          </a:r>
        </a:p>
      </dgm:t>
    </dgm:pt>
    <dgm:pt modelId="{A40247FC-048F-4E9A-9D77-856C2668C274}" type="parTrans" cxnId="{CAC7D9A7-0C93-49F3-9F3B-0FAA12883773}">
      <dgm:prSet/>
      <dgm:spPr/>
      <dgm:t>
        <a:bodyPr/>
        <a:lstStyle/>
        <a:p>
          <a:endParaRPr lang="en-US"/>
        </a:p>
      </dgm:t>
    </dgm:pt>
    <dgm:pt modelId="{37160BBF-A104-49CE-9D13-7BD90DC19660}" type="sibTrans" cxnId="{CAC7D9A7-0C93-49F3-9F3B-0FAA12883773}">
      <dgm:prSet/>
      <dgm:spPr/>
      <dgm:t>
        <a:bodyPr/>
        <a:lstStyle/>
        <a:p>
          <a:endParaRPr lang="en-US"/>
        </a:p>
      </dgm:t>
    </dgm:pt>
    <dgm:pt modelId="{0DFDA6B7-0807-49C8-86AC-0190B6A20A12}">
      <dgm:prSet/>
      <dgm:spPr/>
      <dgm:t>
        <a:bodyPr/>
        <a:lstStyle/>
        <a:p>
          <a:r>
            <a:rPr lang="en-US" b="0" dirty="0">
              <a:solidFill>
                <a:schemeClr val="accent6">
                  <a:lumMod val="60000"/>
                  <a:lumOff val="40000"/>
                </a:schemeClr>
              </a:solidFill>
              <a:latin typeface="Calibri"/>
              <a:cs typeface="Calibri"/>
            </a:rPr>
            <a:t>The use of condition precedents is crucial if you are a contracting party and some matters are outside your control or power. That’s because ordinarily, a breach of contract would result in the non-breaching party bringing a claim for damages against the party in breach. </a:t>
          </a:r>
        </a:p>
      </dgm:t>
    </dgm:pt>
    <dgm:pt modelId="{FECB1D0F-82D0-4FCB-8E49-8751D7523829}" type="parTrans" cxnId="{D185A5AE-3FB8-463C-B30E-023D1AD6F2B0}">
      <dgm:prSet/>
      <dgm:spPr/>
      <dgm:t>
        <a:bodyPr/>
        <a:lstStyle/>
        <a:p>
          <a:endParaRPr lang="en-US"/>
        </a:p>
      </dgm:t>
    </dgm:pt>
    <dgm:pt modelId="{62CB6E6C-0834-4ED8-BFE7-D09ADD64071C}" type="sibTrans" cxnId="{D185A5AE-3FB8-463C-B30E-023D1AD6F2B0}">
      <dgm:prSet/>
      <dgm:spPr/>
      <dgm:t>
        <a:bodyPr/>
        <a:lstStyle/>
        <a:p>
          <a:endParaRPr lang="en-US"/>
        </a:p>
      </dgm:t>
    </dgm:pt>
    <dgm:pt modelId="{FD645CA9-54C8-499C-A584-3F8F2D845223}">
      <dgm:prSet/>
      <dgm:spPr/>
      <dgm:t>
        <a:bodyPr/>
        <a:lstStyle/>
        <a:p>
          <a:r>
            <a:rPr lang="en-US" b="0" dirty="0">
              <a:solidFill>
                <a:schemeClr val="accent6">
                  <a:lumMod val="60000"/>
                  <a:lumOff val="40000"/>
                </a:schemeClr>
              </a:solidFill>
              <a:latin typeface="Calibri"/>
              <a:cs typeface="Calibri"/>
            </a:rPr>
            <a:t>A condition precedent can be used where the payment of damages would not adequately compensate the non-breaching party, or where failure to satisfy the condition precedent means that the contract would be irrelevant.</a:t>
          </a:r>
        </a:p>
      </dgm:t>
    </dgm:pt>
    <dgm:pt modelId="{153BE7DE-300A-42BD-AF4E-A7AACA0AAD23}" type="parTrans" cxnId="{18F0A25B-72FC-4381-89B8-0F0E450A0C65}">
      <dgm:prSet/>
      <dgm:spPr/>
      <dgm:t>
        <a:bodyPr/>
        <a:lstStyle/>
        <a:p>
          <a:endParaRPr lang="en-US"/>
        </a:p>
      </dgm:t>
    </dgm:pt>
    <dgm:pt modelId="{12214167-9EFC-421C-9AC0-1C19B848FDE9}" type="sibTrans" cxnId="{18F0A25B-72FC-4381-89B8-0F0E450A0C65}">
      <dgm:prSet/>
      <dgm:spPr/>
      <dgm:t>
        <a:bodyPr/>
        <a:lstStyle/>
        <a:p>
          <a:endParaRPr lang="en-US"/>
        </a:p>
      </dgm:t>
    </dgm:pt>
    <dgm:pt modelId="{C4839FDB-18DD-41B6-B5DE-7EBFEA0A6C89}" type="pres">
      <dgm:prSet presAssocID="{57A28A10-92AB-4088-9AAD-85EEAA254FE3}" presName="vert0" presStyleCnt="0">
        <dgm:presLayoutVars>
          <dgm:dir/>
          <dgm:animOne val="branch"/>
          <dgm:animLvl val="lvl"/>
        </dgm:presLayoutVars>
      </dgm:prSet>
      <dgm:spPr/>
    </dgm:pt>
    <dgm:pt modelId="{C623AED8-BF64-46CD-B2FE-3F3CFC5653E3}" type="pres">
      <dgm:prSet presAssocID="{D634C9BD-DE3A-4399-BFA0-3A769275A343}" presName="thickLine" presStyleLbl="alignNode1" presStyleIdx="0" presStyleCnt="4"/>
      <dgm:spPr/>
    </dgm:pt>
    <dgm:pt modelId="{19B0A4DB-85FC-405E-917C-DAF982C3CCD8}" type="pres">
      <dgm:prSet presAssocID="{D634C9BD-DE3A-4399-BFA0-3A769275A343}" presName="horz1" presStyleCnt="0"/>
      <dgm:spPr/>
    </dgm:pt>
    <dgm:pt modelId="{FE03C41D-B63A-4FAE-8D27-9B2D03CDEAAD}" type="pres">
      <dgm:prSet presAssocID="{D634C9BD-DE3A-4399-BFA0-3A769275A343}" presName="tx1" presStyleLbl="revTx" presStyleIdx="0" presStyleCnt="4"/>
      <dgm:spPr/>
    </dgm:pt>
    <dgm:pt modelId="{0BAA3E66-684D-4DCC-B312-452DFD474F00}" type="pres">
      <dgm:prSet presAssocID="{D634C9BD-DE3A-4399-BFA0-3A769275A343}" presName="vert1" presStyleCnt="0"/>
      <dgm:spPr/>
    </dgm:pt>
    <dgm:pt modelId="{63F76C00-96E3-4420-9A14-907043FF7F5E}" type="pres">
      <dgm:prSet presAssocID="{49CC564D-A7E4-41EE-AB27-8065346CE103}" presName="thickLine" presStyleLbl="alignNode1" presStyleIdx="1" presStyleCnt="4"/>
      <dgm:spPr/>
    </dgm:pt>
    <dgm:pt modelId="{4C0BC871-0752-460A-AF02-318E3653928F}" type="pres">
      <dgm:prSet presAssocID="{49CC564D-A7E4-41EE-AB27-8065346CE103}" presName="horz1" presStyleCnt="0"/>
      <dgm:spPr/>
    </dgm:pt>
    <dgm:pt modelId="{F65E3918-7E6F-47F7-B152-EEDF164D2A81}" type="pres">
      <dgm:prSet presAssocID="{49CC564D-A7E4-41EE-AB27-8065346CE103}" presName="tx1" presStyleLbl="revTx" presStyleIdx="1" presStyleCnt="4"/>
      <dgm:spPr/>
    </dgm:pt>
    <dgm:pt modelId="{BF3DD2E8-4723-4449-A222-E4216FBF87F8}" type="pres">
      <dgm:prSet presAssocID="{49CC564D-A7E4-41EE-AB27-8065346CE103}" presName="vert1" presStyleCnt="0"/>
      <dgm:spPr/>
    </dgm:pt>
    <dgm:pt modelId="{12C75463-F843-4DF6-923C-BAAF97281E72}" type="pres">
      <dgm:prSet presAssocID="{0DFDA6B7-0807-49C8-86AC-0190B6A20A12}" presName="thickLine" presStyleLbl="alignNode1" presStyleIdx="2" presStyleCnt="4"/>
      <dgm:spPr/>
    </dgm:pt>
    <dgm:pt modelId="{A12D402B-9B58-4572-9DB2-854931EC77AB}" type="pres">
      <dgm:prSet presAssocID="{0DFDA6B7-0807-49C8-86AC-0190B6A20A12}" presName="horz1" presStyleCnt="0"/>
      <dgm:spPr/>
    </dgm:pt>
    <dgm:pt modelId="{AA174CAD-62B2-4E72-8CF8-E4A4F3A3C803}" type="pres">
      <dgm:prSet presAssocID="{0DFDA6B7-0807-49C8-86AC-0190B6A20A12}" presName="tx1" presStyleLbl="revTx" presStyleIdx="2" presStyleCnt="4"/>
      <dgm:spPr/>
    </dgm:pt>
    <dgm:pt modelId="{1911D622-A5C1-4670-91A3-3D717EFD83C1}" type="pres">
      <dgm:prSet presAssocID="{0DFDA6B7-0807-49C8-86AC-0190B6A20A12}" presName="vert1" presStyleCnt="0"/>
      <dgm:spPr/>
    </dgm:pt>
    <dgm:pt modelId="{7A81C758-8B73-46B1-96BD-7B12A124FBC1}" type="pres">
      <dgm:prSet presAssocID="{FD645CA9-54C8-499C-A584-3F8F2D845223}" presName="thickLine" presStyleLbl="alignNode1" presStyleIdx="3" presStyleCnt="4"/>
      <dgm:spPr/>
    </dgm:pt>
    <dgm:pt modelId="{82829C16-E27C-4751-A267-5E0AECB7D497}" type="pres">
      <dgm:prSet presAssocID="{FD645CA9-54C8-499C-A584-3F8F2D845223}" presName="horz1" presStyleCnt="0"/>
      <dgm:spPr/>
    </dgm:pt>
    <dgm:pt modelId="{99D2C899-C6CB-4BB3-A13E-4955CF0DA002}" type="pres">
      <dgm:prSet presAssocID="{FD645CA9-54C8-499C-A584-3F8F2D845223}" presName="tx1" presStyleLbl="revTx" presStyleIdx="3" presStyleCnt="4"/>
      <dgm:spPr/>
    </dgm:pt>
    <dgm:pt modelId="{BC86A692-FCEF-4EEE-8701-43D42B1B09C1}" type="pres">
      <dgm:prSet presAssocID="{FD645CA9-54C8-499C-A584-3F8F2D845223}" presName="vert1" presStyleCnt="0"/>
      <dgm:spPr/>
    </dgm:pt>
  </dgm:ptLst>
  <dgm:cxnLst>
    <dgm:cxn modelId="{E7D8BC0B-A15E-4E55-967E-F3E7B314709D}" type="presOf" srcId="{FD645CA9-54C8-499C-A584-3F8F2D845223}" destId="{99D2C899-C6CB-4BB3-A13E-4955CF0DA002}" srcOrd="0" destOrd="0" presId="urn:microsoft.com/office/officeart/2008/layout/LinedList"/>
    <dgm:cxn modelId="{B8150231-3215-4AA8-941B-82D88B156E9A}" type="presOf" srcId="{49CC564D-A7E4-41EE-AB27-8065346CE103}" destId="{F65E3918-7E6F-47F7-B152-EEDF164D2A81}" srcOrd="0" destOrd="0" presId="urn:microsoft.com/office/officeart/2008/layout/LinedList"/>
    <dgm:cxn modelId="{18F0A25B-72FC-4381-89B8-0F0E450A0C65}" srcId="{57A28A10-92AB-4088-9AAD-85EEAA254FE3}" destId="{FD645CA9-54C8-499C-A584-3F8F2D845223}" srcOrd="3" destOrd="0" parTransId="{153BE7DE-300A-42BD-AF4E-A7AACA0AAD23}" sibTransId="{12214167-9EFC-421C-9AC0-1C19B848FDE9}"/>
    <dgm:cxn modelId="{D9A25870-BA3E-49DA-95A3-A2C669E679EA}" type="presOf" srcId="{D634C9BD-DE3A-4399-BFA0-3A769275A343}" destId="{FE03C41D-B63A-4FAE-8D27-9B2D03CDEAAD}" srcOrd="0" destOrd="0" presId="urn:microsoft.com/office/officeart/2008/layout/LinedList"/>
    <dgm:cxn modelId="{CAC7D9A7-0C93-49F3-9F3B-0FAA12883773}" srcId="{57A28A10-92AB-4088-9AAD-85EEAA254FE3}" destId="{49CC564D-A7E4-41EE-AB27-8065346CE103}" srcOrd="1" destOrd="0" parTransId="{A40247FC-048F-4E9A-9D77-856C2668C274}" sibTransId="{37160BBF-A104-49CE-9D13-7BD90DC19660}"/>
    <dgm:cxn modelId="{290627AE-C8B5-46FF-93E1-6FA2033E3C13}" srcId="{57A28A10-92AB-4088-9AAD-85EEAA254FE3}" destId="{D634C9BD-DE3A-4399-BFA0-3A769275A343}" srcOrd="0" destOrd="0" parTransId="{9F69A8F8-8040-4BAC-8F67-AF94C131636C}" sibTransId="{03B8BAFC-43E6-45ED-BC32-6CAEA058D6EA}"/>
    <dgm:cxn modelId="{D185A5AE-3FB8-463C-B30E-023D1AD6F2B0}" srcId="{57A28A10-92AB-4088-9AAD-85EEAA254FE3}" destId="{0DFDA6B7-0807-49C8-86AC-0190B6A20A12}" srcOrd="2" destOrd="0" parTransId="{FECB1D0F-82D0-4FCB-8E49-8751D7523829}" sibTransId="{62CB6E6C-0834-4ED8-BFE7-D09ADD64071C}"/>
    <dgm:cxn modelId="{FCC449B9-15F7-45F4-B932-6B9FBBF43B3E}" type="presOf" srcId="{0DFDA6B7-0807-49C8-86AC-0190B6A20A12}" destId="{AA174CAD-62B2-4E72-8CF8-E4A4F3A3C803}" srcOrd="0" destOrd="0" presId="urn:microsoft.com/office/officeart/2008/layout/LinedList"/>
    <dgm:cxn modelId="{FDDE53D1-FD75-4B62-862E-CC5F476B5912}" type="presOf" srcId="{57A28A10-92AB-4088-9AAD-85EEAA254FE3}" destId="{C4839FDB-18DD-41B6-B5DE-7EBFEA0A6C89}" srcOrd="0" destOrd="0" presId="urn:microsoft.com/office/officeart/2008/layout/LinedList"/>
    <dgm:cxn modelId="{E2256559-A085-46F5-9F0D-632C067B375E}" type="presParOf" srcId="{C4839FDB-18DD-41B6-B5DE-7EBFEA0A6C89}" destId="{C623AED8-BF64-46CD-B2FE-3F3CFC5653E3}" srcOrd="0" destOrd="0" presId="urn:microsoft.com/office/officeart/2008/layout/LinedList"/>
    <dgm:cxn modelId="{BB7DE6B2-460C-4081-B2A4-0B04E9C1FE84}" type="presParOf" srcId="{C4839FDB-18DD-41B6-B5DE-7EBFEA0A6C89}" destId="{19B0A4DB-85FC-405E-917C-DAF982C3CCD8}" srcOrd="1" destOrd="0" presId="urn:microsoft.com/office/officeart/2008/layout/LinedList"/>
    <dgm:cxn modelId="{288C906E-BAF3-43C8-994B-2FCFCD983920}" type="presParOf" srcId="{19B0A4DB-85FC-405E-917C-DAF982C3CCD8}" destId="{FE03C41D-B63A-4FAE-8D27-9B2D03CDEAAD}" srcOrd="0" destOrd="0" presId="urn:microsoft.com/office/officeart/2008/layout/LinedList"/>
    <dgm:cxn modelId="{5CF386C3-64CD-45A0-B84B-9875985AB7F6}" type="presParOf" srcId="{19B0A4DB-85FC-405E-917C-DAF982C3CCD8}" destId="{0BAA3E66-684D-4DCC-B312-452DFD474F00}" srcOrd="1" destOrd="0" presId="urn:microsoft.com/office/officeart/2008/layout/LinedList"/>
    <dgm:cxn modelId="{877D775A-C674-437A-84D5-8195A1A2E87F}" type="presParOf" srcId="{C4839FDB-18DD-41B6-B5DE-7EBFEA0A6C89}" destId="{63F76C00-96E3-4420-9A14-907043FF7F5E}" srcOrd="2" destOrd="0" presId="urn:microsoft.com/office/officeart/2008/layout/LinedList"/>
    <dgm:cxn modelId="{39C242A3-14C2-4180-B43D-0E2D259A4EF6}" type="presParOf" srcId="{C4839FDB-18DD-41B6-B5DE-7EBFEA0A6C89}" destId="{4C0BC871-0752-460A-AF02-318E3653928F}" srcOrd="3" destOrd="0" presId="urn:microsoft.com/office/officeart/2008/layout/LinedList"/>
    <dgm:cxn modelId="{76F3FACF-3979-4D99-837D-52A5EC998935}" type="presParOf" srcId="{4C0BC871-0752-460A-AF02-318E3653928F}" destId="{F65E3918-7E6F-47F7-B152-EEDF164D2A81}" srcOrd="0" destOrd="0" presId="urn:microsoft.com/office/officeart/2008/layout/LinedList"/>
    <dgm:cxn modelId="{ECCBB6E8-C562-4733-9069-FB38C4AB9A7D}" type="presParOf" srcId="{4C0BC871-0752-460A-AF02-318E3653928F}" destId="{BF3DD2E8-4723-4449-A222-E4216FBF87F8}" srcOrd="1" destOrd="0" presId="urn:microsoft.com/office/officeart/2008/layout/LinedList"/>
    <dgm:cxn modelId="{179096F9-DF0C-44EB-8C94-D2709C8BFBC1}" type="presParOf" srcId="{C4839FDB-18DD-41B6-B5DE-7EBFEA0A6C89}" destId="{12C75463-F843-4DF6-923C-BAAF97281E72}" srcOrd="4" destOrd="0" presId="urn:microsoft.com/office/officeart/2008/layout/LinedList"/>
    <dgm:cxn modelId="{3DF76233-28AC-49DA-A14F-0312792D8551}" type="presParOf" srcId="{C4839FDB-18DD-41B6-B5DE-7EBFEA0A6C89}" destId="{A12D402B-9B58-4572-9DB2-854931EC77AB}" srcOrd="5" destOrd="0" presId="urn:microsoft.com/office/officeart/2008/layout/LinedList"/>
    <dgm:cxn modelId="{5B410C12-8D79-487E-AEE4-9B3607CABD38}" type="presParOf" srcId="{A12D402B-9B58-4572-9DB2-854931EC77AB}" destId="{AA174CAD-62B2-4E72-8CF8-E4A4F3A3C803}" srcOrd="0" destOrd="0" presId="urn:microsoft.com/office/officeart/2008/layout/LinedList"/>
    <dgm:cxn modelId="{3982106F-8475-4806-A5D8-66B15EF8D759}" type="presParOf" srcId="{A12D402B-9B58-4572-9DB2-854931EC77AB}" destId="{1911D622-A5C1-4670-91A3-3D717EFD83C1}" srcOrd="1" destOrd="0" presId="urn:microsoft.com/office/officeart/2008/layout/LinedList"/>
    <dgm:cxn modelId="{2CD0A8E2-EF50-4CB2-A680-A349EE895227}" type="presParOf" srcId="{C4839FDB-18DD-41B6-B5DE-7EBFEA0A6C89}" destId="{7A81C758-8B73-46B1-96BD-7B12A124FBC1}" srcOrd="6" destOrd="0" presId="urn:microsoft.com/office/officeart/2008/layout/LinedList"/>
    <dgm:cxn modelId="{F722D251-3AAE-472C-9FC2-47B09614A5C7}" type="presParOf" srcId="{C4839FDB-18DD-41B6-B5DE-7EBFEA0A6C89}" destId="{82829C16-E27C-4751-A267-5E0AECB7D497}" srcOrd="7" destOrd="0" presId="urn:microsoft.com/office/officeart/2008/layout/LinedList"/>
    <dgm:cxn modelId="{2DE858E6-30BA-40A6-B342-14E0750126F2}" type="presParOf" srcId="{82829C16-E27C-4751-A267-5E0AECB7D497}" destId="{99D2C899-C6CB-4BB3-A13E-4955CF0DA002}" srcOrd="0" destOrd="0" presId="urn:microsoft.com/office/officeart/2008/layout/LinedList"/>
    <dgm:cxn modelId="{88E8E19D-F260-419E-9227-7490FAEF7D05}" type="presParOf" srcId="{82829C16-E27C-4751-A267-5E0AECB7D497}" destId="{BC86A692-FCEF-4EEE-8701-43D42B1B09C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EA90B1D-A612-47B7-AD6A-4ACE3EAB9F1D}"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4DA25AD2-D75B-4F2F-8242-123C00E00AA0}">
      <dgm:prSet phldrT="[Text]" phldr="0"/>
      <dgm:spPr/>
      <dgm:t>
        <a:bodyPr/>
        <a:lstStyle/>
        <a:p>
          <a:pPr rtl="0"/>
          <a:r>
            <a:rPr lang="en-US" dirty="0">
              <a:solidFill>
                <a:schemeClr val="bg1"/>
              </a:solidFill>
              <a:latin typeface="Walbaum Display"/>
            </a:rPr>
            <a:t>The</a:t>
          </a:r>
          <a:r>
            <a:rPr lang="en-US" dirty="0">
              <a:solidFill>
                <a:schemeClr val="bg1"/>
              </a:solidFill>
            </a:rPr>
            <a:t> wording in the contract must clear and certain about</a:t>
          </a:r>
          <a:r>
            <a:rPr lang="en-US" dirty="0">
              <a:solidFill>
                <a:schemeClr val="bg1"/>
              </a:solidFill>
              <a:latin typeface="Walbaum Display"/>
            </a:rPr>
            <a:t>:</a:t>
          </a:r>
          <a:endParaRPr lang="en-US" dirty="0">
            <a:solidFill>
              <a:schemeClr val="bg1"/>
            </a:solidFill>
          </a:endParaRPr>
        </a:p>
      </dgm:t>
    </dgm:pt>
    <dgm:pt modelId="{2F231CED-75FA-44EE-99B5-8C7886F6D277}" type="parTrans" cxnId="{15759C74-B767-4C5B-977D-EAB88ECBCA7F}">
      <dgm:prSet/>
      <dgm:spPr/>
      <dgm:t>
        <a:bodyPr/>
        <a:lstStyle/>
        <a:p>
          <a:endParaRPr lang="en-US"/>
        </a:p>
      </dgm:t>
    </dgm:pt>
    <dgm:pt modelId="{CB5FC155-5253-45C9-88CC-93E6075748B4}" type="sibTrans" cxnId="{15759C74-B767-4C5B-977D-EAB88ECBCA7F}">
      <dgm:prSet/>
      <dgm:spPr/>
      <dgm:t>
        <a:bodyPr/>
        <a:lstStyle/>
        <a:p>
          <a:endParaRPr lang="en-US"/>
        </a:p>
      </dgm:t>
    </dgm:pt>
    <dgm:pt modelId="{F4563134-3B45-43CB-B92C-43B76DAE747C}">
      <dgm:prSet phldrT="[Text]" phldr="0"/>
      <dgm:spPr/>
      <dgm:t>
        <a:bodyPr/>
        <a:lstStyle/>
        <a:p>
          <a:pPr rtl="0"/>
          <a:r>
            <a:rPr lang="en-US" dirty="0">
              <a:solidFill>
                <a:schemeClr val="accent6">
                  <a:lumMod val="60000"/>
                  <a:lumOff val="40000"/>
                </a:schemeClr>
              </a:solidFill>
              <a:latin typeface="Calibri"/>
              <a:cs typeface="Calibri"/>
            </a:rPr>
            <a:t>Whether there is a condition precedent</a:t>
          </a:r>
        </a:p>
      </dgm:t>
    </dgm:pt>
    <dgm:pt modelId="{231218D6-32FC-4BAA-9D31-B24492CFE3BA}" type="parTrans" cxnId="{1D9F04E0-2DAE-4B14-BF1C-72BA57CADC5B}">
      <dgm:prSet/>
      <dgm:spPr/>
      <dgm:t>
        <a:bodyPr/>
        <a:lstStyle/>
        <a:p>
          <a:endParaRPr lang="en-US"/>
        </a:p>
      </dgm:t>
    </dgm:pt>
    <dgm:pt modelId="{DB6BCCD0-397D-49A3-9C10-A9FAFEA4E04D}" type="sibTrans" cxnId="{1D9F04E0-2DAE-4B14-BF1C-72BA57CADC5B}">
      <dgm:prSet/>
      <dgm:spPr/>
      <dgm:t>
        <a:bodyPr/>
        <a:lstStyle/>
        <a:p>
          <a:endParaRPr lang="en-US"/>
        </a:p>
      </dgm:t>
    </dgm:pt>
    <dgm:pt modelId="{56D1E6C9-C2D4-4EE3-A249-76DD58A5E243}">
      <dgm:prSet phldrT="[Text]" phldr="0"/>
      <dgm:spPr/>
      <dgm:t>
        <a:bodyPr/>
        <a:lstStyle/>
        <a:p>
          <a:pPr rtl="0"/>
          <a:r>
            <a:rPr lang="en-US" dirty="0">
              <a:solidFill>
                <a:schemeClr val="accent6">
                  <a:lumMod val="60000"/>
                  <a:lumOff val="40000"/>
                </a:schemeClr>
              </a:solidFill>
              <a:latin typeface="Calibri"/>
              <a:cs typeface="Calibri"/>
            </a:rPr>
            <a:t>The nature of condition precedent and what must be done for fulfilment</a:t>
          </a:r>
        </a:p>
      </dgm:t>
    </dgm:pt>
    <dgm:pt modelId="{68B0CDEC-A3B3-4C86-BE19-29B30ED076FE}" type="parTrans" cxnId="{AAE208DA-3A41-4845-A301-7D19C2842DD5}">
      <dgm:prSet/>
      <dgm:spPr/>
      <dgm:t>
        <a:bodyPr/>
        <a:lstStyle/>
        <a:p>
          <a:endParaRPr lang="en-US"/>
        </a:p>
      </dgm:t>
    </dgm:pt>
    <dgm:pt modelId="{6328C4FC-274C-41FF-BB67-64B711979377}" type="sibTrans" cxnId="{AAE208DA-3A41-4845-A301-7D19C2842DD5}">
      <dgm:prSet/>
      <dgm:spPr/>
      <dgm:t>
        <a:bodyPr/>
        <a:lstStyle/>
        <a:p>
          <a:endParaRPr lang="en-US"/>
        </a:p>
      </dgm:t>
    </dgm:pt>
    <dgm:pt modelId="{F836BF7F-4AD1-4638-AC3D-A37172839425}">
      <dgm:prSet phldrT="[Text]" phldr="0"/>
      <dgm:spPr/>
      <dgm:t>
        <a:bodyPr/>
        <a:lstStyle/>
        <a:p>
          <a:pPr rtl="0"/>
          <a:r>
            <a:rPr lang="en-US" dirty="0">
              <a:solidFill>
                <a:schemeClr val="accent6">
                  <a:lumMod val="60000"/>
                  <a:lumOff val="40000"/>
                </a:schemeClr>
              </a:solidFill>
              <a:latin typeface="Calibri"/>
              <a:cs typeface="Calibri"/>
            </a:rPr>
            <a:t>Consequences for non-fulfilment</a:t>
          </a:r>
        </a:p>
      </dgm:t>
    </dgm:pt>
    <dgm:pt modelId="{3FA9B53E-F0AA-46D2-940B-7A32E0510C11}" type="parTrans" cxnId="{7B8723D6-1B2E-4861-8068-C16334E65667}">
      <dgm:prSet/>
      <dgm:spPr/>
      <dgm:t>
        <a:bodyPr/>
        <a:lstStyle/>
        <a:p>
          <a:endParaRPr lang="en-US"/>
        </a:p>
      </dgm:t>
    </dgm:pt>
    <dgm:pt modelId="{F73041F3-57E9-41A2-B53E-A999E6958398}" type="sibTrans" cxnId="{7B8723D6-1B2E-4861-8068-C16334E65667}">
      <dgm:prSet/>
      <dgm:spPr/>
      <dgm:t>
        <a:bodyPr/>
        <a:lstStyle/>
        <a:p>
          <a:endParaRPr lang="en-US"/>
        </a:p>
      </dgm:t>
    </dgm:pt>
    <dgm:pt modelId="{E5AAE68E-23D9-44D8-AEBE-8D3FC8CB83B6}">
      <dgm:prSet phldr="0"/>
      <dgm:spPr/>
      <dgm:t>
        <a:bodyPr/>
        <a:lstStyle/>
        <a:p>
          <a:pPr rtl="0"/>
          <a:r>
            <a:rPr lang="en-US" dirty="0">
              <a:solidFill>
                <a:schemeClr val="bg1"/>
              </a:solidFill>
            </a:rPr>
            <a:t>The main points to consider are</a:t>
          </a:r>
          <a:r>
            <a:rPr lang="en-US" dirty="0">
              <a:solidFill>
                <a:schemeClr val="bg1"/>
              </a:solidFill>
              <a:latin typeface="Walbaum Display"/>
            </a:rPr>
            <a:t>:</a:t>
          </a:r>
        </a:p>
      </dgm:t>
    </dgm:pt>
    <dgm:pt modelId="{DA1E064C-12B7-4230-9D3C-D5946EAEE7B8}" type="parTrans" cxnId="{0CBAE1B4-60B9-403B-AA7B-77F805AFFF3D}">
      <dgm:prSet/>
      <dgm:spPr/>
    </dgm:pt>
    <dgm:pt modelId="{5CB4603B-1751-4FC5-83D1-CA14AFF72F86}" type="sibTrans" cxnId="{0CBAE1B4-60B9-403B-AA7B-77F805AFFF3D}">
      <dgm:prSet/>
      <dgm:spPr/>
    </dgm:pt>
    <dgm:pt modelId="{27901D99-3F87-45A7-AD1D-25A33B0B73CB}">
      <dgm:prSet phldr="0"/>
      <dgm:spPr/>
      <dgm:t>
        <a:bodyPr/>
        <a:lstStyle/>
        <a:p>
          <a:pPr rtl="0"/>
          <a:r>
            <a:rPr lang="en-US" dirty="0">
              <a:solidFill>
                <a:schemeClr val="accent6">
                  <a:lumMod val="60000"/>
                  <a:lumOff val="40000"/>
                </a:schemeClr>
              </a:solidFill>
              <a:latin typeface="Calibri"/>
              <a:cs typeface="Calibri"/>
            </a:rPr>
            <a:t>What is the condition?</a:t>
          </a:r>
        </a:p>
      </dgm:t>
    </dgm:pt>
    <dgm:pt modelId="{FF404CE6-AE09-476C-B49F-EAC3C10B45CE}" type="parTrans" cxnId="{BD60A6D1-DE7D-465B-85FD-086345B3F5FA}">
      <dgm:prSet/>
      <dgm:spPr/>
    </dgm:pt>
    <dgm:pt modelId="{028BCBF0-5781-49B0-9496-F077A65ED925}" type="sibTrans" cxnId="{BD60A6D1-DE7D-465B-85FD-086345B3F5FA}">
      <dgm:prSet/>
      <dgm:spPr/>
    </dgm:pt>
    <dgm:pt modelId="{08486297-4759-409B-94B8-0A01A064929F}">
      <dgm:prSet phldr="0"/>
      <dgm:spPr/>
      <dgm:t>
        <a:bodyPr/>
        <a:lstStyle/>
        <a:p>
          <a:pPr rtl="0"/>
          <a:r>
            <a:rPr lang="en-US" dirty="0">
              <a:solidFill>
                <a:schemeClr val="accent6">
                  <a:lumMod val="60000"/>
                  <a:lumOff val="40000"/>
                </a:schemeClr>
              </a:solidFill>
              <a:latin typeface="Calibri"/>
              <a:cs typeface="Calibri"/>
            </a:rPr>
            <a:t>Are certain steps to be taken to fulfil the condition and should evidence of these steps be provided?</a:t>
          </a:r>
        </a:p>
      </dgm:t>
    </dgm:pt>
    <dgm:pt modelId="{2E3D9B9D-7461-490B-8898-A92224D1D53D}" type="parTrans" cxnId="{45900C0A-D852-4480-86C0-1857D393C16D}">
      <dgm:prSet/>
      <dgm:spPr/>
    </dgm:pt>
    <dgm:pt modelId="{EEDA6382-0E22-410C-BEB4-312B9BD32637}" type="sibTrans" cxnId="{45900C0A-D852-4480-86C0-1857D393C16D}">
      <dgm:prSet/>
      <dgm:spPr/>
    </dgm:pt>
    <dgm:pt modelId="{0B05E80E-6E70-4059-9179-AC53CA2A0468}">
      <dgm:prSet phldr="0"/>
      <dgm:spPr/>
      <dgm:t>
        <a:bodyPr/>
        <a:lstStyle/>
        <a:p>
          <a:pPr rtl="0"/>
          <a:r>
            <a:rPr lang="en-US" dirty="0">
              <a:solidFill>
                <a:schemeClr val="accent6">
                  <a:lumMod val="60000"/>
                  <a:lumOff val="40000"/>
                </a:schemeClr>
              </a:solidFill>
              <a:latin typeface="Calibri"/>
              <a:cs typeface="Calibri"/>
            </a:rPr>
            <a:t>Does the condition precedent have to be completely satisfied or can the parties use best or reasonable endeavours?</a:t>
          </a:r>
        </a:p>
      </dgm:t>
    </dgm:pt>
    <dgm:pt modelId="{6C418DE6-6395-48AE-A9D0-FF5C384AB18A}" type="parTrans" cxnId="{E9FB2BC6-9FEF-4F40-AB43-FA0FDFC6526F}">
      <dgm:prSet/>
      <dgm:spPr/>
    </dgm:pt>
    <dgm:pt modelId="{FA9399C2-30E4-4500-81E1-CBA9A93274C8}" type="sibTrans" cxnId="{E9FB2BC6-9FEF-4F40-AB43-FA0FDFC6526F}">
      <dgm:prSet/>
      <dgm:spPr/>
    </dgm:pt>
    <dgm:pt modelId="{E46FAC0E-975E-4631-82B0-63C10B092043}">
      <dgm:prSet phldr="0"/>
      <dgm:spPr/>
      <dgm:t>
        <a:bodyPr/>
        <a:lstStyle/>
        <a:p>
          <a:pPr rtl="0"/>
          <a:r>
            <a:rPr lang="en-US" dirty="0">
              <a:solidFill>
                <a:schemeClr val="accent6">
                  <a:lumMod val="60000"/>
                  <a:lumOff val="40000"/>
                </a:schemeClr>
              </a:solidFill>
              <a:latin typeface="Calibri"/>
              <a:cs typeface="Calibri"/>
            </a:rPr>
            <a:t>What is the deadline to fulfil the condition?</a:t>
          </a:r>
        </a:p>
      </dgm:t>
    </dgm:pt>
    <dgm:pt modelId="{AD178154-E884-4C91-AC5A-BD6AD0C1D4F2}" type="parTrans" cxnId="{666E0E83-E76A-4C0D-9B54-25195C73E17C}">
      <dgm:prSet/>
      <dgm:spPr/>
    </dgm:pt>
    <dgm:pt modelId="{C3C0FEB8-56E6-4A76-96B2-3882BD5AA074}" type="sibTrans" cxnId="{666E0E83-E76A-4C0D-9B54-25195C73E17C}">
      <dgm:prSet/>
      <dgm:spPr/>
    </dgm:pt>
    <dgm:pt modelId="{E8D75FAA-AEDF-4A4F-8E69-96DBFBB0E950}">
      <dgm:prSet phldr="0"/>
      <dgm:spPr/>
      <dgm:t>
        <a:bodyPr/>
        <a:lstStyle/>
        <a:p>
          <a:pPr rtl="0"/>
          <a:r>
            <a:rPr lang="en-US" dirty="0">
              <a:solidFill>
                <a:schemeClr val="accent6">
                  <a:lumMod val="60000"/>
                  <a:lumOff val="40000"/>
                </a:schemeClr>
              </a:solidFill>
              <a:latin typeface="Calibri"/>
              <a:cs typeface="Calibri"/>
            </a:rPr>
            <a:t>Who decides whether the condition has been satisfied and how?</a:t>
          </a:r>
        </a:p>
      </dgm:t>
    </dgm:pt>
    <dgm:pt modelId="{646BC9D3-B866-4070-ABEA-D87A05549FF7}" type="parTrans" cxnId="{149474BB-1986-4532-BAE0-1D496723178E}">
      <dgm:prSet/>
      <dgm:spPr/>
    </dgm:pt>
    <dgm:pt modelId="{1AB99076-9A64-4DFD-AEA4-D8B55C0B8AD3}" type="sibTrans" cxnId="{149474BB-1986-4532-BAE0-1D496723178E}">
      <dgm:prSet/>
      <dgm:spPr/>
    </dgm:pt>
    <dgm:pt modelId="{25A794C7-34E5-40A0-9050-08C9D2EE88F6}">
      <dgm:prSet phldr="0"/>
      <dgm:spPr/>
      <dgm:t>
        <a:bodyPr/>
        <a:lstStyle/>
        <a:p>
          <a:pPr rtl="0"/>
          <a:r>
            <a:rPr lang="en-US" dirty="0">
              <a:solidFill>
                <a:schemeClr val="accent6">
                  <a:lumMod val="60000"/>
                  <a:lumOff val="40000"/>
                </a:schemeClr>
              </a:solidFill>
              <a:latin typeface="Calibri"/>
              <a:cs typeface="Calibri"/>
            </a:rPr>
            <a:t>Can satisfaction of the condition be determined by one of the contractual parties or is documentary or other evidence required?</a:t>
          </a:r>
        </a:p>
      </dgm:t>
    </dgm:pt>
    <dgm:pt modelId="{C1ED46B5-FDF8-4A17-8DAF-56808DDFCE7C}" type="parTrans" cxnId="{9A1CD5A3-EFC1-4A87-8BC9-ECA9D0E7020F}">
      <dgm:prSet/>
      <dgm:spPr/>
    </dgm:pt>
    <dgm:pt modelId="{6A8DEFC6-C87C-42E0-BB26-3F54DD58694E}" type="sibTrans" cxnId="{9A1CD5A3-EFC1-4A87-8BC9-ECA9D0E7020F}">
      <dgm:prSet/>
      <dgm:spPr/>
    </dgm:pt>
    <dgm:pt modelId="{C860F036-051C-43DA-B529-0AFE57BAF8AC}">
      <dgm:prSet phldr="0"/>
      <dgm:spPr/>
      <dgm:t>
        <a:bodyPr/>
        <a:lstStyle/>
        <a:p>
          <a:r>
            <a:rPr lang="en-US" dirty="0">
              <a:solidFill>
                <a:schemeClr val="accent6">
                  <a:lumMod val="60000"/>
                  <a:lumOff val="40000"/>
                </a:schemeClr>
              </a:solidFill>
              <a:latin typeface="Calibri"/>
              <a:cs typeface="Calibri"/>
            </a:rPr>
            <a:t>What happens if the condition precedent is not satisfied?</a:t>
          </a:r>
        </a:p>
      </dgm:t>
    </dgm:pt>
    <dgm:pt modelId="{715FAC9C-C5EA-4334-AD69-B2E968872344}" type="parTrans" cxnId="{AE241450-AFF3-44D8-8364-91C503B5AA7F}">
      <dgm:prSet/>
      <dgm:spPr/>
    </dgm:pt>
    <dgm:pt modelId="{D7EEDDB2-B423-422F-B97B-854A2FA76918}" type="sibTrans" cxnId="{AE241450-AFF3-44D8-8364-91C503B5AA7F}">
      <dgm:prSet/>
      <dgm:spPr/>
    </dgm:pt>
    <dgm:pt modelId="{6A093D6A-FF04-4EDB-AA31-BAED3D0DA558}" type="pres">
      <dgm:prSet presAssocID="{6EA90B1D-A612-47B7-AD6A-4ACE3EAB9F1D}" presName="linear" presStyleCnt="0">
        <dgm:presLayoutVars>
          <dgm:animLvl val="lvl"/>
          <dgm:resizeHandles val="exact"/>
        </dgm:presLayoutVars>
      </dgm:prSet>
      <dgm:spPr/>
    </dgm:pt>
    <dgm:pt modelId="{18DF252A-AC0E-45FA-9E9A-4FF3E36ABEEA}" type="pres">
      <dgm:prSet presAssocID="{4DA25AD2-D75B-4F2F-8242-123C00E00AA0}" presName="parentText" presStyleLbl="node1" presStyleIdx="0" presStyleCnt="2">
        <dgm:presLayoutVars>
          <dgm:chMax val="0"/>
          <dgm:bulletEnabled val="1"/>
        </dgm:presLayoutVars>
      </dgm:prSet>
      <dgm:spPr/>
    </dgm:pt>
    <dgm:pt modelId="{014C7048-AF04-4A05-AF36-1C2C2C52A22A}" type="pres">
      <dgm:prSet presAssocID="{4DA25AD2-D75B-4F2F-8242-123C00E00AA0}" presName="childText" presStyleLbl="revTx" presStyleIdx="0" presStyleCnt="2">
        <dgm:presLayoutVars>
          <dgm:bulletEnabled val="1"/>
        </dgm:presLayoutVars>
      </dgm:prSet>
      <dgm:spPr/>
    </dgm:pt>
    <dgm:pt modelId="{D2634342-8C6A-4157-A7FE-B04FE2BD76BC}" type="pres">
      <dgm:prSet presAssocID="{E5AAE68E-23D9-44D8-AEBE-8D3FC8CB83B6}" presName="parentText" presStyleLbl="node1" presStyleIdx="1" presStyleCnt="2">
        <dgm:presLayoutVars>
          <dgm:chMax val="0"/>
          <dgm:bulletEnabled val="1"/>
        </dgm:presLayoutVars>
      </dgm:prSet>
      <dgm:spPr/>
    </dgm:pt>
    <dgm:pt modelId="{DB2AF451-FF63-4B54-827B-DF28F388CC63}" type="pres">
      <dgm:prSet presAssocID="{E5AAE68E-23D9-44D8-AEBE-8D3FC8CB83B6}" presName="childText" presStyleLbl="revTx" presStyleIdx="1" presStyleCnt="2">
        <dgm:presLayoutVars>
          <dgm:bulletEnabled val="1"/>
        </dgm:presLayoutVars>
      </dgm:prSet>
      <dgm:spPr/>
    </dgm:pt>
  </dgm:ptLst>
  <dgm:cxnLst>
    <dgm:cxn modelId="{45900C0A-D852-4480-86C0-1857D393C16D}" srcId="{E5AAE68E-23D9-44D8-AEBE-8D3FC8CB83B6}" destId="{08486297-4759-409B-94B8-0A01A064929F}" srcOrd="1" destOrd="0" parTransId="{2E3D9B9D-7461-490B-8898-A92224D1D53D}" sibTransId="{EEDA6382-0E22-410C-BEB4-312B9BD32637}"/>
    <dgm:cxn modelId="{9B31B30E-7C67-4651-9562-6E6185694F5E}" type="presOf" srcId="{6EA90B1D-A612-47B7-AD6A-4ACE3EAB9F1D}" destId="{6A093D6A-FF04-4EDB-AA31-BAED3D0DA558}" srcOrd="0" destOrd="0" presId="urn:microsoft.com/office/officeart/2005/8/layout/vList2"/>
    <dgm:cxn modelId="{4CA2821E-C097-482C-925B-74986AFD10E1}" type="presOf" srcId="{E8D75FAA-AEDF-4A4F-8E69-96DBFBB0E950}" destId="{DB2AF451-FF63-4B54-827B-DF28F388CC63}" srcOrd="0" destOrd="4" presId="urn:microsoft.com/office/officeart/2005/8/layout/vList2"/>
    <dgm:cxn modelId="{D10A3E2B-F5EA-4F66-8A03-A976B3F723F8}" type="presOf" srcId="{4DA25AD2-D75B-4F2F-8242-123C00E00AA0}" destId="{18DF252A-AC0E-45FA-9E9A-4FF3E36ABEEA}" srcOrd="0" destOrd="0" presId="urn:microsoft.com/office/officeart/2005/8/layout/vList2"/>
    <dgm:cxn modelId="{57CD232E-5F69-4794-A8DC-2C762380F186}" type="presOf" srcId="{E46FAC0E-975E-4631-82B0-63C10B092043}" destId="{DB2AF451-FF63-4B54-827B-DF28F388CC63}" srcOrd="0" destOrd="3" presId="urn:microsoft.com/office/officeart/2005/8/layout/vList2"/>
    <dgm:cxn modelId="{17BFD43E-6175-4DBE-A2F0-BFAD39B058F2}" type="presOf" srcId="{08486297-4759-409B-94B8-0A01A064929F}" destId="{DB2AF451-FF63-4B54-827B-DF28F388CC63}" srcOrd="0" destOrd="1" presId="urn:microsoft.com/office/officeart/2005/8/layout/vList2"/>
    <dgm:cxn modelId="{AE241450-AFF3-44D8-8364-91C503B5AA7F}" srcId="{E5AAE68E-23D9-44D8-AEBE-8D3FC8CB83B6}" destId="{C860F036-051C-43DA-B529-0AFE57BAF8AC}" srcOrd="6" destOrd="0" parTransId="{715FAC9C-C5EA-4334-AD69-B2E968872344}" sibTransId="{D7EEDDB2-B423-422F-B97B-854A2FA76918}"/>
    <dgm:cxn modelId="{15759C74-B767-4C5B-977D-EAB88ECBCA7F}" srcId="{6EA90B1D-A612-47B7-AD6A-4ACE3EAB9F1D}" destId="{4DA25AD2-D75B-4F2F-8242-123C00E00AA0}" srcOrd="0" destOrd="0" parTransId="{2F231CED-75FA-44EE-99B5-8C7886F6D277}" sibTransId="{CB5FC155-5253-45C9-88CC-93E6075748B4}"/>
    <dgm:cxn modelId="{7305EE74-CABD-4627-8EF9-500D4E3C5971}" type="presOf" srcId="{56D1E6C9-C2D4-4EE3-A249-76DD58A5E243}" destId="{014C7048-AF04-4A05-AF36-1C2C2C52A22A}" srcOrd="0" destOrd="1" presId="urn:microsoft.com/office/officeart/2005/8/layout/vList2"/>
    <dgm:cxn modelId="{A186CA55-0FEF-4B97-BFD5-145670B4A612}" type="presOf" srcId="{C860F036-051C-43DA-B529-0AFE57BAF8AC}" destId="{DB2AF451-FF63-4B54-827B-DF28F388CC63}" srcOrd="0" destOrd="6" presId="urn:microsoft.com/office/officeart/2005/8/layout/vList2"/>
    <dgm:cxn modelId="{663BF95A-1560-4D24-AAB0-92850B845BCA}" type="presOf" srcId="{25A794C7-34E5-40A0-9050-08C9D2EE88F6}" destId="{DB2AF451-FF63-4B54-827B-DF28F388CC63}" srcOrd="0" destOrd="5" presId="urn:microsoft.com/office/officeart/2005/8/layout/vList2"/>
    <dgm:cxn modelId="{666E0E83-E76A-4C0D-9B54-25195C73E17C}" srcId="{E5AAE68E-23D9-44D8-AEBE-8D3FC8CB83B6}" destId="{E46FAC0E-975E-4631-82B0-63C10B092043}" srcOrd="3" destOrd="0" parTransId="{AD178154-E884-4C91-AC5A-BD6AD0C1D4F2}" sibTransId="{C3C0FEB8-56E6-4A76-96B2-3882BD5AA074}"/>
    <dgm:cxn modelId="{00D2BC93-4D3B-49EA-A85A-D6A3AFDC51E4}" type="presOf" srcId="{0B05E80E-6E70-4059-9179-AC53CA2A0468}" destId="{DB2AF451-FF63-4B54-827B-DF28F388CC63}" srcOrd="0" destOrd="2" presId="urn:microsoft.com/office/officeart/2005/8/layout/vList2"/>
    <dgm:cxn modelId="{3FA77294-D292-4121-9092-DED9A8ACB416}" type="presOf" srcId="{E5AAE68E-23D9-44D8-AEBE-8D3FC8CB83B6}" destId="{D2634342-8C6A-4157-A7FE-B04FE2BD76BC}" srcOrd="0" destOrd="0" presId="urn:microsoft.com/office/officeart/2005/8/layout/vList2"/>
    <dgm:cxn modelId="{37F42A97-B3E2-40CF-95FC-AF32CA349383}" type="presOf" srcId="{27901D99-3F87-45A7-AD1D-25A33B0B73CB}" destId="{DB2AF451-FF63-4B54-827B-DF28F388CC63}" srcOrd="0" destOrd="0" presId="urn:microsoft.com/office/officeart/2005/8/layout/vList2"/>
    <dgm:cxn modelId="{9A1CD5A3-EFC1-4A87-8BC9-ECA9D0E7020F}" srcId="{E5AAE68E-23D9-44D8-AEBE-8D3FC8CB83B6}" destId="{25A794C7-34E5-40A0-9050-08C9D2EE88F6}" srcOrd="5" destOrd="0" parTransId="{C1ED46B5-FDF8-4A17-8DAF-56808DDFCE7C}" sibTransId="{6A8DEFC6-C87C-42E0-BB26-3F54DD58694E}"/>
    <dgm:cxn modelId="{097D09B3-6B7C-4446-8BA9-065DBFEC58B1}" type="presOf" srcId="{F836BF7F-4AD1-4638-AC3D-A37172839425}" destId="{014C7048-AF04-4A05-AF36-1C2C2C52A22A}" srcOrd="0" destOrd="2" presId="urn:microsoft.com/office/officeart/2005/8/layout/vList2"/>
    <dgm:cxn modelId="{0CBAE1B4-60B9-403B-AA7B-77F805AFFF3D}" srcId="{6EA90B1D-A612-47B7-AD6A-4ACE3EAB9F1D}" destId="{E5AAE68E-23D9-44D8-AEBE-8D3FC8CB83B6}" srcOrd="1" destOrd="0" parTransId="{DA1E064C-12B7-4230-9D3C-D5946EAEE7B8}" sibTransId="{5CB4603B-1751-4FC5-83D1-CA14AFF72F86}"/>
    <dgm:cxn modelId="{149474BB-1986-4532-BAE0-1D496723178E}" srcId="{E5AAE68E-23D9-44D8-AEBE-8D3FC8CB83B6}" destId="{E8D75FAA-AEDF-4A4F-8E69-96DBFBB0E950}" srcOrd="4" destOrd="0" parTransId="{646BC9D3-B866-4070-ABEA-D87A05549FF7}" sibTransId="{1AB99076-9A64-4DFD-AEA4-D8B55C0B8AD3}"/>
    <dgm:cxn modelId="{E9FB2BC6-9FEF-4F40-AB43-FA0FDFC6526F}" srcId="{E5AAE68E-23D9-44D8-AEBE-8D3FC8CB83B6}" destId="{0B05E80E-6E70-4059-9179-AC53CA2A0468}" srcOrd="2" destOrd="0" parTransId="{6C418DE6-6395-48AE-A9D0-FF5C384AB18A}" sibTransId="{FA9399C2-30E4-4500-81E1-CBA9A93274C8}"/>
    <dgm:cxn modelId="{BD60A6D1-DE7D-465B-85FD-086345B3F5FA}" srcId="{E5AAE68E-23D9-44D8-AEBE-8D3FC8CB83B6}" destId="{27901D99-3F87-45A7-AD1D-25A33B0B73CB}" srcOrd="0" destOrd="0" parTransId="{FF404CE6-AE09-476C-B49F-EAC3C10B45CE}" sibTransId="{028BCBF0-5781-49B0-9496-F077A65ED925}"/>
    <dgm:cxn modelId="{7B8723D6-1B2E-4861-8068-C16334E65667}" srcId="{4DA25AD2-D75B-4F2F-8242-123C00E00AA0}" destId="{F836BF7F-4AD1-4638-AC3D-A37172839425}" srcOrd="2" destOrd="0" parTransId="{3FA9B53E-F0AA-46D2-940B-7A32E0510C11}" sibTransId="{F73041F3-57E9-41A2-B53E-A999E6958398}"/>
    <dgm:cxn modelId="{AAE208DA-3A41-4845-A301-7D19C2842DD5}" srcId="{4DA25AD2-D75B-4F2F-8242-123C00E00AA0}" destId="{56D1E6C9-C2D4-4EE3-A249-76DD58A5E243}" srcOrd="1" destOrd="0" parTransId="{68B0CDEC-A3B3-4C86-BE19-29B30ED076FE}" sibTransId="{6328C4FC-274C-41FF-BB67-64B711979377}"/>
    <dgm:cxn modelId="{1D9F04E0-2DAE-4B14-BF1C-72BA57CADC5B}" srcId="{4DA25AD2-D75B-4F2F-8242-123C00E00AA0}" destId="{F4563134-3B45-43CB-B92C-43B76DAE747C}" srcOrd="0" destOrd="0" parTransId="{231218D6-32FC-4BAA-9D31-B24492CFE3BA}" sibTransId="{DB6BCCD0-397D-49A3-9C10-A9FAFEA4E04D}"/>
    <dgm:cxn modelId="{C07032F9-18CC-4A0C-BC99-A72A02CCD3A8}" type="presOf" srcId="{F4563134-3B45-43CB-B92C-43B76DAE747C}" destId="{014C7048-AF04-4A05-AF36-1C2C2C52A22A}" srcOrd="0" destOrd="0" presId="urn:microsoft.com/office/officeart/2005/8/layout/vList2"/>
    <dgm:cxn modelId="{17CE2933-1972-4535-AD62-AFEAB020A35E}" type="presParOf" srcId="{6A093D6A-FF04-4EDB-AA31-BAED3D0DA558}" destId="{18DF252A-AC0E-45FA-9E9A-4FF3E36ABEEA}" srcOrd="0" destOrd="0" presId="urn:microsoft.com/office/officeart/2005/8/layout/vList2"/>
    <dgm:cxn modelId="{69A4BEC3-F49D-4F71-98F3-A39ECE0CEB1B}" type="presParOf" srcId="{6A093D6A-FF04-4EDB-AA31-BAED3D0DA558}" destId="{014C7048-AF04-4A05-AF36-1C2C2C52A22A}" srcOrd="1" destOrd="0" presId="urn:microsoft.com/office/officeart/2005/8/layout/vList2"/>
    <dgm:cxn modelId="{B69A5714-87E7-48DC-B1D4-2F8143B07745}" type="presParOf" srcId="{6A093D6A-FF04-4EDB-AA31-BAED3D0DA558}" destId="{D2634342-8C6A-4157-A7FE-B04FE2BD76BC}" srcOrd="2" destOrd="0" presId="urn:microsoft.com/office/officeart/2005/8/layout/vList2"/>
    <dgm:cxn modelId="{35A1CFBE-C72A-4C76-910C-9CE100AAFA68}" type="presParOf" srcId="{6A093D6A-FF04-4EDB-AA31-BAED3D0DA558}" destId="{DB2AF451-FF63-4B54-827B-DF28F388CC6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06B4522-83CC-40E6-913C-D4B613E07E14}" type="doc">
      <dgm:prSet loTypeId="urn:microsoft.com/office/officeart/2018/2/layout/IconCircleList" loCatId="icon" qsTypeId="urn:microsoft.com/office/officeart/2005/8/quickstyle/simple1" qsCatId="simple" csTypeId="urn:microsoft.com/office/officeart/2005/8/colors/accent6_2" csCatId="accent6" phldr="1"/>
      <dgm:spPr/>
      <dgm:t>
        <a:bodyPr/>
        <a:lstStyle/>
        <a:p>
          <a:endParaRPr lang="en-US"/>
        </a:p>
      </dgm:t>
    </dgm:pt>
    <dgm:pt modelId="{15633CA2-1DC0-4B48-B9A2-4203BA8B8C5A}">
      <dgm:prSet/>
      <dgm:spPr/>
      <dgm:t>
        <a:bodyPr/>
        <a:lstStyle/>
        <a:p>
          <a:pPr>
            <a:lnSpc>
              <a:spcPct val="100000"/>
            </a:lnSpc>
          </a:pPr>
          <a:r>
            <a:rPr lang="en-US" dirty="0">
              <a:solidFill>
                <a:schemeClr val="accent6">
                  <a:lumMod val="60000"/>
                  <a:lumOff val="40000"/>
                </a:schemeClr>
              </a:solidFill>
              <a:latin typeface="Calibri"/>
              <a:cs typeface="Calibri"/>
            </a:rPr>
            <a:t>The word “consideration” in a contract refers to the value or amount of something which has been promised by one party to the other when making a contract. </a:t>
          </a:r>
        </a:p>
      </dgm:t>
    </dgm:pt>
    <dgm:pt modelId="{708CA336-0BB8-4EEB-A75E-2D9E7250154E}" type="parTrans" cxnId="{6A029CB9-1C6A-4B04-9198-B4271F4201D0}">
      <dgm:prSet/>
      <dgm:spPr/>
      <dgm:t>
        <a:bodyPr/>
        <a:lstStyle/>
        <a:p>
          <a:endParaRPr lang="en-US"/>
        </a:p>
      </dgm:t>
    </dgm:pt>
    <dgm:pt modelId="{010BEC56-C71A-4C4C-B188-8EEB76C95B4F}" type="sibTrans" cxnId="{6A029CB9-1C6A-4B04-9198-B4271F4201D0}">
      <dgm:prSet/>
      <dgm:spPr/>
      <dgm:t>
        <a:bodyPr/>
        <a:lstStyle/>
        <a:p>
          <a:pPr>
            <a:lnSpc>
              <a:spcPct val="100000"/>
            </a:lnSpc>
          </a:pPr>
          <a:endParaRPr lang="en-US"/>
        </a:p>
      </dgm:t>
    </dgm:pt>
    <dgm:pt modelId="{138AB6C7-3862-4326-B723-DCEACB79C6E2}">
      <dgm:prSet/>
      <dgm:spPr/>
      <dgm:t>
        <a:bodyPr/>
        <a:lstStyle/>
        <a:p>
          <a:pPr>
            <a:lnSpc>
              <a:spcPct val="100000"/>
            </a:lnSpc>
          </a:pPr>
          <a:r>
            <a:rPr lang="en-US" dirty="0">
              <a:solidFill>
                <a:schemeClr val="accent6">
                  <a:lumMod val="60000"/>
                  <a:lumOff val="40000"/>
                </a:schemeClr>
              </a:solidFill>
              <a:latin typeface="Calibri"/>
              <a:cs typeface="Calibri"/>
            </a:rPr>
            <a:t>In a valid contract, consideration is the exchange of anything of value by each party. </a:t>
          </a:r>
        </a:p>
      </dgm:t>
    </dgm:pt>
    <dgm:pt modelId="{34EAE4AF-BB24-48F4-9D54-EE72369E23C1}" type="parTrans" cxnId="{D8F63FFB-F213-4316-9737-BACF25A0D868}">
      <dgm:prSet/>
      <dgm:spPr/>
      <dgm:t>
        <a:bodyPr/>
        <a:lstStyle/>
        <a:p>
          <a:endParaRPr lang="en-US"/>
        </a:p>
      </dgm:t>
    </dgm:pt>
    <dgm:pt modelId="{9F8E5777-F659-4598-8B06-8AAF761851BC}" type="sibTrans" cxnId="{D8F63FFB-F213-4316-9737-BACF25A0D868}">
      <dgm:prSet/>
      <dgm:spPr/>
      <dgm:t>
        <a:bodyPr/>
        <a:lstStyle/>
        <a:p>
          <a:pPr>
            <a:lnSpc>
              <a:spcPct val="100000"/>
            </a:lnSpc>
          </a:pPr>
          <a:endParaRPr lang="en-US"/>
        </a:p>
      </dgm:t>
    </dgm:pt>
    <dgm:pt modelId="{115BE8F9-683B-46C6-BDEB-88A32A26B1EC}">
      <dgm:prSet/>
      <dgm:spPr/>
      <dgm:t>
        <a:bodyPr/>
        <a:lstStyle/>
        <a:p>
          <a:pPr>
            <a:lnSpc>
              <a:spcPct val="100000"/>
            </a:lnSpc>
          </a:pPr>
          <a:r>
            <a:rPr lang="en-US" dirty="0">
              <a:solidFill>
                <a:schemeClr val="accent6">
                  <a:lumMod val="60000"/>
                  <a:lumOff val="40000"/>
                </a:schemeClr>
              </a:solidFill>
              <a:latin typeface="Calibri"/>
              <a:cs typeface="Calibri"/>
            </a:rPr>
            <a:t>Generally, services, goods or money is exchanged or promised in a contract, through consideration may be whatever the parties agree to.</a:t>
          </a:r>
        </a:p>
      </dgm:t>
    </dgm:pt>
    <dgm:pt modelId="{697E1BAF-ED72-4DA6-819E-E5D2698A2C33}" type="parTrans" cxnId="{4B96A041-90F2-4AE3-9F83-A34DDF3AD967}">
      <dgm:prSet/>
      <dgm:spPr/>
      <dgm:t>
        <a:bodyPr/>
        <a:lstStyle/>
        <a:p>
          <a:endParaRPr lang="en-US"/>
        </a:p>
      </dgm:t>
    </dgm:pt>
    <dgm:pt modelId="{B4D082D3-17A2-4C3C-9664-5AB173166E01}" type="sibTrans" cxnId="{4B96A041-90F2-4AE3-9F83-A34DDF3AD967}">
      <dgm:prSet/>
      <dgm:spPr/>
      <dgm:t>
        <a:bodyPr/>
        <a:lstStyle/>
        <a:p>
          <a:pPr>
            <a:lnSpc>
              <a:spcPct val="100000"/>
            </a:lnSpc>
          </a:pPr>
          <a:endParaRPr lang="en-US"/>
        </a:p>
      </dgm:t>
    </dgm:pt>
    <dgm:pt modelId="{5FCE05AF-499A-484F-B312-91B6B03A2E35}">
      <dgm:prSet/>
      <dgm:spPr/>
      <dgm:t>
        <a:bodyPr/>
        <a:lstStyle/>
        <a:p>
          <a:pPr>
            <a:lnSpc>
              <a:spcPct val="100000"/>
            </a:lnSpc>
          </a:pPr>
          <a:r>
            <a:rPr lang="en-US" dirty="0">
              <a:solidFill>
                <a:schemeClr val="accent6">
                  <a:lumMod val="60000"/>
                  <a:lumOff val="40000"/>
                </a:schemeClr>
              </a:solidFill>
              <a:latin typeface="Calibri"/>
              <a:cs typeface="Calibri"/>
            </a:rPr>
            <a:t>A contract is said to be invalid in the court if it does not contain a recognizable consideration. </a:t>
          </a:r>
        </a:p>
      </dgm:t>
    </dgm:pt>
    <dgm:pt modelId="{4E69C97F-C63B-47D5-9974-D73D624DFFE3}" type="parTrans" cxnId="{82078E1C-574D-4D2B-9BB2-D54873C806DB}">
      <dgm:prSet/>
      <dgm:spPr/>
      <dgm:t>
        <a:bodyPr/>
        <a:lstStyle/>
        <a:p>
          <a:endParaRPr lang="en-US"/>
        </a:p>
      </dgm:t>
    </dgm:pt>
    <dgm:pt modelId="{76C7C5BD-7475-41A0-9263-B64D7CCCD225}" type="sibTrans" cxnId="{82078E1C-574D-4D2B-9BB2-D54873C806DB}">
      <dgm:prSet/>
      <dgm:spPr/>
      <dgm:t>
        <a:bodyPr/>
        <a:lstStyle/>
        <a:p>
          <a:pPr>
            <a:lnSpc>
              <a:spcPct val="100000"/>
            </a:lnSpc>
          </a:pPr>
          <a:endParaRPr lang="en-US"/>
        </a:p>
      </dgm:t>
    </dgm:pt>
    <dgm:pt modelId="{A921769E-A01C-4B27-BBD0-65A5A1E2AE51}">
      <dgm:prSet/>
      <dgm:spPr/>
      <dgm:t>
        <a:bodyPr/>
        <a:lstStyle/>
        <a:p>
          <a:pPr>
            <a:lnSpc>
              <a:spcPct val="100000"/>
            </a:lnSpc>
          </a:pPr>
          <a:r>
            <a:rPr lang="en-US" dirty="0">
              <a:solidFill>
                <a:schemeClr val="accent6">
                  <a:lumMod val="60000"/>
                  <a:lumOff val="40000"/>
                </a:schemeClr>
              </a:solidFill>
              <a:latin typeface="Calibri"/>
              <a:cs typeface="Calibri"/>
            </a:rPr>
            <a:t>The consideration clause is an attempt to clearly verbalize or express that the consideration aspect is present in the contract and anyone reviewing the contract can see what it is.</a:t>
          </a:r>
        </a:p>
      </dgm:t>
    </dgm:pt>
    <dgm:pt modelId="{1816A773-0442-4D99-A969-66BF7F341496}" type="parTrans" cxnId="{D4889D66-93E2-41CB-AC9F-A8DA28A24FB3}">
      <dgm:prSet/>
      <dgm:spPr/>
      <dgm:t>
        <a:bodyPr/>
        <a:lstStyle/>
        <a:p>
          <a:endParaRPr lang="en-US"/>
        </a:p>
      </dgm:t>
    </dgm:pt>
    <dgm:pt modelId="{7894F7F9-C0CF-4F21-8A00-590D541E0105}" type="sibTrans" cxnId="{D4889D66-93E2-41CB-AC9F-A8DA28A24FB3}">
      <dgm:prSet/>
      <dgm:spPr/>
      <dgm:t>
        <a:bodyPr/>
        <a:lstStyle/>
        <a:p>
          <a:pPr>
            <a:lnSpc>
              <a:spcPct val="100000"/>
            </a:lnSpc>
          </a:pPr>
          <a:endParaRPr lang="en-US"/>
        </a:p>
      </dgm:t>
    </dgm:pt>
    <dgm:pt modelId="{C821E066-D80D-4E60-B04A-C7923E96DD6A}">
      <dgm:prSet/>
      <dgm:spPr/>
      <dgm:t>
        <a:bodyPr/>
        <a:lstStyle/>
        <a:p>
          <a:pPr>
            <a:lnSpc>
              <a:spcPct val="100000"/>
            </a:lnSpc>
          </a:pPr>
          <a:r>
            <a:rPr lang="en-US" dirty="0">
              <a:solidFill>
                <a:schemeClr val="accent6">
                  <a:lumMod val="60000"/>
                  <a:lumOff val="40000"/>
                </a:schemeClr>
              </a:solidFill>
              <a:latin typeface="Calibri"/>
              <a:cs typeface="Calibri"/>
            </a:rPr>
            <a:t>In some cases, the consideration in the contract can be deferred. “Deferred” consideration is when a payment or compensation is spread out over time.</a:t>
          </a:r>
        </a:p>
      </dgm:t>
    </dgm:pt>
    <dgm:pt modelId="{DD606123-672D-4FD3-BDFC-555E4AB2C268}" type="parTrans" cxnId="{BB7FC0A1-6B48-4AD1-899D-B6A3999F80FC}">
      <dgm:prSet/>
      <dgm:spPr/>
      <dgm:t>
        <a:bodyPr/>
        <a:lstStyle/>
        <a:p>
          <a:endParaRPr lang="en-US"/>
        </a:p>
      </dgm:t>
    </dgm:pt>
    <dgm:pt modelId="{6E0351D3-6255-471B-911A-487FC4CCB765}" type="sibTrans" cxnId="{BB7FC0A1-6B48-4AD1-899D-B6A3999F80FC}">
      <dgm:prSet/>
      <dgm:spPr/>
      <dgm:t>
        <a:bodyPr/>
        <a:lstStyle/>
        <a:p>
          <a:pPr>
            <a:lnSpc>
              <a:spcPct val="100000"/>
            </a:lnSpc>
          </a:pPr>
          <a:endParaRPr lang="en-US"/>
        </a:p>
      </dgm:t>
    </dgm:pt>
    <dgm:pt modelId="{4A21AC3D-9E51-4F3E-A0E8-785F6B455872}" type="pres">
      <dgm:prSet presAssocID="{B06B4522-83CC-40E6-913C-D4B613E07E14}" presName="root" presStyleCnt="0">
        <dgm:presLayoutVars>
          <dgm:dir/>
          <dgm:resizeHandles val="exact"/>
        </dgm:presLayoutVars>
      </dgm:prSet>
      <dgm:spPr/>
    </dgm:pt>
    <dgm:pt modelId="{23053E52-5407-446C-8210-F8EAFD8DD566}" type="pres">
      <dgm:prSet presAssocID="{B06B4522-83CC-40E6-913C-D4B613E07E14}" presName="container" presStyleCnt="0">
        <dgm:presLayoutVars>
          <dgm:dir/>
          <dgm:resizeHandles val="exact"/>
        </dgm:presLayoutVars>
      </dgm:prSet>
      <dgm:spPr/>
    </dgm:pt>
    <dgm:pt modelId="{22784139-C08D-4D34-A570-B2EF0D9E2BCF}" type="pres">
      <dgm:prSet presAssocID="{15633CA2-1DC0-4B48-B9A2-4203BA8B8C5A}" presName="compNode" presStyleCnt="0"/>
      <dgm:spPr/>
    </dgm:pt>
    <dgm:pt modelId="{387E53BE-34F8-4FA8-A970-BFA1DD4CAC50}" type="pres">
      <dgm:prSet presAssocID="{15633CA2-1DC0-4B48-B9A2-4203BA8B8C5A}" presName="iconBgRect" presStyleLbl="bgShp" presStyleIdx="0" presStyleCnt="6"/>
      <dgm:spPr/>
    </dgm:pt>
    <dgm:pt modelId="{42BE9816-750E-4B36-B19B-2B1A3F51F2B8}" type="pres">
      <dgm:prSet presAssocID="{15633CA2-1DC0-4B48-B9A2-4203BA8B8C5A}"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llar"/>
        </a:ext>
      </dgm:extLst>
    </dgm:pt>
    <dgm:pt modelId="{49AD3149-C137-41AB-8838-3F1C5B8675EC}" type="pres">
      <dgm:prSet presAssocID="{15633CA2-1DC0-4B48-B9A2-4203BA8B8C5A}" presName="spaceRect" presStyleCnt="0"/>
      <dgm:spPr/>
    </dgm:pt>
    <dgm:pt modelId="{5EAEA6FD-C8EF-45C9-BEF1-6DED29FCEB17}" type="pres">
      <dgm:prSet presAssocID="{15633CA2-1DC0-4B48-B9A2-4203BA8B8C5A}" presName="textRect" presStyleLbl="revTx" presStyleIdx="0" presStyleCnt="6">
        <dgm:presLayoutVars>
          <dgm:chMax val="1"/>
          <dgm:chPref val="1"/>
        </dgm:presLayoutVars>
      </dgm:prSet>
      <dgm:spPr/>
    </dgm:pt>
    <dgm:pt modelId="{4F5F8868-7F67-4FD1-9991-CFE8052A29B1}" type="pres">
      <dgm:prSet presAssocID="{010BEC56-C71A-4C4C-B188-8EEB76C95B4F}" presName="sibTrans" presStyleLbl="sibTrans2D1" presStyleIdx="0" presStyleCnt="0"/>
      <dgm:spPr/>
    </dgm:pt>
    <dgm:pt modelId="{D125482A-563B-42C4-88D5-F1BF8F3C67A4}" type="pres">
      <dgm:prSet presAssocID="{138AB6C7-3862-4326-B723-DCEACB79C6E2}" presName="compNode" presStyleCnt="0"/>
      <dgm:spPr/>
    </dgm:pt>
    <dgm:pt modelId="{0439C6E4-F2BF-48D5-B22D-253A3BEA4B69}" type="pres">
      <dgm:prSet presAssocID="{138AB6C7-3862-4326-B723-DCEACB79C6E2}" presName="iconBgRect" presStyleLbl="bgShp" presStyleIdx="1" presStyleCnt="6"/>
      <dgm:spPr/>
    </dgm:pt>
    <dgm:pt modelId="{E10D3225-4AFB-42ED-BB8A-B1DB96DC6BE8}" type="pres">
      <dgm:prSet presAssocID="{138AB6C7-3862-4326-B723-DCEACB79C6E2}"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ntract"/>
        </a:ext>
      </dgm:extLst>
    </dgm:pt>
    <dgm:pt modelId="{D9713A92-F7C7-418C-AD29-422D62819F6D}" type="pres">
      <dgm:prSet presAssocID="{138AB6C7-3862-4326-B723-DCEACB79C6E2}" presName="spaceRect" presStyleCnt="0"/>
      <dgm:spPr/>
    </dgm:pt>
    <dgm:pt modelId="{3965F42D-4EFE-4E07-A3D8-A0112A16436D}" type="pres">
      <dgm:prSet presAssocID="{138AB6C7-3862-4326-B723-DCEACB79C6E2}" presName="textRect" presStyleLbl="revTx" presStyleIdx="1" presStyleCnt="6">
        <dgm:presLayoutVars>
          <dgm:chMax val="1"/>
          <dgm:chPref val="1"/>
        </dgm:presLayoutVars>
      </dgm:prSet>
      <dgm:spPr/>
    </dgm:pt>
    <dgm:pt modelId="{A6E47FAB-097D-4B4D-8D89-BF4465576857}" type="pres">
      <dgm:prSet presAssocID="{9F8E5777-F659-4598-8B06-8AAF761851BC}" presName="sibTrans" presStyleLbl="sibTrans2D1" presStyleIdx="0" presStyleCnt="0"/>
      <dgm:spPr/>
    </dgm:pt>
    <dgm:pt modelId="{EB1D3CC5-FAEA-4F86-A2CB-6D49DC946FBD}" type="pres">
      <dgm:prSet presAssocID="{115BE8F9-683B-46C6-BDEB-88A32A26B1EC}" presName="compNode" presStyleCnt="0"/>
      <dgm:spPr/>
    </dgm:pt>
    <dgm:pt modelId="{E44EC615-33D8-4854-B768-A58F028657D9}" type="pres">
      <dgm:prSet presAssocID="{115BE8F9-683B-46C6-BDEB-88A32A26B1EC}" presName="iconBgRect" presStyleLbl="bgShp" presStyleIdx="2" presStyleCnt="6"/>
      <dgm:spPr/>
    </dgm:pt>
    <dgm:pt modelId="{862C0BFC-66F9-43A8-B435-C1DE82E7BA06}" type="pres">
      <dgm:prSet presAssocID="{115BE8F9-683B-46C6-BDEB-88A32A26B1EC}"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9856C8F5-4495-4925-9A8F-65046FEC1794}" type="pres">
      <dgm:prSet presAssocID="{115BE8F9-683B-46C6-BDEB-88A32A26B1EC}" presName="spaceRect" presStyleCnt="0"/>
      <dgm:spPr/>
    </dgm:pt>
    <dgm:pt modelId="{3EE44717-1913-45A5-823E-AD881233D34B}" type="pres">
      <dgm:prSet presAssocID="{115BE8F9-683B-46C6-BDEB-88A32A26B1EC}" presName="textRect" presStyleLbl="revTx" presStyleIdx="2" presStyleCnt="6">
        <dgm:presLayoutVars>
          <dgm:chMax val="1"/>
          <dgm:chPref val="1"/>
        </dgm:presLayoutVars>
      </dgm:prSet>
      <dgm:spPr/>
    </dgm:pt>
    <dgm:pt modelId="{7D3250C2-8271-4DE7-BF95-63FE06360916}" type="pres">
      <dgm:prSet presAssocID="{B4D082D3-17A2-4C3C-9664-5AB173166E01}" presName="sibTrans" presStyleLbl="sibTrans2D1" presStyleIdx="0" presStyleCnt="0"/>
      <dgm:spPr/>
    </dgm:pt>
    <dgm:pt modelId="{9D0B6CF1-1EE6-4034-8201-9BEF2C5CFC41}" type="pres">
      <dgm:prSet presAssocID="{5FCE05AF-499A-484F-B312-91B6B03A2E35}" presName="compNode" presStyleCnt="0"/>
      <dgm:spPr/>
    </dgm:pt>
    <dgm:pt modelId="{5FF0176E-89CE-48C0-9048-5CC96FAD0D6D}" type="pres">
      <dgm:prSet presAssocID="{5FCE05AF-499A-484F-B312-91B6B03A2E35}" presName="iconBgRect" presStyleLbl="bgShp" presStyleIdx="3" presStyleCnt="6"/>
      <dgm:spPr/>
    </dgm:pt>
    <dgm:pt modelId="{4F933429-35FE-41DA-ADC7-BBF529A5EFB1}" type="pres">
      <dgm:prSet presAssocID="{5FCE05AF-499A-484F-B312-91B6B03A2E35}"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Judge"/>
        </a:ext>
      </dgm:extLst>
    </dgm:pt>
    <dgm:pt modelId="{3C859A47-E0B8-45E2-B644-F5257AD95095}" type="pres">
      <dgm:prSet presAssocID="{5FCE05AF-499A-484F-B312-91B6B03A2E35}" presName="spaceRect" presStyleCnt="0"/>
      <dgm:spPr/>
    </dgm:pt>
    <dgm:pt modelId="{B9246D7C-0D9F-42DB-A3A1-5050271A9964}" type="pres">
      <dgm:prSet presAssocID="{5FCE05AF-499A-484F-B312-91B6B03A2E35}" presName="textRect" presStyleLbl="revTx" presStyleIdx="3" presStyleCnt="6">
        <dgm:presLayoutVars>
          <dgm:chMax val="1"/>
          <dgm:chPref val="1"/>
        </dgm:presLayoutVars>
      </dgm:prSet>
      <dgm:spPr/>
    </dgm:pt>
    <dgm:pt modelId="{78D30A2E-EBDA-4A1A-AD8D-91576ADBF522}" type="pres">
      <dgm:prSet presAssocID="{76C7C5BD-7475-41A0-9263-B64D7CCCD225}" presName="sibTrans" presStyleLbl="sibTrans2D1" presStyleIdx="0" presStyleCnt="0"/>
      <dgm:spPr/>
    </dgm:pt>
    <dgm:pt modelId="{A81B05B7-02F4-4B3A-B83E-962EF5CCF9BA}" type="pres">
      <dgm:prSet presAssocID="{A921769E-A01C-4B27-BBD0-65A5A1E2AE51}" presName="compNode" presStyleCnt="0"/>
      <dgm:spPr/>
    </dgm:pt>
    <dgm:pt modelId="{6E74FA06-139B-4C5B-BA23-3C29E1EDA1A0}" type="pres">
      <dgm:prSet presAssocID="{A921769E-A01C-4B27-BBD0-65A5A1E2AE51}" presName="iconBgRect" presStyleLbl="bgShp" presStyleIdx="4" presStyleCnt="6"/>
      <dgm:spPr/>
    </dgm:pt>
    <dgm:pt modelId="{1ADCF43F-AA67-46B9-91CF-68083AB0DCBD}" type="pres">
      <dgm:prSet presAssocID="{A921769E-A01C-4B27-BBD0-65A5A1E2AE51}"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Irritant"/>
        </a:ext>
      </dgm:extLst>
    </dgm:pt>
    <dgm:pt modelId="{58A2BFC3-C19A-4E7E-93FD-841F9AE16F72}" type="pres">
      <dgm:prSet presAssocID="{A921769E-A01C-4B27-BBD0-65A5A1E2AE51}" presName="spaceRect" presStyleCnt="0"/>
      <dgm:spPr/>
    </dgm:pt>
    <dgm:pt modelId="{FF1B3AEE-027E-4EF4-AA3F-B3EE983E5403}" type="pres">
      <dgm:prSet presAssocID="{A921769E-A01C-4B27-BBD0-65A5A1E2AE51}" presName="textRect" presStyleLbl="revTx" presStyleIdx="4" presStyleCnt="6">
        <dgm:presLayoutVars>
          <dgm:chMax val="1"/>
          <dgm:chPref val="1"/>
        </dgm:presLayoutVars>
      </dgm:prSet>
      <dgm:spPr/>
    </dgm:pt>
    <dgm:pt modelId="{96E85034-CA80-4032-A51B-EF50E3FA424B}" type="pres">
      <dgm:prSet presAssocID="{7894F7F9-C0CF-4F21-8A00-590D541E0105}" presName="sibTrans" presStyleLbl="sibTrans2D1" presStyleIdx="0" presStyleCnt="0"/>
      <dgm:spPr/>
    </dgm:pt>
    <dgm:pt modelId="{DCDF2267-7B89-4C59-BFA0-1A6BEDD431C5}" type="pres">
      <dgm:prSet presAssocID="{C821E066-D80D-4E60-B04A-C7923E96DD6A}" presName="compNode" presStyleCnt="0"/>
      <dgm:spPr/>
    </dgm:pt>
    <dgm:pt modelId="{A9178DC6-B8F2-4896-A729-20F9D61E513A}" type="pres">
      <dgm:prSet presAssocID="{C821E066-D80D-4E60-B04A-C7923E96DD6A}" presName="iconBgRect" presStyleLbl="bgShp" presStyleIdx="5" presStyleCnt="6"/>
      <dgm:spPr/>
    </dgm:pt>
    <dgm:pt modelId="{36662265-FBAF-469A-B4DA-A8EE4CA92442}" type="pres">
      <dgm:prSet presAssocID="{C821E066-D80D-4E60-B04A-C7923E96DD6A}"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Gavel"/>
        </a:ext>
      </dgm:extLst>
    </dgm:pt>
    <dgm:pt modelId="{014B45DF-4B92-419B-94A3-C254ECE4CD82}" type="pres">
      <dgm:prSet presAssocID="{C821E066-D80D-4E60-B04A-C7923E96DD6A}" presName="spaceRect" presStyleCnt="0"/>
      <dgm:spPr/>
    </dgm:pt>
    <dgm:pt modelId="{381C0CE2-4844-4056-A8A0-3BA2A526839E}" type="pres">
      <dgm:prSet presAssocID="{C821E066-D80D-4E60-B04A-C7923E96DD6A}" presName="textRect" presStyleLbl="revTx" presStyleIdx="5" presStyleCnt="6">
        <dgm:presLayoutVars>
          <dgm:chMax val="1"/>
          <dgm:chPref val="1"/>
        </dgm:presLayoutVars>
      </dgm:prSet>
      <dgm:spPr/>
    </dgm:pt>
  </dgm:ptLst>
  <dgm:cxnLst>
    <dgm:cxn modelId="{D998D507-A1D0-4EEE-B18F-A6B305F57317}" type="presOf" srcId="{15633CA2-1DC0-4B48-B9A2-4203BA8B8C5A}" destId="{5EAEA6FD-C8EF-45C9-BEF1-6DED29FCEB17}" srcOrd="0" destOrd="0" presId="urn:microsoft.com/office/officeart/2018/2/layout/IconCircleList"/>
    <dgm:cxn modelId="{A12CE817-0F6C-4996-9A84-06165EC60EE2}" type="presOf" srcId="{5FCE05AF-499A-484F-B312-91B6B03A2E35}" destId="{B9246D7C-0D9F-42DB-A3A1-5050271A9964}" srcOrd="0" destOrd="0" presId="urn:microsoft.com/office/officeart/2018/2/layout/IconCircleList"/>
    <dgm:cxn modelId="{82078E1C-574D-4D2B-9BB2-D54873C806DB}" srcId="{B06B4522-83CC-40E6-913C-D4B613E07E14}" destId="{5FCE05AF-499A-484F-B312-91B6B03A2E35}" srcOrd="3" destOrd="0" parTransId="{4E69C97F-C63B-47D5-9974-D73D624DFFE3}" sibTransId="{76C7C5BD-7475-41A0-9263-B64D7CCCD225}"/>
    <dgm:cxn modelId="{F5ECC91F-A127-41F4-AC4D-0CADD2396C80}" type="presOf" srcId="{9F8E5777-F659-4598-8B06-8AAF761851BC}" destId="{A6E47FAB-097D-4B4D-8D89-BF4465576857}" srcOrd="0" destOrd="0" presId="urn:microsoft.com/office/officeart/2018/2/layout/IconCircleList"/>
    <dgm:cxn modelId="{6C53A234-2EC3-46A9-9F2C-B424D20C6C6F}" type="presOf" srcId="{7894F7F9-C0CF-4F21-8A00-590D541E0105}" destId="{96E85034-CA80-4032-A51B-EF50E3FA424B}" srcOrd="0" destOrd="0" presId="urn:microsoft.com/office/officeart/2018/2/layout/IconCircleList"/>
    <dgm:cxn modelId="{68FC5240-D824-4977-9FDA-3C66D74290F1}" type="presOf" srcId="{B06B4522-83CC-40E6-913C-D4B613E07E14}" destId="{4A21AC3D-9E51-4F3E-A0E8-785F6B455872}" srcOrd="0" destOrd="0" presId="urn:microsoft.com/office/officeart/2018/2/layout/IconCircleList"/>
    <dgm:cxn modelId="{00E7B15F-FEFD-4278-904E-B4C5678088D6}" type="presOf" srcId="{C821E066-D80D-4E60-B04A-C7923E96DD6A}" destId="{381C0CE2-4844-4056-A8A0-3BA2A526839E}" srcOrd="0" destOrd="0" presId="urn:microsoft.com/office/officeart/2018/2/layout/IconCircleList"/>
    <dgm:cxn modelId="{4B96A041-90F2-4AE3-9F83-A34DDF3AD967}" srcId="{B06B4522-83CC-40E6-913C-D4B613E07E14}" destId="{115BE8F9-683B-46C6-BDEB-88A32A26B1EC}" srcOrd="2" destOrd="0" parTransId="{697E1BAF-ED72-4DA6-819E-E5D2698A2C33}" sibTransId="{B4D082D3-17A2-4C3C-9664-5AB173166E01}"/>
    <dgm:cxn modelId="{D4889D66-93E2-41CB-AC9F-A8DA28A24FB3}" srcId="{B06B4522-83CC-40E6-913C-D4B613E07E14}" destId="{A921769E-A01C-4B27-BBD0-65A5A1E2AE51}" srcOrd="4" destOrd="0" parTransId="{1816A773-0442-4D99-A969-66BF7F341496}" sibTransId="{7894F7F9-C0CF-4F21-8A00-590D541E0105}"/>
    <dgm:cxn modelId="{76505969-2B56-461B-8BA7-219711F4DD8B}" type="presOf" srcId="{76C7C5BD-7475-41A0-9263-B64D7CCCD225}" destId="{78D30A2E-EBDA-4A1A-AD8D-91576ADBF522}" srcOrd="0" destOrd="0" presId="urn:microsoft.com/office/officeart/2018/2/layout/IconCircleList"/>
    <dgm:cxn modelId="{93BC167A-890E-4309-A249-E55C1ABA24E8}" type="presOf" srcId="{B4D082D3-17A2-4C3C-9664-5AB173166E01}" destId="{7D3250C2-8271-4DE7-BF95-63FE06360916}" srcOrd="0" destOrd="0" presId="urn:microsoft.com/office/officeart/2018/2/layout/IconCircleList"/>
    <dgm:cxn modelId="{C313937B-1BD1-4EA4-A19E-762641B50DD0}" type="presOf" srcId="{010BEC56-C71A-4C4C-B188-8EEB76C95B4F}" destId="{4F5F8868-7F67-4FD1-9991-CFE8052A29B1}" srcOrd="0" destOrd="0" presId="urn:microsoft.com/office/officeart/2018/2/layout/IconCircleList"/>
    <dgm:cxn modelId="{BB7FC0A1-6B48-4AD1-899D-B6A3999F80FC}" srcId="{B06B4522-83CC-40E6-913C-D4B613E07E14}" destId="{C821E066-D80D-4E60-B04A-C7923E96DD6A}" srcOrd="5" destOrd="0" parTransId="{DD606123-672D-4FD3-BDFC-555E4AB2C268}" sibTransId="{6E0351D3-6255-471B-911A-487FC4CCB765}"/>
    <dgm:cxn modelId="{371083A9-FE98-43B3-AEAA-FB5900317DD1}" type="presOf" srcId="{138AB6C7-3862-4326-B723-DCEACB79C6E2}" destId="{3965F42D-4EFE-4E07-A3D8-A0112A16436D}" srcOrd="0" destOrd="0" presId="urn:microsoft.com/office/officeart/2018/2/layout/IconCircleList"/>
    <dgm:cxn modelId="{6A029CB9-1C6A-4B04-9198-B4271F4201D0}" srcId="{B06B4522-83CC-40E6-913C-D4B613E07E14}" destId="{15633CA2-1DC0-4B48-B9A2-4203BA8B8C5A}" srcOrd="0" destOrd="0" parTransId="{708CA336-0BB8-4EEB-A75E-2D9E7250154E}" sibTransId="{010BEC56-C71A-4C4C-B188-8EEB76C95B4F}"/>
    <dgm:cxn modelId="{96A389DD-B188-4164-9267-7B3E33463F60}" type="presOf" srcId="{A921769E-A01C-4B27-BBD0-65A5A1E2AE51}" destId="{FF1B3AEE-027E-4EF4-AA3F-B3EE983E5403}" srcOrd="0" destOrd="0" presId="urn:microsoft.com/office/officeart/2018/2/layout/IconCircleList"/>
    <dgm:cxn modelId="{AC8547F5-6BB0-43FD-B560-3B5B70B8B399}" type="presOf" srcId="{115BE8F9-683B-46C6-BDEB-88A32A26B1EC}" destId="{3EE44717-1913-45A5-823E-AD881233D34B}" srcOrd="0" destOrd="0" presId="urn:microsoft.com/office/officeart/2018/2/layout/IconCircleList"/>
    <dgm:cxn modelId="{D8F63FFB-F213-4316-9737-BACF25A0D868}" srcId="{B06B4522-83CC-40E6-913C-D4B613E07E14}" destId="{138AB6C7-3862-4326-B723-DCEACB79C6E2}" srcOrd="1" destOrd="0" parTransId="{34EAE4AF-BB24-48F4-9D54-EE72369E23C1}" sibTransId="{9F8E5777-F659-4598-8B06-8AAF761851BC}"/>
    <dgm:cxn modelId="{85121962-6CBE-4936-A6CC-AC4CC306E9A1}" type="presParOf" srcId="{4A21AC3D-9E51-4F3E-A0E8-785F6B455872}" destId="{23053E52-5407-446C-8210-F8EAFD8DD566}" srcOrd="0" destOrd="0" presId="urn:microsoft.com/office/officeart/2018/2/layout/IconCircleList"/>
    <dgm:cxn modelId="{DB271313-AFC0-4EC7-B98C-582BCBE5EEFA}" type="presParOf" srcId="{23053E52-5407-446C-8210-F8EAFD8DD566}" destId="{22784139-C08D-4D34-A570-B2EF0D9E2BCF}" srcOrd="0" destOrd="0" presId="urn:microsoft.com/office/officeart/2018/2/layout/IconCircleList"/>
    <dgm:cxn modelId="{79BEE4B4-9FCA-41C3-9FD5-67718F50EDAC}" type="presParOf" srcId="{22784139-C08D-4D34-A570-B2EF0D9E2BCF}" destId="{387E53BE-34F8-4FA8-A970-BFA1DD4CAC50}" srcOrd="0" destOrd="0" presId="urn:microsoft.com/office/officeart/2018/2/layout/IconCircleList"/>
    <dgm:cxn modelId="{E0459BDC-7B01-42C3-A5C6-93D378FBE415}" type="presParOf" srcId="{22784139-C08D-4D34-A570-B2EF0D9E2BCF}" destId="{42BE9816-750E-4B36-B19B-2B1A3F51F2B8}" srcOrd="1" destOrd="0" presId="urn:microsoft.com/office/officeart/2018/2/layout/IconCircleList"/>
    <dgm:cxn modelId="{D35052BC-4C9E-49AA-80A7-34E88A7A9186}" type="presParOf" srcId="{22784139-C08D-4D34-A570-B2EF0D9E2BCF}" destId="{49AD3149-C137-41AB-8838-3F1C5B8675EC}" srcOrd="2" destOrd="0" presId="urn:microsoft.com/office/officeart/2018/2/layout/IconCircleList"/>
    <dgm:cxn modelId="{0C115B3C-CCF1-4AD2-8053-1A1DABA3EF3E}" type="presParOf" srcId="{22784139-C08D-4D34-A570-B2EF0D9E2BCF}" destId="{5EAEA6FD-C8EF-45C9-BEF1-6DED29FCEB17}" srcOrd="3" destOrd="0" presId="urn:microsoft.com/office/officeart/2018/2/layout/IconCircleList"/>
    <dgm:cxn modelId="{580BD6A5-A8C2-47F7-A2AC-C1598D836EE4}" type="presParOf" srcId="{23053E52-5407-446C-8210-F8EAFD8DD566}" destId="{4F5F8868-7F67-4FD1-9991-CFE8052A29B1}" srcOrd="1" destOrd="0" presId="urn:microsoft.com/office/officeart/2018/2/layout/IconCircleList"/>
    <dgm:cxn modelId="{0C18BFF7-23A3-42C8-AE69-4E30718F30B9}" type="presParOf" srcId="{23053E52-5407-446C-8210-F8EAFD8DD566}" destId="{D125482A-563B-42C4-88D5-F1BF8F3C67A4}" srcOrd="2" destOrd="0" presId="urn:microsoft.com/office/officeart/2018/2/layout/IconCircleList"/>
    <dgm:cxn modelId="{DBB5459A-2040-46A7-B9E6-5F3DF7B384BE}" type="presParOf" srcId="{D125482A-563B-42C4-88D5-F1BF8F3C67A4}" destId="{0439C6E4-F2BF-48D5-B22D-253A3BEA4B69}" srcOrd="0" destOrd="0" presId="urn:microsoft.com/office/officeart/2018/2/layout/IconCircleList"/>
    <dgm:cxn modelId="{807082A5-18E8-4D93-BD7B-A6C9FCECEDD9}" type="presParOf" srcId="{D125482A-563B-42C4-88D5-F1BF8F3C67A4}" destId="{E10D3225-4AFB-42ED-BB8A-B1DB96DC6BE8}" srcOrd="1" destOrd="0" presId="urn:microsoft.com/office/officeart/2018/2/layout/IconCircleList"/>
    <dgm:cxn modelId="{4E9273A1-C032-411C-B46A-096A744A0A69}" type="presParOf" srcId="{D125482A-563B-42C4-88D5-F1BF8F3C67A4}" destId="{D9713A92-F7C7-418C-AD29-422D62819F6D}" srcOrd="2" destOrd="0" presId="urn:microsoft.com/office/officeart/2018/2/layout/IconCircleList"/>
    <dgm:cxn modelId="{B78CAF45-AAC7-4ADA-94C3-0B78BA9F7ADC}" type="presParOf" srcId="{D125482A-563B-42C4-88D5-F1BF8F3C67A4}" destId="{3965F42D-4EFE-4E07-A3D8-A0112A16436D}" srcOrd="3" destOrd="0" presId="urn:microsoft.com/office/officeart/2018/2/layout/IconCircleList"/>
    <dgm:cxn modelId="{764428D5-190E-48C6-A0E9-A533398D04B3}" type="presParOf" srcId="{23053E52-5407-446C-8210-F8EAFD8DD566}" destId="{A6E47FAB-097D-4B4D-8D89-BF4465576857}" srcOrd="3" destOrd="0" presId="urn:microsoft.com/office/officeart/2018/2/layout/IconCircleList"/>
    <dgm:cxn modelId="{A7332CB0-F134-436D-A43B-F12427344D6D}" type="presParOf" srcId="{23053E52-5407-446C-8210-F8EAFD8DD566}" destId="{EB1D3CC5-FAEA-4F86-A2CB-6D49DC946FBD}" srcOrd="4" destOrd="0" presId="urn:microsoft.com/office/officeart/2018/2/layout/IconCircleList"/>
    <dgm:cxn modelId="{F629629F-21E8-495B-8898-21936563AAC5}" type="presParOf" srcId="{EB1D3CC5-FAEA-4F86-A2CB-6D49DC946FBD}" destId="{E44EC615-33D8-4854-B768-A58F028657D9}" srcOrd="0" destOrd="0" presId="urn:microsoft.com/office/officeart/2018/2/layout/IconCircleList"/>
    <dgm:cxn modelId="{BDC3E701-0640-4F42-A7CC-FD62CEEABCC9}" type="presParOf" srcId="{EB1D3CC5-FAEA-4F86-A2CB-6D49DC946FBD}" destId="{862C0BFC-66F9-43A8-B435-C1DE82E7BA06}" srcOrd="1" destOrd="0" presId="urn:microsoft.com/office/officeart/2018/2/layout/IconCircleList"/>
    <dgm:cxn modelId="{E0764465-8695-4B4F-BF79-9792EC9EDA61}" type="presParOf" srcId="{EB1D3CC5-FAEA-4F86-A2CB-6D49DC946FBD}" destId="{9856C8F5-4495-4925-9A8F-65046FEC1794}" srcOrd="2" destOrd="0" presId="urn:microsoft.com/office/officeart/2018/2/layout/IconCircleList"/>
    <dgm:cxn modelId="{C6A1108E-884A-4F4F-A368-74E53F7C98D9}" type="presParOf" srcId="{EB1D3CC5-FAEA-4F86-A2CB-6D49DC946FBD}" destId="{3EE44717-1913-45A5-823E-AD881233D34B}" srcOrd="3" destOrd="0" presId="urn:microsoft.com/office/officeart/2018/2/layout/IconCircleList"/>
    <dgm:cxn modelId="{E17F4B6F-D8B6-4E5C-8EDC-17E36C8D6040}" type="presParOf" srcId="{23053E52-5407-446C-8210-F8EAFD8DD566}" destId="{7D3250C2-8271-4DE7-BF95-63FE06360916}" srcOrd="5" destOrd="0" presId="urn:microsoft.com/office/officeart/2018/2/layout/IconCircleList"/>
    <dgm:cxn modelId="{F8327810-8C2A-4B21-AE63-0618079033D6}" type="presParOf" srcId="{23053E52-5407-446C-8210-F8EAFD8DD566}" destId="{9D0B6CF1-1EE6-4034-8201-9BEF2C5CFC41}" srcOrd="6" destOrd="0" presId="urn:microsoft.com/office/officeart/2018/2/layout/IconCircleList"/>
    <dgm:cxn modelId="{5C098A66-A500-42F7-ACEF-596E7FE26AB2}" type="presParOf" srcId="{9D0B6CF1-1EE6-4034-8201-9BEF2C5CFC41}" destId="{5FF0176E-89CE-48C0-9048-5CC96FAD0D6D}" srcOrd="0" destOrd="0" presId="urn:microsoft.com/office/officeart/2018/2/layout/IconCircleList"/>
    <dgm:cxn modelId="{17E3C73D-A2A2-407A-81FF-1FBDDAC208AF}" type="presParOf" srcId="{9D0B6CF1-1EE6-4034-8201-9BEF2C5CFC41}" destId="{4F933429-35FE-41DA-ADC7-BBF529A5EFB1}" srcOrd="1" destOrd="0" presId="urn:microsoft.com/office/officeart/2018/2/layout/IconCircleList"/>
    <dgm:cxn modelId="{4CB07E56-DF55-4B2B-933F-BFF66168C345}" type="presParOf" srcId="{9D0B6CF1-1EE6-4034-8201-9BEF2C5CFC41}" destId="{3C859A47-E0B8-45E2-B644-F5257AD95095}" srcOrd="2" destOrd="0" presId="urn:microsoft.com/office/officeart/2018/2/layout/IconCircleList"/>
    <dgm:cxn modelId="{2E4F5D03-86F0-48BF-A70A-41B1B58079B4}" type="presParOf" srcId="{9D0B6CF1-1EE6-4034-8201-9BEF2C5CFC41}" destId="{B9246D7C-0D9F-42DB-A3A1-5050271A9964}" srcOrd="3" destOrd="0" presId="urn:microsoft.com/office/officeart/2018/2/layout/IconCircleList"/>
    <dgm:cxn modelId="{34EC0443-0312-4407-9BA3-BC998045283A}" type="presParOf" srcId="{23053E52-5407-446C-8210-F8EAFD8DD566}" destId="{78D30A2E-EBDA-4A1A-AD8D-91576ADBF522}" srcOrd="7" destOrd="0" presId="urn:microsoft.com/office/officeart/2018/2/layout/IconCircleList"/>
    <dgm:cxn modelId="{68B7FBF8-22A8-4AFD-9DDD-1F677E38329B}" type="presParOf" srcId="{23053E52-5407-446C-8210-F8EAFD8DD566}" destId="{A81B05B7-02F4-4B3A-B83E-962EF5CCF9BA}" srcOrd="8" destOrd="0" presId="urn:microsoft.com/office/officeart/2018/2/layout/IconCircleList"/>
    <dgm:cxn modelId="{25003E99-96FA-485E-B424-957F34F737D8}" type="presParOf" srcId="{A81B05B7-02F4-4B3A-B83E-962EF5CCF9BA}" destId="{6E74FA06-139B-4C5B-BA23-3C29E1EDA1A0}" srcOrd="0" destOrd="0" presId="urn:microsoft.com/office/officeart/2018/2/layout/IconCircleList"/>
    <dgm:cxn modelId="{5CCB3833-9420-47D8-97E8-162BEABAC820}" type="presParOf" srcId="{A81B05B7-02F4-4B3A-B83E-962EF5CCF9BA}" destId="{1ADCF43F-AA67-46B9-91CF-68083AB0DCBD}" srcOrd="1" destOrd="0" presId="urn:microsoft.com/office/officeart/2018/2/layout/IconCircleList"/>
    <dgm:cxn modelId="{FBD9BF27-7C2C-4D72-A0F8-9532311D967F}" type="presParOf" srcId="{A81B05B7-02F4-4B3A-B83E-962EF5CCF9BA}" destId="{58A2BFC3-C19A-4E7E-93FD-841F9AE16F72}" srcOrd="2" destOrd="0" presId="urn:microsoft.com/office/officeart/2018/2/layout/IconCircleList"/>
    <dgm:cxn modelId="{8233B048-E5B0-494E-8189-81A1CBC03030}" type="presParOf" srcId="{A81B05B7-02F4-4B3A-B83E-962EF5CCF9BA}" destId="{FF1B3AEE-027E-4EF4-AA3F-B3EE983E5403}" srcOrd="3" destOrd="0" presId="urn:microsoft.com/office/officeart/2018/2/layout/IconCircleList"/>
    <dgm:cxn modelId="{9CDE6C2C-0687-402A-9325-085E81BDB8F9}" type="presParOf" srcId="{23053E52-5407-446C-8210-F8EAFD8DD566}" destId="{96E85034-CA80-4032-A51B-EF50E3FA424B}" srcOrd="9" destOrd="0" presId="urn:microsoft.com/office/officeart/2018/2/layout/IconCircleList"/>
    <dgm:cxn modelId="{CC608C2C-1B62-47AE-A418-0A188FCC1006}" type="presParOf" srcId="{23053E52-5407-446C-8210-F8EAFD8DD566}" destId="{DCDF2267-7B89-4C59-BFA0-1A6BEDD431C5}" srcOrd="10" destOrd="0" presId="urn:microsoft.com/office/officeart/2018/2/layout/IconCircleList"/>
    <dgm:cxn modelId="{C891D811-F889-4946-BF13-D25B77196119}" type="presParOf" srcId="{DCDF2267-7B89-4C59-BFA0-1A6BEDD431C5}" destId="{A9178DC6-B8F2-4896-A729-20F9D61E513A}" srcOrd="0" destOrd="0" presId="urn:microsoft.com/office/officeart/2018/2/layout/IconCircleList"/>
    <dgm:cxn modelId="{3957632C-D1AF-4B32-93B9-F2564CB275B2}" type="presParOf" srcId="{DCDF2267-7B89-4C59-BFA0-1A6BEDD431C5}" destId="{36662265-FBAF-469A-B4DA-A8EE4CA92442}" srcOrd="1" destOrd="0" presId="urn:microsoft.com/office/officeart/2018/2/layout/IconCircleList"/>
    <dgm:cxn modelId="{6B0CE7EE-92E3-4C1A-BA2A-36968556399A}" type="presParOf" srcId="{DCDF2267-7B89-4C59-BFA0-1A6BEDD431C5}" destId="{014B45DF-4B92-419B-94A3-C254ECE4CD82}" srcOrd="2" destOrd="0" presId="urn:microsoft.com/office/officeart/2018/2/layout/IconCircleList"/>
    <dgm:cxn modelId="{D50EEBBF-E154-4AAE-BE0A-7F21E2E019A0}" type="presParOf" srcId="{DCDF2267-7B89-4C59-BFA0-1A6BEDD431C5}" destId="{381C0CE2-4844-4056-A8A0-3BA2A526839E}"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DD88594-2F6B-43C0-9C84-9AA2543C4D67}"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en-US"/>
        </a:p>
      </dgm:t>
    </dgm:pt>
    <dgm:pt modelId="{2E6645A8-4CF4-43D2-9957-CFDB57BF272A}">
      <dgm:prSet/>
      <dgm:spPr/>
      <dgm:t>
        <a:bodyPr/>
        <a:lstStyle/>
        <a:p>
          <a:r>
            <a:rPr lang="en-US" dirty="0">
              <a:solidFill>
                <a:schemeClr val="bg1"/>
              </a:solidFill>
              <a:latin typeface="Calibri"/>
              <a:cs typeface="Calibri"/>
            </a:rPr>
            <a:t>Termination clauses, also called severance clauses, authorize parties to terminate an agreement without breaching the contract under early termination and mutual termination. </a:t>
          </a:r>
        </a:p>
      </dgm:t>
    </dgm:pt>
    <dgm:pt modelId="{67ED4C9A-3898-4811-8859-68073AFBFCBB}" type="parTrans" cxnId="{35878B5B-D736-4AA0-B9D7-E21AB8BD187C}">
      <dgm:prSet/>
      <dgm:spPr/>
      <dgm:t>
        <a:bodyPr/>
        <a:lstStyle/>
        <a:p>
          <a:endParaRPr lang="en-US"/>
        </a:p>
      </dgm:t>
    </dgm:pt>
    <dgm:pt modelId="{8A4A5B3E-542D-469A-9D35-D46B7795C855}" type="sibTrans" cxnId="{35878B5B-D736-4AA0-B9D7-E21AB8BD187C}">
      <dgm:prSet/>
      <dgm:spPr/>
      <dgm:t>
        <a:bodyPr/>
        <a:lstStyle/>
        <a:p>
          <a:endParaRPr lang="en-US"/>
        </a:p>
      </dgm:t>
    </dgm:pt>
    <dgm:pt modelId="{7810A52B-4051-4A96-9E80-B18B7D84A4E1}">
      <dgm:prSet/>
      <dgm:spPr/>
      <dgm:t>
        <a:bodyPr/>
        <a:lstStyle/>
        <a:p>
          <a:r>
            <a:rPr lang="en-US" dirty="0">
              <a:solidFill>
                <a:schemeClr val="bg1"/>
              </a:solidFill>
              <a:latin typeface="Calibri"/>
              <a:cs typeface="Calibri"/>
            </a:rPr>
            <a:t>Parties can avoid a dispute by allowing a termination clause to trigger for a previously agreed upon reason.</a:t>
          </a:r>
        </a:p>
      </dgm:t>
    </dgm:pt>
    <dgm:pt modelId="{1CBE1463-9BB7-4CCC-B608-DBAF64A90E23}" type="parTrans" cxnId="{29FD2291-C2EF-4618-A4C2-2195ADA75AA1}">
      <dgm:prSet/>
      <dgm:spPr/>
      <dgm:t>
        <a:bodyPr/>
        <a:lstStyle/>
        <a:p>
          <a:endParaRPr lang="en-US"/>
        </a:p>
      </dgm:t>
    </dgm:pt>
    <dgm:pt modelId="{C98635F7-B8A0-48BC-A6ED-F19F3FB6AB2D}" type="sibTrans" cxnId="{29FD2291-C2EF-4618-A4C2-2195ADA75AA1}">
      <dgm:prSet/>
      <dgm:spPr/>
      <dgm:t>
        <a:bodyPr/>
        <a:lstStyle/>
        <a:p>
          <a:endParaRPr lang="en-US"/>
        </a:p>
      </dgm:t>
    </dgm:pt>
    <dgm:pt modelId="{B7E6CA8C-ED34-429A-A167-047F3A4AB10A}">
      <dgm:prSet/>
      <dgm:spPr/>
      <dgm:t>
        <a:bodyPr/>
        <a:lstStyle/>
        <a:p>
          <a:r>
            <a:rPr lang="en-US" dirty="0">
              <a:solidFill>
                <a:schemeClr val="bg1"/>
              </a:solidFill>
              <a:latin typeface="Calibri"/>
              <a:cs typeface="Calibri"/>
            </a:rPr>
            <a:t>Termination clauses set the terms and conditions surrounding a contract cancellation that doesn’t result in penalties. These rules typically address who may cancel the contract and for what reasons.</a:t>
          </a:r>
        </a:p>
      </dgm:t>
    </dgm:pt>
    <dgm:pt modelId="{210B4913-8F70-4700-B044-CCA0C41EA801}" type="parTrans" cxnId="{795EA96D-8675-4B97-97FB-2FE031716AA3}">
      <dgm:prSet/>
      <dgm:spPr/>
      <dgm:t>
        <a:bodyPr/>
        <a:lstStyle/>
        <a:p>
          <a:endParaRPr lang="en-US"/>
        </a:p>
      </dgm:t>
    </dgm:pt>
    <dgm:pt modelId="{E1F3FF6F-A9D8-4391-B45D-C4B2B8BED2CA}" type="sibTrans" cxnId="{795EA96D-8675-4B97-97FB-2FE031716AA3}">
      <dgm:prSet/>
      <dgm:spPr/>
      <dgm:t>
        <a:bodyPr/>
        <a:lstStyle/>
        <a:p>
          <a:endParaRPr lang="en-US"/>
        </a:p>
      </dgm:t>
    </dgm:pt>
    <dgm:pt modelId="{E2FD7A20-2E96-43BE-8A53-3200D17F88DF}">
      <dgm:prSet/>
      <dgm:spPr/>
      <dgm:t>
        <a:bodyPr/>
        <a:lstStyle/>
        <a:p>
          <a:r>
            <a:rPr lang="en-US" dirty="0">
              <a:solidFill>
                <a:schemeClr val="bg1"/>
              </a:solidFill>
              <a:latin typeface="Calibri"/>
              <a:cs typeface="Calibri"/>
            </a:rPr>
            <a:t>Not all contract breaches are created equally, and termination clauses provide guidance.</a:t>
          </a:r>
        </a:p>
      </dgm:t>
    </dgm:pt>
    <dgm:pt modelId="{34B581D2-BB0F-402C-B7FD-D1745BFA204F}" type="parTrans" cxnId="{799715DD-CEBA-4B6F-BF1B-A6930C21A4D6}">
      <dgm:prSet/>
      <dgm:spPr/>
      <dgm:t>
        <a:bodyPr/>
        <a:lstStyle/>
        <a:p>
          <a:endParaRPr lang="en-US"/>
        </a:p>
      </dgm:t>
    </dgm:pt>
    <dgm:pt modelId="{AF9C3401-A53E-4DAA-B9EB-61662DE8C706}" type="sibTrans" cxnId="{799715DD-CEBA-4B6F-BF1B-A6930C21A4D6}">
      <dgm:prSet/>
      <dgm:spPr/>
      <dgm:t>
        <a:bodyPr/>
        <a:lstStyle/>
        <a:p>
          <a:endParaRPr lang="en-US"/>
        </a:p>
      </dgm:t>
    </dgm:pt>
    <dgm:pt modelId="{83484B1E-9AA9-4EC9-8DB6-F05FA5D1A349}">
      <dgm:prSet/>
      <dgm:spPr/>
      <dgm:t>
        <a:bodyPr/>
        <a:lstStyle/>
        <a:p>
          <a:r>
            <a:rPr lang="en-US" dirty="0">
              <a:solidFill>
                <a:schemeClr val="bg1"/>
              </a:solidFill>
              <a:latin typeface="Calibri"/>
              <a:cs typeface="Calibri"/>
            </a:rPr>
            <a:t>Termination clauses can provide an option to the defaulting party to cure the breach that has been committed within a specified time in an mutual and amicable manner or the non-defaulting party may adopt the legal route and either seek specific performance of the contract or may ask for compensation to make good the loss suffered. </a:t>
          </a:r>
        </a:p>
      </dgm:t>
    </dgm:pt>
    <dgm:pt modelId="{8DA5C762-A6AB-43BB-A434-ED629C9577BF}" type="parTrans" cxnId="{4AB9824A-D051-4C26-841E-87A7240CA267}">
      <dgm:prSet/>
      <dgm:spPr/>
      <dgm:t>
        <a:bodyPr/>
        <a:lstStyle/>
        <a:p>
          <a:endParaRPr lang="en-US"/>
        </a:p>
      </dgm:t>
    </dgm:pt>
    <dgm:pt modelId="{3DD3DE41-536B-4F54-A764-E154C6AF8DF9}" type="sibTrans" cxnId="{4AB9824A-D051-4C26-841E-87A7240CA267}">
      <dgm:prSet/>
      <dgm:spPr/>
      <dgm:t>
        <a:bodyPr/>
        <a:lstStyle/>
        <a:p>
          <a:endParaRPr lang="en-US"/>
        </a:p>
      </dgm:t>
    </dgm:pt>
    <dgm:pt modelId="{6D456C95-C440-4244-9066-BEE0FBC9EB4E}">
      <dgm:prSet/>
      <dgm:spPr/>
      <dgm:t>
        <a:bodyPr/>
        <a:lstStyle/>
        <a:p>
          <a:r>
            <a:rPr lang="en-US" dirty="0">
              <a:solidFill>
                <a:schemeClr val="bg1"/>
              </a:solidFill>
              <a:latin typeface="Calibri"/>
              <a:cs typeface="Calibri"/>
            </a:rPr>
            <a:t>Drafting a correctly worded termination clause, upon forming a clear understanding of legal consequences is significantly important since it defines the manner in which a commercial transaction may be brought to an end. </a:t>
          </a:r>
        </a:p>
      </dgm:t>
    </dgm:pt>
    <dgm:pt modelId="{46399A58-E5F0-4738-A82A-79DB38694ADF}" type="parTrans" cxnId="{4E6DFEAB-8C35-4960-A225-D2D40C75339A}">
      <dgm:prSet/>
      <dgm:spPr/>
      <dgm:t>
        <a:bodyPr/>
        <a:lstStyle/>
        <a:p>
          <a:endParaRPr lang="en-US"/>
        </a:p>
      </dgm:t>
    </dgm:pt>
    <dgm:pt modelId="{0E3E49BE-23C8-443D-B036-5E1761220172}" type="sibTrans" cxnId="{4E6DFEAB-8C35-4960-A225-D2D40C75339A}">
      <dgm:prSet/>
      <dgm:spPr/>
      <dgm:t>
        <a:bodyPr/>
        <a:lstStyle/>
        <a:p>
          <a:endParaRPr lang="en-US"/>
        </a:p>
      </dgm:t>
    </dgm:pt>
    <dgm:pt modelId="{F905188F-A278-4575-B04B-F59E238A6125}">
      <dgm:prSet/>
      <dgm:spPr/>
      <dgm:t>
        <a:bodyPr/>
        <a:lstStyle/>
        <a:p>
          <a:r>
            <a:rPr lang="en-US" dirty="0">
              <a:solidFill>
                <a:schemeClr val="bg1"/>
              </a:solidFill>
              <a:latin typeface="Calibri"/>
              <a:cs typeface="Calibri"/>
            </a:rPr>
            <a:t>These terms directly affect the parties’ rights under the contract. Contracts which may be terminated without assigning any reasons, being determinable contracts, cannot be specifically enforced. (Section 14(d) of the Specific Relief Act, 1963) </a:t>
          </a:r>
        </a:p>
      </dgm:t>
    </dgm:pt>
    <dgm:pt modelId="{00B6B61D-9C38-4328-B551-D5D16F4A551F}" type="parTrans" cxnId="{1C4EA5AA-B41E-4678-BE21-5653CBDB6857}">
      <dgm:prSet/>
      <dgm:spPr/>
      <dgm:t>
        <a:bodyPr/>
        <a:lstStyle/>
        <a:p>
          <a:endParaRPr lang="en-US"/>
        </a:p>
      </dgm:t>
    </dgm:pt>
    <dgm:pt modelId="{20793A25-6DBD-4EF4-B93E-75A1FCE6781E}" type="sibTrans" cxnId="{1C4EA5AA-B41E-4678-BE21-5653CBDB6857}">
      <dgm:prSet/>
      <dgm:spPr/>
      <dgm:t>
        <a:bodyPr/>
        <a:lstStyle/>
        <a:p>
          <a:endParaRPr lang="en-US"/>
        </a:p>
      </dgm:t>
    </dgm:pt>
    <dgm:pt modelId="{2B098D9F-C8EA-4397-A1C9-2573C23B468A}" type="pres">
      <dgm:prSet presAssocID="{CDD88594-2F6B-43C0-9C84-9AA2543C4D67}" presName="linear" presStyleCnt="0">
        <dgm:presLayoutVars>
          <dgm:animLvl val="lvl"/>
          <dgm:resizeHandles val="exact"/>
        </dgm:presLayoutVars>
      </dgm:prSet>
      <dgm:spPr/>
    </dgm:pt>
    <dgm:pt modelId="{E693E50B-141A-492A-91C3-7DBA2F6C694A}" type="pres">
      <dgm:prSet presAssocID="{2E6645A8-4CF4-43D2-9957-CFDB57BF272A}" presName="parentText" presStyleLbl="node1" presStyleIdx="0" presStyleCnt="7">
        <dgm:presLayoutVars>
          <dgm:chMax val="0"/>
          <dgm:bulletEnabled val="1"/>
        </dgm:presLayoutVars>
      </dgm:prSet>
      <dgm:spPr/>
    </dgm:pt>
    <dgm:pt modelId="{30235BD0-F699-40B4-9019-56944CFCEA13}" type="pres">
      <dgm:prSet presAssocID="{8A4A5B3E-542D-469A-9D35-D46B7795C855}" presName="spacer" presStyleCnt="0"/>
      <dgm:spPr/>
    </dgm:pt>
    <dgm:pt modelId="{6CB8504A-1DB7-4BEF-927C-65684CA2CBFD}" type="pres">
      <dgm:prSet presAssocID="{7810A52B-4051-4A96-9E80-B18B7D84A4E1}" presName="parentText" presStyleLbl="node1" presStyleIdx="1" presStyleCnt="7">
        <dgm:presLayoutVars>
          <dgm:chMax val="0"/>
          <dgm:bulletEnabled val="1"/>
        </dgm:presLayoutVars>
      </dgm:prSet>
      <dgm:spPr/>
    </dgm:pt>
    <dgm:pt modelId="{751F950F-9E00-48F5-97D1-710332AC198B}" type="pres">
      <dgm:prSet presAssocID="{C98635F7-B8A0-48BC-A6ED-F19F3FB6AB2D}" presName="spacer" presStyleCnt="0"/>
      <dgm:spPr/>
    </dgm:pt>
    <dgm:pt modelId="{7F73A35A-F603-4464-BF67-1821CE4E86F9}" type="pres">
      <dgm:prSet presAssocID="{B7E6CA8C-ED34-429A-A167-047F3A4AB10A}" presName="parentText" presStyleLbl="node1" presStyleIdx="2" presStyleCnt="7">
        <dgm:presLayoutVars>
          <dgm:chMax val="0"/>
          <dgm:bulletEnabled val="1"/>
        </dgm:presLayoutVars>
      </dgm:prSet>
      <dgm:spPr/>
    </dgm:pt>
    <dgm:pt modelId="{F76EAC43-42E3-457A-A214-BA34AB0166B2}" type="pres">
      <dgm:prSet presAssocID="{E1F3FF6F-A9D8-4391-B45D-C4B2B8BED2CA}" presName="spacer" presStyleCnt="0"/>
      <dgm:spPr/>
    </dgm:pt>
    <dgm:pt modelId="{D00A405C-C155-473D-AFA6-FB1F40A4AB28}" type="pres">
      <dgm:prSet presAssocID="{E2FD7A20-2E96-43BE-8A53-3200D17F88DF}" presName="parentText" presStyleLbl="node1" presStyleIdx="3" presStyleCnt="7">
        <dgm:presLayoutVars>
          <dgm:chMax val="0"/>
          <dgm:bulletEnabled val="1"/>
        </dgm:presLayoutVars>
      </dgm:prSet>
      <dgm:spPr/>
    </dgm:pt>
    <dgm:pt modelId="{5E122908-5661-4110-AD34-9143E96D22FE}" type="pres">
      <dgm:prSet presAssocID="{AF9C3401-A53E-4DAA-B9EB-61662DE8C706}" presName="spacer" presStyleCnt="0"/>
      <dgm:spPr/>
    </dgm:pt>
    <dgm:pt modelId="{0CFF015F-C0CE-4E83-8D21-5486FD2076F9}" type="pres">
      <dgm:prSet presAssocID="{83484B1E-9AA9-4EC9-8DB6-F05FA5D1A349}" presName="parentText" presStyleLbl="node1" presStyleIdx="4" presStyleCnt="7">
        <dgm:presLayoutVars>
          <dgm:chMax val="0"/>
          <dgm:bulletEnabled val="1"/>
        </dgm:presLayoutVars>
      </dgm:prSet>
      <dgm:spPr/>
    </dgm:pt>
    <dgm:pt modelId="{62FB6AC1-1DC3-4E2C-A78F-D04867795BF5}" type="pres">
      <dgm:prSet presAssocID="{3DD3DE41-536B-4F54-A764-E154C6AF8DF9}" presName="spacer" presStyleCnt="0"/>
      <dgm:spPr/>
    </dgm:pt>
    <dgm:pt modelId="{16E0D5F3-892D-4A2E-A6C9-3651FD762E9E}" type="pres">
      <dgm:prSet presAssocID="{6D456C95-C440-4244-9066-BEE0FBC9EB4E}" presName="parentText" presStyleLbl="node1" presStyleIdx="5" presStyleCnt="7">
        <dgm:presLayoutVars>
          <dgm:chMax val="0"/>
          <dgm:bulletEnabled val="1"/>
        </dgm:presLayoutVars>
      </dgm:prSet>
      <dgm:spPr/>
    </dgm:pt>
    <dgm:pt modelId="{D9F3BB62-7309-40B5-972E-C5B39D4C6CFB}" type="pres">
      <dgm:prSet presAssocID="{0E3E49BE-23C8-443D-B036-5E1761220172}" presName="spacer" presStyleCnt="0"/>
      <dgm:spPr/>
    </dgm:pt>
    <dgm:pt modelId="{7D97BF12-36F7-4274-8819-B3A3D37960B8}" type="pres">
      <dgm:prSet presAssocID="{F905188F-A278-4575-B04B-F59E238A6125}" presName="parentText" presStyleLbl="node1" presStyleIdx="6" presStyleCnt="7">
        <dgm:presLayoutVars>
          <dgm:chMax val="0"/>
          <dgm:bulletEnabled val="1"/>
        </dgm:presLayoutVars>
      </dgm:prSet>
      <dgm:spPr/>
    </dgm:pt>
  </dgm:ptLst>
  <dgm:cxnLst>
    <dgm:cxn modelId="{06ACD21D-165F-4E37-8E3B-1C091DE4E10B}" type="presOf" srcId="{6D456C95-C440-4244-9066-BEE0FBC9EB4E}" destId="{16E0D5F3-892D-4A2E-A6C9-3651FD762E9E}" srcOrd="0" destOrd="0" presId="urn:microsoft.com/office/officeart/2005/8/layout/vList2"/>
    <dgm:cxn modelId="{35878B5B-D736-4AA0-B9D7-E21AB8BD187C}" srcId="{CDD88594-2F6B-43C0-9C84-9AA2543C4D67}" destId="{2E6645A8-4CF4-43D2-9957-CFDB57BF272A}" srcOrd="0" destOrd="0" parTransId="{67ED4C9A-3898-4811-8859-68073AFBFCBB}" sibTransId="{8A4A5B3E-542D-469A-9D35-D46B7795C855}"/>
    <dgm:cxn modelId="{49530F5C-DFAB-49E7-8BFD-C6E6066E7D6F}" type="presOf" srcId="{2E6645A8-4CF4-43D2-9957-CFDB57BF272A}" destId="{E693E50B-141A-492A-91C3-7DBA2F6C694A}" srcOrd="0" destOrd="0" presId="urn:microsoft.com/office/officeart/2005/8/layout/vList2"/>
    <dgm:cxn modelId="{4AB9824A-D051-4C26-841E-87A7240CA267}" srcId="{CDD88594-2F6B-43C0-9C84-9AA2543C4D67}" destId="{83484B1E-9AA9-4EC9-8DB6-F05FA5D1A349}" srcOrd="4" destOrd="0" parTransId="{8DA5C762-A6AB-43BB-A434-ED629C9577BF}" sibTransId="{3DD3DE41-536B-4F54-A764-E154C6AF8DF9}"/>
    <dgm:cxn modelId="{795EA96D-8675-4B97-97FB-2FE031716AA3}" srcId="{CDD88594-2F6B-43C0-9C84-9AA2543C4D67}" destId="{B7E6CA8C-ED34-429A-A167-047F3A4AB10A}" srcOrd="2" destOrd="0" parTransId="{210B4913-8F70-4700-B044-CCA0C41EA801}" sibTransId="{E1F3FF6F-A9D8-4391-B45D-C4B2B8BED2CA}"/>
    <dgm:cxn modelId="{85388D4F-3FF1-4EEE-B746-4B5F526534B5}" type="presOf" srcId="{7810A52B-4051-4A96-9E80-B18B7D84A4E1}" destId="{6CB8504A-1DB7-4BEF-927C-65684CA2CBFD}" srcOrd="0" destOrd="0" presId="urn:microsoft.com/office/officeart/2005/8/layout/vList2"/>
    <dgm:cxn modelId="{E7D8F355-BD39-421D-88F5-3D8CDACE12ED}" type="presOf" srcId="{B7E6CA8C-ED34-429A-A167-047F3A4AB10A}" destId="{7F73A35A-F603-4464-BF67-1821CE4E86F9}" srcOrd="0" destOrd="0" presId="urn:microsoft.com/office/officeart/2005/8/layout/vList2"/>
    <dgm:cxn modelId="{29FD2291-C2EF-4618-A4C2-2195ADA75AA1}" srcId="{CDD88594-2F6B-43C0-9C84-9AA2543C4D67}" destId="{7810A52B-4051-4A96-9E80-B18B7D84A4E1}" srcOrd="1" destOrd="0" parTransId="{1CBE1463-9BB7-4CCC-B608-DBAF64A90E23}" sibTransId="{C98635F7-B8A0-48BC-A6ED-F19F3FB6AB2D}"/>
    <dgm:cxn modelId="{1C4EA5AA-B41E-4678-BE21-5653CBDB6857}" srcId="{CDD88594-2F6B-43C0-9C84-9AA2543C4D67}" destId="{F905188F-A278-4575-B04B-F59E238A6125}" srcOrd="6" destOrd="0" parTransId="{00B6B61D-9C38-4328-B551-D5D16F4A551F}" sibTransId="{20793A25-6DBD-4EF4-B93E-75A1FCE6781E}"/>
    <dgm:cxn modelId="{4E6DFEAB-8C35-4960-A225-D2D40C75339A}" srcId="{CDD88594-2F6B-43C0-9C84-9AA2543C4D67}" destId="{6D456C95-C440-4244-9066-BEE0FBC9EB4E}" srcOrd="5" destOrd="0" parTransId="{46399A58-E5F0-4738-A82A-79DB38694ADF}" sibTransId="{0E3E49BE-23C8-443D-B036-5E1761220172}"/>
    <dgm:cxn modelId="{07D78FAD-A42D-4675-853E-56F5004B0401}" type="presOf" srcId="{CDD88594-2F6B-43C0-9C84-9AA2543C4D67}" destId="{2B098D9F-C8EA-4397-A1C9-2573C23B468A}" srcOrd="0" destOrd="0" presId="urn:microsoft.com/office/officeart/2005/8/layout/vList2"/>
    <dgm:cxn modelId="{1277A9CA-C4CC-4E4C-902F-472AD086AD1D}" type="presOf" srcId="{E2FD7A20-2E96-43BE-8A53-3200D17F88DF}" destId="{D00A405C-C155-473D-AFA6-FB1F40A4AB28}" srcOrd="0" destOrd="0" presId="urn:microsoft.com/office/officeart/2005/8/layout/vList2"/>
    <dgm:cxn modelId="{799715DD-CEBA-4B6F-BF1B-A6930C21A4D6}" srcId="{CDD88594-2F6B-43C0-9C84-9AA2543C4D67}" destId="{E2FD7A20-2E96-43BE-8A53-3200D17F88DF}" srcOrd="3" destOrd="0" parTransId="{34B581D2-BB0F-402C-B7FD-D1745BFA204F}" sibTransId="{AF9C3401-A53E-4DAA-B9EB-61662DE8C706}"/>
    <dgm:cxn modelId="{9093EAE2-CDEA-4A07-A464-B9A4A4342D86}" type="presOf" srcId="{83484B1E-9AA9-4EC9-8DB6-F05FA5D1A349}" destId="{0CFF015F-C0CE-4E83-8D21-5486FD2076F9}" srcOrd="0" destOrd="0" presId="urn:microsoft.com/office/officeart/2005/8/layout/vList2"/>
    <dgm:cxn modelId="{7169FCFC-055B-4C73-B381-3CCD680F26EF}" type="presOf" srcId="{F905188F-A278-4575-B04B-F59E238A6125}" destId="{7D97BF12-36F7-4274-8819-B3A3D37960B8}" srcOrd="0" destOrd="0" presId="urn:microsoft.com/office/officeart/2005/8/layout/vList2"/>
    <dgm:cxn modelId="{99100DE4-AAF7-4A52-9481-B7F7EF21D52B}" type="presParOf" srcId="{2B098D9F-C8EA-4397-A1C9-2573C23B468A}" destId="{E693E50B-141A-492A-91C3-7DBA2F6C694A}" srcOrd="0" destOrd="0" presId="urn:microsoft.com/office/officeart/2005/8/layout/vList2"/>
    <dgm:cxn modelId="{38BA6252-6F59-4D4C-8581-1D5FA0C20D28}" type="presParOf" srcId="{2B098D9F-C8EA-4397-A1C9-2573C23B468A}" destId="{30235BD0-F699-40B4-9019-56944CFCEA13}" srcOrd="1" destOrd="0" presId="urn:microsoft.com/office/officeart/2005/8/layout/vList2"/>
    <dgm:cxn modelId="{B24BF2C1-F8F1-4F4D-9A66-3639A462796C}" type="presParOf" srcId="{2B098D9F-C8EA-4397-A1C9-2573C23B468A}" destId="{6CB8504A-1DB7-4BEF-927C-65684CA2CBFD}" srcOrd="2" destOrd="0" presId="urn:microsoft.com/office/officeart/2005/8/layout/vList2"/>
    <dgm:cxn modelId="{2C6E719A-F021-477F-85D8-11081D75E0B4}" type="presParOf" srcId="{2B098D9F-C8EA-4397-A1C9-2573C23B468A}" destId="{751F950F-9E00-48F5-97D1-710332AC198B}" srcOrd="3" destOrd="0" presId="urn:microsoft.com/office/officeart/2005/8/layout/vList2"/>
    <dgm:cxn modelId="{0C5EC1E8-A47A-4DE5-80F0-20FA6DB2D310}" type="presParOf" srcId="{2B098D9F-C8EA-4397-A1C9-2573C23B468A}" destId="{7F73A35A-F603-4464-BF67-1821CE4E86F9}" srcOrd="4" destOrd="0" presId="urn:microsoft.com/office/officeart/2005/8/layout/vList2"/>
    <dgm:cxn modelId="{C77B6F12-9EA7-43F8-A1DD-538E7DE4C795}" type="presParOf" srcId="{2B098D9F-C8EA-4397-A1C9-2573C23B468A}" destId="{F76EAC43-42E3-457A-A214-BA34AB0166B2}" srcOrd="5" destOrd="0" presId="urn:microsoft.com/office/officeart/2005/8/layout/vList2"/>
    <dgm:cxn modelId="{A3CAB588-0B5B-4139-A1A6-16DE37FE51CD}" type="presParOf" srcId="{2B098D9F-C8EA-4397-A1C9-2573C23B468A}" destId="{D00A405C-C155-473D-AFA6-FB1F40A4AB28}" srcOrd="6" destOrd="0" presId="urn:microsoft.com/office/officeart/2005/8/layout/vList2"/>
    <dgm:cxn modelId="{CAB9B534-B41F-469A-BE55-69B931B5F2E3}" type="presParOf" srcId="{2B098D9F-C8EA-4397-A1C9-2573C23B468A}" destId="{5E122908-5661-4110-AD34-9143E96D22FE}" srcOrd="7" destOrd="0" presId="urn:microsoft.com/office/officeart/2005/8/layout/vList2"/>
    <dgm:cxn modelId="{4F48DADF-8746-4518-97E2-9D37EECABF88}" type="presParOf" srcId="{2B098D9F-C8EA-4397-A1C9-2573C23B468A}" destId="{0CFF015F-C0CE-4E83-8D21-5486FD2076F9}" srcOrd="8" destOrd="0" presId="urn:microsoft.com/office/officeart/2005/8/layout/vList2"/>
    <dgm:cxn modelId="{9E5CD36A-B2DF-46E0-868D-F724DED636A0}" type="presParOf" srcId="{2B098D9F-C8EA-4397-A1C9-2573C23B468A}" destId="{62FB6AC1-1DC3-4E2C-A78F-D04867795BF5}" srcOrd="9" destOrd="0" presId="urn:microsoft.com/office/officeart/2005/8/layout/vList2"/>
    <dgm:cxn modelId="{8F9C43FB-9B1F-4813-9CD2-1336512D9FAF}" type="presParOf" srcId="{2B098D9F-C8EA-4397-A1C9-2573C23B468A}" destId="{16E0D5F3-892D-4A2E-A6C9-3651FD762E9E}" srcOrd="10" destOrd="0" presId="urn:microsoft.com/office/officeart/2005/8/layout/vList2"/>
    <dgm:cxn modelId="{F188C006-3F0B-4D1A-812F-188CFC6B6596}" type="presParOf" srcId="{2B098D9F-C8EA-4397-A1C9-2573C23B468A}" destId="{D9F3BB62-7309-40B5-972E-C5B39D4C6CFB}" srcOrd="11" destOrd="0" presId="urn:microsoft.com/office/officeart/2005/8/layout/vList2"/>
    <dgm:cxn modelId="{69E120CE-9AC4-45D5-9C79-AC0575F11BB5}" type="presParOf" srcId="{2B098D9F-C8EA-4397-A1C9-2573C23B468A}" destId="{7D97BF12-36F7-4274-8819-B3A3D37960B8}"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8F149AD-9BCD-4168-9D3A-486C4D854A29}"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B9B28EE3-BE0B-4E91-B737-FF64978B8022}">
      <dgm:prSet phldrT="[Text]" phldr="0"/>
      <dgm:spPr/>
      <dgm:t>
        <a:bodyPr/>
        <a:lstStyle/>
        <a:p>
          <a:pPr rtl="0"/>
          <a:r>
            <a:rPr lang="en-US" dirty="0">
              <a:solidFill>
                <a:schemeClr val="bg1"/>
              </a:solidFill>
            </a:rPr>
            <a:t>Normally there are three methods of terminating commercial contracts:</a:t>
          </a:r>
          <a:r>
            <a:rPr lang="en-US" dirty="0">
              <a:latin typeface="Walbaum Display"/>
            </a:rPr>
            <a:t> </a:t>
          </a:r>
          <a:endParaRPr lang="en-US" dirty="0"/>
        </a:p>
      </dgm:t>
    </dgm:pt>
    <dgm:pt modelId="{BF1B8A5A-37AB-4637-9D07-6C082061785C}" type="parTrans" cxnId="{3D247C5E-73E2-4739-A9B3-3B675DE0C023}">
      <dgm:prSet/>
      <dgm:spPr/>
      <dgm:t>
        <a:bodyPr/>
        <a:lstStyle/>
        <a:p>
          <a:endParaRPr lang="en-US"/>
        </a:p>
      </dgm:t>
    </dgm:pt>
    <dgm:pt modelId="{9F2039F6-70E7-4FE6-9DE7-5B8AEE695166}" type="sibTrans" cxnId="{3D247C5E-73E2-4739-A9B3-3B675DE0C023}">
      <dgm:prSet/>
      <dgm:spPr/>
      <dgm:t>
        <a:bodyPr/>
        <a:lstStyle/>
        <a:p>
          <a:endParaRPr lang="en-US"/>
        </a:p>
      </dgm:t>
    </dgm:pt>
    <dgm:pt modelId="{3F0DBA79-DB0F-40A9-8B5E-6CC5A551700B}">
      <dgm:prSet phldrT="[Text]" phldr="0"/>
      <dgm:spPr/>
      <dgm:t>
        <a:bodyPr/>
        <a:lstStyle/>
        <a:p>
          <a:pPr rtl="0"/>
          <a:r>
            <a:rPr lang="en-US" b="1" dirty="0">
              <a:solidFill>
                <a:schemeClr val="accent6">
                  <a:lumMod val="60000"/>
                  <a:lumOff val="40000"/>
                </a:schemeClr>
              </a:solidFill>
              <a:latin typeface="Calibri"/>
              <a:cs typeface="Calibri"/>
            </a:rPr>
            <a:t>Termination upon expiry of the term or completion of the contract:</a:t>
          </a:r>
          <a:r>
            <a:rPr lang="en-US" dirty="0">
              <a:solidFill>
                <a:schemeClr val="accent6">
                  <a:lumMod val="60000"/>
                  <a:lumOff val="40000"/>
                </a:schemeClr>
              </a:solidFill>
              <a:latin typeface="Calibri"/>
              <a:cs typeface="Calibri"/>
            </a:rPr>
            <a:t> The contract is terminated upon expiry of the term set out in the contract or upon fulfillment of the purpose for which the Contract was entered into. It is necessary to state the starting date of the contract. If no such date is mentioned, then the contract is deemed to have commenced from the date it was executed.</a:t>
          </a:r>
        </a:p>
      </dgm:t>
    </dgm:pt>
    <dgm:pt modelId="{ADC33B9C-E4E2-44EA-89C0-265401E8E984}" type="parTrans" cxnId="{A5DD3BDE-AE4B-46A8-817E-CD0B040F179A}">
      <dgm:prSet/>
      <dgm:spPr/>
      <dgm:t>
        <a:bodyPr/>
        <a:lstStyle/>
        <a:p>
          <a:endParaRPr lang="en-US"/>
        </a:p>
      </dgm:t>
    </dgm:pt>
    <dgm:pt modelId="{B30AC84C-066A-40DC-87A0-D33DE27DCA28}" type="sibTrans" cxnId="{A5DD3BDE-AE4B-46A8-817E-CD0B040F179A}">
      <dgm:prSet/>
      <dgm:spPr/>
      <dgm:t>
        <a:bodyPr/>
        <a:lstStyle/>
        <a:p>
          <a:endParaRPr lang="en-US"/>
        </a:p>
      </dgm:t>
    </dgm:pt>
    <dgm:pt modelId="{9F566B0C-B3AA-49A1-9020-2392D341FE88}">
      <dgm:prSet phldr="0"/>
      <dgm:spPr/>
      <dgm:t>
        <a:bodyPr/>
        <a:lstStyle/>
        <a:p>
          <a:pPr rtl="0"/>
          <a:r>
            <a:rPr lang="en-US" b="1" dirty="0">
              <a:solidFill>
                <a:schemeClr val="accent6">
                  <a:lumMod val="60000"/>
                  <a:lumOff val="40000"/>
                </a:schemeClr>
              </a:solidFill>
              <a:latin typeface="Calibri"/>
              <a:cs typeface="Calibri"/>
            </a:rPr>
            <a:t>Termination for convenience or termination without assigning any reasons:</a:t>
          </a:r>
          <a:r>
            <a:rPr lang="en-US" dirty="0">
              <a:solidFill>
                <a:schemeClr val="accent6">
                  <a:lumMod val="60000"/>
                  <a:lumOff val="40000"/>
                </a:schemeClr>
              </a:solidFill>
              <a:latin typeface="Calibri"/>
              <a:cs typeface="Calibri"/>
            </a:rPr>
            <a:t> Also known as “termination without cause”, the parties agree to terminate the contract without assigning any reason but lay down a process of termination by giving a notice to the other Party. </a:t>
          </a:r>
        </a:p>
      </dgm:t>
    </dgm:pt>
    <dgm:pt modelId="{D27097EC-B7E8-4D0C-91B7-8C5525D4865E}" type="parTrans" cxnId="{D6148427-6C1C-49CE-A90F-A6C37C9FED0A}">
      <dgm:prSet/>
      <dgm:spPr/>
    </dgm:pt>
    <dgm:pt modelId="{9BBBAE01-CC66-4A59-BF59-E0228180215B}" type="sibTrans" cxnId="{D6148427-6C1C-49CE-A90F-A6C37C9FED0A}">
      <dgm:prSet/>
      <dgm:spPr/>
    </dgm:pt>
    <dgm:pt modelId="{13571FA5-011D-4BCF-871C-C4EE6C35D1DD}">
      <dgm:prSet phldr="0"/>
      <dgm:spPr/>
      <dgm:t>
        <a:bodyPr/>
        <a:lstStyle/>
        <a:p>
          <a:pPr rtl="0"/>
          <a:r>
            <a:rPr lang="en-US" b="1" dirty="0">
              <a:solidFill>
                <a:schemeClr val="accent6">
                  <a:lumMod val="60000"/>
                  <a:lumOff val="40000"/>
                </a:schemeClr>
              </a:solidFill>
              <a:latin typeface="Calibri"/>
              <a:cs typeface="Calibri"/>
            </a:rPr>
            <a:t>Termination upon breach of the terms of the contract:</a:t>
          </a:r>
          <a:r>
            <a:rPr lang="en-US" dirty="0">
              <a:solidFill>
                <a:schemeClr val="accent6">
                  <a:lumMod val="60000"/>
                  <a:lumOff val="40000"/>
                </a:schemeClr>
              </a:solidFill>
              <a:latin typeface="Calibri"/>
              <a:cs typeface="Calibri"/>
            </a:rPr>
            <a:t> This clause may also be worded in the contract as “Termination with cause”. The parties generally incorporate this clause in the contract to protect themselves against any breach of the contract terms by the other Party. </a:t>
          </a:r>
        </a:p>
      </dgm:t>
    </dgm:pt>
    <dgm:pt modelId="{87452E01-A682-4AC2-BC19-259055D98FB8}" type="parTrans" cxnId="{2A95FF9B-9E7E-43A5-A7E9-5F734E9816C9}">
      <dgm:prSet/>
      <dgm:spPr/>
    </dgm:pt>
    <dgm:pt modelId="{6369B7BD-3669-4910-ADC4-3668A8F8BA58}" type="sibTrans" cxnId="{2A95FF9B-9E7E-43A5-A7E9-5F734E9816C9}">
      <dgm:prSet/>
      <dgm:spPr/>
    </dgm:pt>
    <dgm:pt modelId="{1C861998-56B7-4C25-903D-FDCFEC168B2A}" type="pres">
      <dgm:prSet presAssocID="{38F149AD-9BCD-4168-9D3A-486C4D854A29}" presName="linear" presStyleCnt="0">
        <dgm:presLayoutVars>
          <dgm:animLvl val="lvl"/>
          <dgm:resizeHandles val="exact"/>
        </dgm:presLayoutVars>
      </dgm:prSet>
      <dgm:spPr/>
    </dgm:pt>
    <dgm:pt modelId="{1218481D-1606-4806-B9C8-2248A47B139A}" type="pres">
      <dgm:prSet presAssocID="{B9B28EE3-BE0B-4E91-B737-FF64978B8022}" presName="parentText" presStyleLbl="node1" presStyleIdx="0" presStyleCnt="1">
        <dgm:presLayoutVars>
          <dgm:chMax val="0"/>
          <dgm:bulletEnabled val="1"/>
        </dgm:presLayoutVars>
      </dgm:prSet>
      <dgm:spPr/>
    </dgm:pt>
    <dgm:pt modelId="{329461C9-79C0-4A3E-8A1A-23437E9EC503}" type="pres">
      <dgm:prSet presAssocID="{B9B28EE3-BE0B-4E91-B737-FF64978B8022}" presName="childText" presStyleLbl="revTx" presStyleIdx="0" presStyleCnt="1">
        <dgm:presLayoutVars>
          <dgm:bulletEnabled val="1"/>
        </dgm:presLayoutVars>
      </dgm:prSet>
      <dgm:spPr/>
    </dgm:pt>
  </dgm:ptLst>
  <dgm:cxnLst>
    <dgm:cxn modelId="{D6148427-6C1C-49CE-A90F-A6C37C9FED0A}" srcId="{B9B28EE3-BE0B-4E91-B737-FF64978B8022}" destId="{9F566B0C-B3AA-49A1-9020-2392D341FE88}" srcOrd="1" destOrd="0" parTransId="{D27097EC-B7E8-4D0C-91B7-8C5525D4865E}" sibTransId="{9BBBAE01-CC66-4A59-BF59-E0228180215B}"/>
    <dgm:cxn modelId="{FECFC22B-FD57-42AF-BBBB-F53EFD36DF9D}" type="presOf" srcId="{9F566B0C-B3AA-49A1-9020-2392D341FE88}" destId="{329461C9-79C0-4A3E-8A1A-23437E9EC503}" srcOrd="0" destOrd="1" presId="urn:microsoft.com/office/officeart/2005/8/layout/vList2"/>
    <dgm:cxn modelId="{3D247C5E-73E2-4739-A9B3-3B675DE0C023}" srcId="{38F149AD-9BCD-4168-9D3A-486C4D854A29}" destId="{B9B28EE3-BE0B-4E91-B737-FF64978B8022}" srcOrd="0" destOrd="0" parTransId="{BF1B8A5A-37AB-4637-9D07-6C082061785C}" sibTransId="{9F2039F6-70E7-4FE6-9DE7-5B8AEE695166}"/>
    <dgm:cxn modelId="{4E849E6D-7D45-4987-A81E-453171D99D2C}" type="presOf" srcId="{3F0DBA79-DB0F-40A9-8B5E-6CC5A551700B}" destId="{329461C9-79C0-4A3E-8A1A-23437E9EC503}" srcOrd="0" destOrd="0" presId="urn:microsoft.com/office/officeart/2005/8/layout/vList2"/>
    <dgm:cxn modelId="{2A95FF9B-9E7E-43A5-A7E9-5F734E9816C9}" srcId="{B9B28EE3-BE0B-4E91-B737-FF64978B8022}" destId="{13571FA5-011D-4BCF-871C-C4EE6C35D1DD}" srcOrd="2" destOrd="0" parTransId="{87452E01-A682-4AC2-BC19-259055D98FB8}" sibTransId="{6369B7BD-3669-4910-ADC4-3668A8F8BA58}"/>
    <dgm:cxn modelId="{3752D6CC-EBAF-4027-AECA-508AD3A39EA0}" type="presOf" srcId="{13571FA5-011D-4BCF-871C-C4EE6C35D1DD}" destId="{329461C9-79C0-4A3E-8A1A-23437E9EC503}" srcOrd="0" destOrd="2" presId="urn:microsoft.com/office/officeart/2005/8/layout/vList2"/>
    <dgm:cxn modelId="{CB8BB7DD-D8C4-4E92-872F-3685F64E9AC8}" type="presOf" srcId="{38F149AD-9BCD-4168-9D3A-486C4D854A29}" destId="{1C861998-56B7-4C25-903D-FDCFEC168B2A}" srcOrd="0" destOrd="0" presId="urn:microsoft.com/office/officeart/2005/8/layout/vList2"/>
    <dgm:cxn modelId="{A5DD3BDE-AE4B-46A8-817E-CD0B040F179A}" srcId="{B9B28EE3-BE0B-4E91-B737-FF64978B8022}" destId="{3F0DBA79-DB0F-40A9-8B5E-6CC5A551700B}" srcOrd="0" destOrd="0" parTransId="{ADC33B9C-E4E2-44EA-89C0-265401E8E984}" sibTransId="{B30AC84C-066A-40DC-87A0-D33DE27DCA28}"/>
    <dgm:cxn modelId="{D7ABAAE7-FD86-4DB6-BE48-E4FEB98745CB}" type="presOf" srcId="{B9B28EE3-BE0B-4E91-B737-FF64978B8022}" destId="{1218481D-1606-4806-B9C8-2248A47B139A}" srcOrd="0" destOrd="0" presId="urn:microsoft.com/office/officeart/2005/8/layout/vList2"/>
    <dgm:cxn modelId="{C39F8541-6A61-4F90-AA16-8CBAD661B1CA}" type="presParOf" srcId="{1C861998-56B7-4C25-903D-FDCFEC168B2A}" destId="{1218481D-1606-4806-B9C8-2248A47B139A}" srcOrd="0" destOrd="0" presId="urn:microsoft.com/office/officeart/2005/8/layout/vList2"/>
    <dgm:cxn modelId="{846F98BA-6DCE-459B-9A2D-DD5E9E190E8E}" type="presParOf" srcId="{1C861998-56B7-4C25-903D-FDCFEC168B2A}" destId="{329461C9-79C0-4A3E-8A1A-23437E9EC503}"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712C50F-5F09-4BC4-B703-653AEC4641CD}"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F1D04AE5-1B9B-459E-B48B-40A3ACAB62F4}">
      <dgm:prSet/>
      <dgm:spPr/>
      <dgm:t>
        <a:bodyPr/>
        <a:lstStyle/>
        <a:p>
          <a:pPr>
            <a:lnSpc>
              <a:spcPct val="100000"/>
            </a:lnSpc>
          </a:pPr>
          <a:r>
            <a:rPr lang="en-US" dirty="0">
              <a:solidFill>
                <a:schemeClr val="accent6">
                  <a:lumMod val="60000"/>
                  <a:lumOff val="40000"/>
                </a:schemeClr>
              </a:solidFill>
              <a:latin typeface="Calibri"/>
              <a:cs typeface="Calibri"/>
            </a:rPr>
            <a:t>REPRESENTATION: A statement of fact on which another party is expected to rely.</a:t>
          </a:r>
        </a:p>
      </dgm:t>
    </dgm:pt>
    <dgm:pt modelId="{543B40F4-F56B-4F98-8ECD-1F41228DB350}" type="parTrans" cxnId="{96FDACE7-8FAB-42FF-B103-036BE0EB1273}">
      <dgm:prSet/>
      <dgm:spPr/>
      <dgm:t>
        <a:bodyPr/>
        <a:lstStyle/>
        <a:p>
          <a:endParaRPr lang="en-US"/>
        </a:p>
      </dgm:t>
    </dgm:pt>
    <dgm:pt modelId="{26F3396D-F478-4EDE-8DCC-667736FF474B}" type="sibTrans" cxnId="{96FDACE7-8FAB-42FF-B103-036BE0EB1273}">
      <dgm:prSet/>
      <dgm:spPr/>
      <dgm:t>
        <a:bodyPr/>
        <a:lstStyle/>
        <a:p>
          <a:pPr>
            <a:lnSpc>
              <a:spcPct val="100000"/>
            </a:lnSpc>
          </a:pPr>
          <a:endParaRPr lang="en-US"/>
        </a:p>
      </dgm:t>
    </dgm:pt>
    <dgm:pt modelId="{A82CD85D-6891-4468-9F6B-921DDF6F301D}">
      <dgm:prSet/>
      <dgm:spPr/>
      <dgm:t>
        <a:bodyPr/>
        <a:lstStyle/>
        <a:p>
          <a:pPr>
            <a:lnSpc>
              <a:spcPct val="100000"/>
            </a:lnSpc>
          </a:pPr>
          <a:r>
            <a:rPr lang="en-US" dirty="0">
              <a:solidFill>
                <a:schemeClr val="accent6">
                  <a:lumMod val="60000"/>
                  <a:lumOff val="40000"/>
                </a:schemeClr>
              </a:solidFill>
              <a:latin typeface="Calibri"/>
              <a:cs typeface="Calibri"/>
            </a:rPr>
            <a:t>WARRANTY: A warranty is a party’s assurance as to a particular fact coupled with an undertaking to make good such assurance.</a:t>
          </a:r>
        </a:p>
      </dgm:t>
    </dgm:pt>
    <dgm:pt modelId="{7DD5BC91-C736-43A9-BE7A-29509E73DBD5}" type="parTrans" cxnId="{6B0BB80C-F68C-438A-82D0-B3543632ED17}">
      <dgm:prSet/>
      <dgm:spPr/>
      <dgm:t>
        <a:bodyPr/>
        <a:lstStyle/>
        <a:p>
          <a:endParaRPr lang="en-US"/>
        </a:p>
      </dgm:t>
    </dgm:pt>
    <dgm:pt modelId="{BBB7AECA-B4FD-4BB8-AEC2-591574D8D0E0}" type="sibTrans" cxnId="{6B0BB80C-F68C-438A-82D0-B3543632ED17}">
      <dgm:prSet/>
      <dgm:spPr/>
      <dgm:t>
        <a:bodyPr/>
        <a:lstStyle/>
        <a:p>
          <a:pPr>
            <a:lnSpc>
              <a:spcPct val="100000"/>
            </a:lnSpc>
          </a:pPr>
          <a:endParaRPr lang="en-US"/>
        </a:p>
      </dgm:t>
    </dgm:pt>
    <dgm:pt modelId="{515DBE98-811C-4B4A-B1E1-B1E1AFDD7512}">
      <dgm:prSet/>
      <dgm:spPr/>
      <dgm:t>
        <a:bodyPr/>
        <a:lstStyle/>
        <a:p>
          <a:pPr>
            <a:lnSpc>
              <a:spcPct val="100000"/>
            </a:lnSpc>
          </a:pPr>
          <a:r>
            <a:rPr lang="en-US" dirty="0">
              <a:solidFill>
                <a:schemeClr val="accent6">
                  <a:lumMod val="60000"/>
                  <a:lumOff val="40000"/>
                </a:schemeClr>
              </a:solidFill>
              <a:latin typeface="Calibri"/>
              <a:cs typeface="Calibri"/>
            </a:rPr>
            <a:t>Representations and warranties in business contracts provide facts (representations) and security against loss (warranties) if the statements made are not true. </a:t>
          </a:r>
        </a:p>
      </dgm:t>
    </dgm:pt>
    <dgm:pt modelId="{2D8C0351-7BEA-4B2B-AB65-FEF5081A86F8}" type="parTrans" cxnId="{B9DED002-A6FA-4C8E-AEA7-A43BBD9E669C}">
      <dgm:prSet/>
      <dgm:spPr/>
      <dgm:t>
        <a:bodyPr/>
        <a:lstStyle/>
        <a:p>
          <a:endParaRPr lang="en-US"/>
        </a:p>
      </dgm:t>
    </dgm:pt>
    <dgm:pt modelId="{4A7909F2-F98A-431F-AC31-32F5D979B6D8}" type="sibTrans" cxnId="{B9DED002-A6FA-4C8E-AEA7-A43BBD9E669C}">
      <dgm:prSet/>
      <dgm:spPr/>
      <dgm:t>
        <a:bodyPr/>
        <a:lstStyle/>
        <a:p>
          <a:pPr>
            <a:lnSpc>
              <a:spcPct val="100000"/>
            </a:lnSpc>
          </a:pPr>
          <a:endParaRPr lang="en-US"/>
        </a:p>
      </dgm:t>
    </dgm:pt>
    <dgm:pt modelId="{7217FD62-810E-49A2-8775-574B502F1FA7}">
      <dgm:prSet/>
      <dgm:spPr/>
      <dgm:t>
        <a:bodyPr/>
        <a:lstStyle/>
        <a:p>
          <a:pPr>
            <a:lnSpc>
              <a:spcPct val="100000"/>
            </a:lnSpc>
          </a:pPr>
          <a:r>
            <a:rPr lang="en-US" dirty="0">
              <a:solidFill>
                <a:schemeClr val="accent6">
                  <a:lumMod val="60000"/>
                  <a:lumOff val="40000"/>
                </a:schemeClr>
              </a:solidFill>
              <a:latin typeface="Calibri"/>
              <a:cs typeface="Calibri"/>
            </a:rPr>
            <a:t>If the representation in the contract is found to be false, it is called "inaccurate," while a false warranty is considered breached. </a:t>
          </a:r>
        </a:p>
      </dgm:t>
    </dgm:pt>
    <dgm:pt modelId="{005C0DCD-F68E-4911-8BE9-772E8299E416}" type="parTrans" cxnId="{30CC44DB-4FD4-4F81-8CA4-B5DF34B8000E}">
      <dgm:prSet/>
      <dgm:spPr/>
      <dgm:t>
        <a:bodyPr/>
        <a:lstStyle/>
        <a:p>
          <a:endParaRPr lang="en-US"/>
        </a:p>
      </dgm:t>
    </dgm:pt>
    <dgm:pt modelId="{24A476FB-352F-40BD-8341-3ED20BF3D091}" type="sibTrans" cxnId="{30CC44DB-4FD4-4F81-8CA4-B5DF34B8000E}">
      <dgm:prSet/>
      <dgm:spPr/>
      <dgm:t>
        <a:bodyPr/>
        <a:lstStyle/>
        <a:p>
          <a:pPr>
            <a:lnSpc>
              <a:spcPct val="100000"/>
            </a:lnSpc>
          </a:pPr>
          <a:endParaRPr lang="en-US"/>
        </a:p>
      </dgm:t>
    </dgm:pt>
    <dgm:pt modelId="{9DF92A39-0ABA-4BC4-8030-6186B9BC4A33}">
      <dgm:prSet/>
      <dgm:spPr/>
      <dgm:t>
        <a:bodyPr/>
        <a:lstStyle/>
        <a:p>
          <a:pPr>
            <a:lnSpc>
              <a:spcPct val="100000"/>
            </a:lnSpc>
          </a:pPr>
          <a:r>
            <a:rPr lang="en-US" dirty="0">
              <a:solidFill>
                <a:schemeClr val="accent6">
                  <a:lumMod val="60000"/>
                  <a:lumOff val="40000"/>
                </a:schemeClr>
              </a:solidFill>
              <a:latin typeface="Calibri"/>
              <a:cs typeface="Calibri"/>
            </a:rPr>
            <a:t>Representations always refer to past information, as it is impossible for a company or individual to present future information as factual.</a:t>
          </a:r>
        </a:p>
      </dgm:t>
    </dgm:pt>
    <dgm:pt modelId="{A9602352-5187-43C1-B0C4-644109DFF709}" type="parTrans" cxnId="{70CA643F-5872-494A-9983-5F4218BD75D9}">
      <dgm:prSet/>
      <dgm:spPr/>
      <dgm:t>
        <a:bodyPr/>
        <a:lstStyle/>
        <a:p>
          <a:endParaRPr lang="en-US"/>
        </a:p>
      </dgm:t>
    </dgm:pt>
    <dgm:pt modelId="{5C70E8A0-F7DF-4CE8-A01D-6ACF2543CACA}" type="sibTrans" cxnId="{70CA643F-5872-494A-9983-5F4218BD75D9}">
      <dgm:prSet/>
      <dgm:spPr/>
      <dgm:t>
        <a:bodyPr/>
        <a:lstStyle/>
        <a:p>
          <a:pPr>
            <a:lnSpc>
              <a:spcPct val="100000"/>
            </a:lnSpc>
          </a:pPr>
          <a:endParaRPr lang="en-US"/>
        </a:p>
      </dgm:t>
    </dgm:pt>
    <dgm:pt modelId="{2C184BFD-2430-4EFE-B70F-0740C7B056FC}">
      <dgm:prSet/>
      <dgm:spPr/>
      <dgm:t>
        <a:bodyPr/>
        <a:lstStyle/>
        <a:p>
          <a:pPr>
            <a:lnSpc>
              <a:spcPct val="100000"/>
            </a:lnSpc>
          </a:pPr>
          <a:r>
            <a:rPr lang="en-US" dirty="0">
              <a:solidFill>
                <a:schemeClr val="accent6">
                  <a:lumMod val="60000"/>
                  <a:lumOff val="40000"/>
                </a:schemeClr>
              </a:solidFill>
              <a:latin typeface="Calibri"/>
              <a:cs typeface="Calibri"/>
            </a:rPr>
            <a:t>Representations and warranties are commonly used in acquisition, joint venture, publishing, employment, and loan contracts.</a:t>
          </a:r>
        </a:p>
      </dgm:t>
    </dgm:pt>
    <dgm:pt modelId="{3A66AF29-CAF8-4AE2-89D8-9DCDD1CACE55}" type="parTrans" cxnId="{A6817429-6958-43C4-A87E-11D3BBE9C241}">
      <dgm:prSet/>
      <dgm:spPr/>
      <dgm:t>
        <a:bodyPr/>
        <a:lstStyle/>
        <a:p>
          <a:endParaRPr lang="en-US"/>
        </a:p>
      </dgm:t>
    </dgm:pt>
    <dgm:pt modelId="{1262490B-A4A8-4E6F-863D-7F54403C17B1}" type="sibTrans" cxnId="{A6817429-6958-43C4-A87E-11D3BBE9C241}">
      <dgm:prSet/>
      <dgm:spPr/>
      <dgm:t>
        <a:bodyPr/>
        <a:lstStyle/>
        <a:p>
          <a:endParaRPr lang="en-US"/>
        </a:p>
      </dgm:t>
    </dgm:pt>
    <dgm:pt modelId="{140D5A8A-9CDC-4B22-BDB1-3E45C16A1C75}" type="pres">
      <dgm:prSet presAssocID="{D712C50F-5F09-4BC4-B703-653AEC4641CD}" presName="root" presStyleCnt="0">
        <dgm:presLayoutVars>
          <dgm:dir/>
          <dgm:resizeHandles val="exact"/>
        </dgm:presLayoutVars>
      </dgm:prSet>
      <dgm:spPr/>
    </dgm:pt>
    <dgm:pt modelId="{9D399C22-A568-402D-8E34-9E030A85F328}" type="pres">
      <dgm:prSet presAssocID="{D712C50F-5F09-4BC4-B703-653AEC4641CD}" presName="container" presStyleCnt="0">
        <dgm:presLayoutVars>
          <dgm:dir/>
          <dgm:resizeHandles val="exact"/>
        </dgm:presLayoutVars>
      </dgm:prSet>
      <dgm:spPr/>
    </dgm:pt>
    <dgm:pt modelId="{D1AA87CD-E15E-403C-8AFA-CA61F2C53DA3}" type="pres">
      <dgm:prSet presAssocID="{F1D04AE5-1B9B-459E-B48B-40A3ACAB62F4}" presName="compNode" presStyleCnt="0"/>
      <dgm:spPr/>
    </dgm:pt>
    <dgm:pt modelId="{3CD5F7DF-CAAD-4188-972E-D39ADD8D6523}" type="pres">
      <dgm:prSet presAssocID="{F1D04AE5-1B9B-459E-B48B-40A3ACAB62F4}" presName="iconBgRect" presStyleLbl="bgShp" presStyleIdx="0" presStyleCnt="6"/>
      <dgm:spPr/>
    </dgm:pt>
    <dgm:pt modelId="{72A4BB69-A024-4050-8023-4DB0B5D03110}" type="pres">
      <dgm:prSet presAssocID="{F1D04AE5-1B9B-459E-B48B-40A3ACAB62F4}"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otes"/>
        </a:ext>
      </dgm:extLst>
    </dgm:pt>
    <dgm:pt modelId="{C73AAC67-672D-446E-8C18-D89F32953A8E}" type="pres">
      <dgm:prSet presAssocID="{F1D04AE5-1B9B-459E-B48B-40A3ACAB62F4}" presName="spaceRect" presStyleCnt="0"/>
      <dgm:spPr/>
    </dgm:pt>
    <dgm:pt modelId="{9F5E225D-9F66-4C93-9E95-3BF3C0962E45}" type="pres">
      <dgm:prSet presAssocID="{F1D04AE5-1B9B-459E-B48B-40A3ACAB62F4}" presName="textRect" presStyleLbl="revTx" presStyleIdx="0" presStyleCnt="6">
        <dgm:presLayoutVars>
          <dgm:chMax val="1"/>
          <dgm:chPref val="1"/>
        </dgm:presLayoutVars>
      </dgm:prSet>
      <dgm:spPr/>
    </dgm:pt>
    <dgm:pt modelId="{0257B44E-834E-4047-BF16-1AC28488F788}" type="pres">
      <dgm:prSet presAssocID="{26F3396D-F478-4EDE-8DCC-667736FF474B}" presName="sibTrans" presStyleLbl="sibTrans2D1" presStyleIdx="0" presStyleCnt="0"/>
      <dgm:spPr/>
    </dgm:pt>
    <dgm:pt modelId="{0B65880D-9BBB-4577-87A0-BAE43271A41F}" type="pres">
      <dgm:prSet presAssocID="{A82CD85D-6891-4468-9F6B-921DDF6F301D}" presName="compNode" presStyleCnt="0"/>
      <dgm:spPr/>
    </dgm:pt>
    <dgm:pt modelId="{19631BA5-111A-40A4-B940-F5C1675CD2AE}" type="pres">
      <dgm:prSet presAssocID="{A82CD85D-6891-4468-9F6B-921DDF6F301D}" presName="iconBgRect" presStyleLbl="bgShp" presStyleIdx="1" presStyleCnt="6"/>
      <dgm:spPr/>
    </dgm:pt>
    <dgm:pt modelId="{4BB60EE0-B8B1-4C00-AF1F-45AE933DB325}" type="pres">
      <dgm:prSet presAssocID="{A82CD85D-6891-4468-9F6B-921DDF6F301D}"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avel"/>
        </a:ext>
      </dgm:extLst>
    </dgm:pt>
    <dgm:pt modelId="{291396C9-0E9B-4DE5-8621-A5A69BEB1279}" type="pres">
      <dgm:prSet presAssocID="{A82CD85D-6891-4468-9F6B-921DDF6F301D}" presName="spaceRect" presStyleCnt="0"/>
      <dgm:spPr/>
    </dgm:pt>
    <dgm:pt modelId="{37AFBA74-1037-4400-B502-D849B06C6EA0}" type="pres">
      <dgm:prSet presAssocID="{A82CD85D-6891-4468-9F6B-921DDF6F301D}" presName="textRect" presStyleLbl="revTx" presStyleIdx="1" presStyleCnt="6">
        <dgm:presLayoutVars>
          <dgm:chMax val="1"/>
          <dgm:chPref val="1"/>
        </dgm:presLayoutVars>
      </dgm:prSet>
      <dgm:spPr/>
    </dgm:pt>
    <dgm:pt modelId="{80E6BD1F-D4CC-4684-B534-5C496F2B3192}" type="pres">
      <dgm:prSet presAssocID="{BBB7AECA-B4FD-4BB8-AEC2-591574D8D0E0}" presName="sibTrans" presStyleLbl="sibTrans2D1" presStyleIdx="0" presStyleCnt="0"/>
      <dgm:spPr/>
    </dgm:pt>
    <dgm:pt modelId="{89FF91EB-8F88-418A-A606-C0EC5B6891EB}" type="pres">
      <dgm:prSet presAssocID="{515DBE98-811C-4B4A-B1E1-B1E1AFDD7512}" presName="compNode" presStyleCnt="0"/>
      <dgm:spPr/>
    </dgm:pt>
    <dgm:pt modelId="{BF63A37F-B606-46FE-8BD5-4A6B65663114}" type="pres">
      <dgm:prSet presAssocID="{515DBE98-811C-4B4A-B1E1-B1E1AFDD7512}" presName="iconBgRect" presStyleLbl="bgShp" presStyleIdx="2" presStyleCnt="6"/>
      <dgm:spPr/>
    </dgm:pt>
    <dgm:pt modelId="{D15A8936-03DC-4633-8B1C-6B72C4A513FE}" type="pres">
      <dgm:prSet presAssocID="{515DBE98-811C-4B4A-B1E1-B1E1AFDD751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nk Check"/>
        </a:ext>
      </dgm:extLst>
    </dgm:pt>
    <dgm:pt modelId="{AF51800D-A673-425D-B4E3-915E9081D136}" type="pres">
      <dgm:prSet presAssocID="{515DBE98-811C-4B4A-B1E1-B1E1AFDD7512}" presName="spaceRect" presStyleCnt="0"/>
      <dgm:spPr/>
    </dgm:pt>
    <dgm:pt modelId="{19AEC302-C26D-4EF8-9798-F3539CA31BF0}" type="pres">
      <dgm:prSet presAssocID="{515DBE98-811C-4B4A-B1E1-B1E1AFDD7512}" presName="textRect" presStyleLbl="revTx" presStyleIdx="2" presStyleCnt="6">
        <dgm:presLayoutVars>
          <dgm:chMax val="1"/>
          <dgm:chPref val="1"/>
        </dgm:presLayoutVars>
      </dgm:prSet>
      <dgm:spPr/>
    </dgm:pt>
    <dgm:pt modelId="{8E21AF5A-706C-4F89-AAD2-662272E5C7F2}" type="pres">
      <dgm:prSet presAssocID="{4A7909F2-F98A-431F-AC31-32F5D979B6D8}" presName="sibTrans" presStyleLbl="sibTrans2D1" presStyleIdx="0" presStyleCnt="0"/>
      <dgm:spPr/>
    </dgm:pt>
    <dgm:pt modelId="{B2A14ED8-B3A1-4858-8968-17D0AACDB343}" type="pres">
      <dgm:prSet presAssocID="{7217FD62-810E-49A2-8775-574B502F1FA7}" presName="compNode" presStyleCnt="0"/>
      <dgm:spPr/>
    </dgm:pt>
    <dgm:pt modelId="{12B8FA70-116B-4958-BFF6-D655587964E8}" type="pres">
      <dgm:prSet presAssocID="{7217FD62-810E-49A2-8775-574B502F1FA7}" presName="iconBgRect" presStyleLbl="bgShp" presStyleIdx="3" presStyleCnt="6"/>
      <dgm:spPr/>
    </dgm:pt>
    <dgm:pt modelId="{ECE25DC2-6CAB-406C-A47A-0D2AD631F3CC}" type="pres">
      <dgm:prSet presAssocID="{7217FD62-810E-49A2-8775-574B502F1FA7}"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Judge"/>
        </a:ext>
      </dgm:extLst>
    </dgm:pt>
    <dgm:pt modelId="{8E1F2AB0-FBE5-4521-BA63-A6DE5C58F129}" type="pres">
      <dgm:prSet presAssocID="{7217FD62-810E-49A2-8775-574B502F1FA7}" presName="spaceRect" presStyleCnt="0"/>
      <dgm:spPr/>
    </dgm:pt>
    <dgm:pt modelId="{2E0979EB-F512-4046-9C45-47256DA17895}" type="pres">
      <dgm:prSet presAssocID="{7217FD62-810E-49A2-8775-574B502F1FA7}" presName="textRect" presStyleLbl="revTx" presStyleIdx="3" presStyleCnt="6">
        <dgm:presLayoutVars>
          <dgm:chMax val="1"/>
          <dgm:chPref val="1"/>
        </dgm:presLayoutVars>
      </dgm:prSet>
      <dgm:spPr/>
    </dgm:pt>
    <dgm:pt modelId="{AC11E7AF-D3FA-4233-BDD3-2CA3E62CFD6C}" type="pres">
      <dgm:prSet presAssocID="{24A476FB-352F-40BD-8341-3ED20BF3D091}" presName="sibTrans" presStyleLbl="sibTrans2D1" presStyleIdx="0" presStyleCnt="0"/>
      <dgm:spPr/>
    </dgm:pt>
    <dgm:pt modelId="{9673A42E-9BEC-4CC4-AC76-A60971A912A7}" type="pres">
      <dgm:prSet presAssocID="{9DF92A39-0ABA-4BC4-8030-6186B9BC4A33}" presName="compNode" presStyleCnt="0"/>
      <dgm:spPr/>
    </dgm:pt>
    <dgm:pt modelId="{623DAD6F-E39B-4643-B29D-E6FE711F85B5}" type="pres">
      <dgm:prSet presAssocID="{9DF92A39-0ABA-4BC4-8030-6186B9BC4A33}" presName="iconBgRect" presStyleLbl="bgShp" presStyleIdx="4" presStyleCnt="6"/>
      <dgm:spPr/>
    </dgm:pt>
    <dgm:pt modelId="{05EF9697-6CD8-4772-8739-6BD5CF9F70A8}" type="pres">
      <dgm:prSet presAssocID="{9DF92A39-0ABA-4BC4-8030-6186B9BC4A33}"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Person with Idea"/>
        </a:ext>
      </dgm:extLst>
    </dgm:pt>
    <dgm:pt modelId="{A98F9250-823A-4949-A8E6-9D4052345E40}" type="pres">
      <dgm:prSet presAssocID="{9DF92A39-0ABA-4BC4-8030-6186B9BC4A33}" presName="spaceRect" presStyleCnt="0"/>
      <dgm:spPr/>
    </dgm:pt>
    <dgm:pt modelId="{070CD12F-2CB0-4E2C-9291-9C86CCCFAD60}" type="pres">
      <dgm:prSet presAssocID="{9DF92A39-0ABA-4BC4-8030-6186B9BC4A33}" presName="textRect" presStyleLbl="revTx" presStyleIdx="4" presStyleCnt="6">
        <dgm:presLayoutVars>
          <dgm:chMax val="1"/>
          <dgm:chPref val="1"/>
        </dgm:presLayoutVars>
      </dgm:prSet>
      <dgm:spPr/>
    </dgm:pt>
    <dgm:pt modelId="{5DDF5D1A-0524-436B-BF0B-1879BF909DB5}" type="pres">
      <dgm:prSet presAssocID="{5C70E8A0-F7DF-4CE8-A01D-6ACF2543CACA}" presName="sibTrans" presStyleLbl="sibTrans2D1" presStyleIdx="0" presStyleCnt="0"/>
      <dgm:spPr/>
    </dgm:pt>
    <dgm:pt modelId="{8E9E2091-8A41-4C2B-BBD4-0F50E795BBC2}" type="pres">
      <dgm:prSet presAssocID="{2C184BFD-2430-4EFE-B70F-0740C7B056FC}" presName="compNode" presStyleCnt="0"/>
      <dgm:spPr/>
    </dgm:pt>
    <dgm:pt modelId="{AB4F5C41-ED85-40DE-915F-1D1E6A4CA33B}" type="pres">
      <dgm:prSet presAssocID="{2C184BFD-2430-4EFE-B70F-0740C7B056FC}" presName="iconBgRect" presStyleLbl="bgShp" presStyleIdx="5" presStyleCnt="6"/>
      <dgm:spPr/>
    </dgm:pt>
    <dgm:pt modelId="{1E1D56D3-38AD-4A07-BC95-92BF62030B03}" type="pres">
      <dgm:prSet presAssocID="{2C184BFD-2430-4EFE-B70F-0740C7B056FC}"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ontract"/>
        </a:ext>
      </dgm:extLst>
    </dgm:pt>
    <dgm:pt modelId="{B3C96669-DFD3-48FD-96DB-88BE52B93016}" type="pres">
      <dgm:prSet presAssocID="{2C184BFD-2430-4EFE-B70F-0740C7B056FC}" presName="spaceRect" presStyleCnt="0"/>
      <dgm:spPr/>
    </dgm:pt>
    <dgm:pt modelId="{D8A68DBA-A8DB-4EEE-A46E-492CF191916D}" type="pres">
      <dgm:prSet presAssocID="{2C184BFD-2430-4EFE-B70F-0740C7B056FC}" presName="textRect" presStyleLbl="revTx" presStyleIdx="5" presStyleCnt="6">
        <dgm:presLayoutVars>
          <dgm:chMax val="1"/>
          <dgm:chPref val="1"/>
        </dgm:presLayoutVars>
      </dgm:prSet>
      <dgm:spPr/>
    </dgm:pt>
  </dgm:ptLst>
  <dgm:cxnLst>
    <dgm:cxn modelId="{B9DED002-A6FA-4C8E-AEA7-A43BBD9E669C}" srcId="{D712C50F-5F09-4BC4-B703-653AEC4641CD}" destId="{515DBE98-811C-4B4A-B1E1-B1E1AFDD7512}" srcOrd="2" destOrd="0" parTransId="{2D8C0351-7BEA-4B2B-AB65-FEF5081A86F8}" sibTransId="{4A7909F2-F98A-431F-AC31-32F5D979B6D8}"/>
    <dgm:cxn modelId="{6B0BB80C-F68C-438A-82D0-B3543632ED17}" srcId="{D712C50F-5F09-4BC4-B703-653AEC4641CD}" destId="{A82CD85D-6891-4468-9F6B-921DDF6F301D}" srcOrd="1" destOrd="0" parTransId="{7DD5BC91-C736-43A9-BE7A-29509E73DBD5}" sibTransId="{BBB7AECA-B4FD-4BB8-AEC2-591574D8D0E0}"/>
    <dgm:cxn modelId="{035F7D18-B592-4AB5-B951-63EE896343D2}" type="presOf" srcId="{A82CD85D-6891-4468-9F6B-921DDF6F301D}" destId="{37AFBA74-1037-4400-B502-D849B06C6EA0}" srcOrd="0" destOrd="0" presId="urn:microsoft.com/office/officeart/2018/2/layout/IconCircleList"/>
    <dgm:cxn modelId="{A6817429-6958-43C4-A87E-11D3BBE9C241}" srcId="{D712C50F-5F09-4BC4-B703-653AEC4641CD}" destId="{2C184BFD-2430-4EFE-B70F-0740C7B056FC}" srcOrd="5" destOrd="0" parTransId="{3A66AF29-CAF8-4AE2-89D8-9DCDD1CACE55}" sibTransId="{1262490B-A4A8-4E6F-863D-7F54403C17B1}"/>
    <dgm:cxn modelId="{7F6AAD36-F342-439C-A4F2-6513A1B94BF0}" type="presOf" srcId="{7217FD62-810E-49A2-8775-574B502F1FA7}" destId="{2E0979EB-F512-4046-9C45-47256DA17895}" srcOrd="0" destOrd="0" presId="urn:microsoft.com/office/officeart/2018/2/layout/IconCircleList"/>
    <dgm:cxn modelId="{70CA643F-5872-494A-9983-5F4218BD75D9}" srcId="{D712C50F-5F09-4BC4-B703-653AEC4641CD}" destId="{9DF92A39-0ABA-4BC4-8030-6186B9BC4A33}" srcOrd="4" destOrd="0" parTransId="{A9602352-5187-43C1-B0C4-644109DFF709}" sibTransId="{5C70E8A0-F7DF-4CE8-A01D-6ACF2543CACA}"/>
    <dgm:cxn modelId="{C10F8D41-174D-416B-8777-1C1AA319B38B}" type="presOf" srcId="{F1D04AE5-1B9B-459E-B48B-40A3ACAB62F4}" destId="{9F5E225D-9F66-4C93-9E95-3BF3C0962E45}" srcOrd="0" destOrd="0" presId="urn:microsoft.com/office/officeart/2018/2/layout/IconCircleList"/>
    <dgm:cxn modelId="{AFE13B64-9A15-44ED-9EFF-A8E25E023BBC}" type="presOf" srcId="{26F3396D-F478-4EDE-8DCC-667736FF474B}" destId="{0257B44E-834E-4047-BF16-1AC28488F788}" srcOrd="0" destOrd="0" presId="urn:microsoft.com/office/officeart/2018/2/layout/IconCircleList"/>
    <dgm:cxn modelId="{B6322780-9C05-49EF-B444-FB2FAF9A2D17}" type="presOf" srcId="{24A476FB-352F-40BD-8341-3ED20BF3D091}" destId="{AC11E7AF-D3FA-4233-BDD3-2CA3E62CFD6C}" srcOrd="0" destOrd="0" presId="urn:microsoft.com/office/officeart/2018/2/layout/IconCircleList"/>
    <dgm:cxn modelId="{E304B987-9B65-45D9-B37A-907513925D2B}" type="presOf" srcId="{4A7909F2-F98A-431F-AC31-32F5D979B6D8}" destId="{8E21AF5A-706C-4F89-AAD2-662272E5C7F2}" srcOrd="0" destOrd="0" presId="urn:microsoft.com/office/officeart/2018/2/layout/IconCircleList"/>
    <dgm:cxn modelId="{F57AAF8A-4850-4149-B5EC-0F4854867DAE}" type="presOf" srcId="{9DF92A39-0ABA-4BC4-8030-6186B9BC4A33}" destId="{070CD12F-2CB0-4E2C-9291-9C86CCCFAD60}" srcOrd="0" destOrd="0" presId="urn:microsoft.com/office/officeart/2018/2/layout/IconCircleList"/>
    <dgm:cxn modelId="{35248EAE-73DD-4ED5-B557-67392D6D2D43}" type="presOf" srcId="{515DBE98-811C-4B4A-B1E1-B1E1AFDD7512}" destId="{19AEC302-C26D-4EF8-9798-F3539CA31BF0}" srcOrd="0" destOrd="0" presId="urn:microsoft.com/office/officeart/2018/2/layout/IconCircleList"/>
    <dgm:cxn modelId="{9D79D2C6-29C5-483B-91DA-B0F266B68B8F}" type="presOf" srcId="{5C70E8A0-F7DF-4CE8-A01D-6ACF2543CACA}" destId="{5DDF5D1A-0524-436B-BF0B-1879BF909DB5}" srcOrd="0" destOrd="0" presId="urn:microsoft.com/office/officeart/2018/2/layout/IconCircleList"/>
    <dgm:cxn modelId="{EE649FCF-EAAD-433B-A5E2-CAB024C19BF5}" type="presOf" srcId="{D712C50F-5F09-4BC4-B703-653AEC4641CD}" destId="{140D5A8A-9CDC-4B22-BDB1-3E45C16A1C75}" srcOrd="0" destOrd="0" presId="urn:microsoft.com/office/officeart/2018/2/layout/IconCircleList"/>
    <dgm:cxn modelId="{30CC44DB-4FD4-4F81-8CA4-B5DF34B8000E}" srcId="{D712C50F-5F09-4BC4-B703-653AEC4641CD}" destId="{7217FD62-810E-49A2-8775-574B502F1FA7}" srcOrd="3" destOrd="0" parTransId="{005C0DCD-F68E-4911-8BE9-772E8299E416}" sibTransId="{24A476FB-352F-40BD-8341-3ED20BF3D091}"/>
    <dgm:cxn modelId="{96FDACE7-8FAB-42FF-B103-036BE0EB1273}" srcId="{D712C50F-5F09-4BC4-B703-653AEC4641CD}" destId="{F1D04AE5-1B9B-459E-B48B-40A3ACAB62F4}" srcOrd="0" destOrd="0" parTransId="{543B40F4-F56B-4F98-8ECD-1F41228DB350}" sibTransId="{26F3396D-F478-4EDE-8DCC-667736FF474B}"/>
    <dgm:cxn modelId="{D73D92EE-CACC-45A1-A358-ECD3AE65E731}" type="presOf" srcId="{BBB7AECA-B4FD-4BB8-AEC2-591574D8D0E0}" destId="{80E6BD1F-D4CC-4684-B534-5C496F2B3192}" srcOrd="0" destOrd="0" presId="urn:microsoft.com/office/officeart/2018/2/layout/IconCircleList"/>
    <dgm:cxn modelId="{7567A0FF-117B-46FF-A504-F10979BFCBE3}" type="presOf" srcId="{2C184BFD-2430-4EFE-B70F-0740C7B056FC}" destId="{D8A68DBA-A8DB-4EEE-A46E-492CF191916D}" srcOrd="0" destOrd="0" presId="urn:microsoft.com/office/officeart/2018/2/layout/IconCircleList"/>
    <dgm:cxn modelId="{BED4D2DB-D305-4BB0-A0E1-6B935E47F4FE}" type="presParOf" srcId="{140D5A8A-9CDC-4B22-BDB1-3E45C16A1C75}" destId="{9D399C22-A568-402D-8E34-9E030A85F328}" srcOrd="0" destOrd="0" presId="urn:microsoft.com/office/officeart/2018/2/layout/IconCircleList"/>
    <dgm:cxn modelId="{FD7AD4FB-B342-4362-A70E-AA5A7D30AF19}" type="presParOf" srcId="{9D399C22-A568-402D-8E34-9E030A85F328}" destId="{D1AA87CD-E15E-403C-8AFA-CA61F2C53DA3}" srcOrd="0" destOrd="0" presId="urn:microsoft.com/office/officeart/2018/2/layout/IconCircleList"/>
    <dgm:cxn modelId="{947A7A5D-1156-498F-8B52-F89436A0043F}" type="presParOf" srcId="{D1AA87CD-E15E-403C-8AFA-CA61F2C53DA3}" destId="{3CD5F7DF-CAAD-4188-972E-D39ADD8D6523}" srcOrd="0" destOrd="0" presId="urn:microsoft.com/office/officeart/2018/2/layout/IconCircleList"/>
    <dgm:cxn modelId="{3802EE63-47BA-4BA5-88B9-62B1966A1E42}" type="presParOf" srcId="{D1AA87CD-E15E-403C-8AFA-CA61F2C53DA3}" destId="{72A4BB69-A024-4050-8023-4DB0B5D03110}" srcOrd="1" destOrd="0" presId="urn:microsoft.com/office/officeart/2018/2/layout/IconCircleList"/>
    <dgm:cxn modelId="{625BF61C-1013-4D18-8A34-A3E44A7BF360}" type="presParOf" srcId="{D1AA87CD-E15E-403C-8AFA-CA61F2C53DA3}" destId="{C73AAC67-672D-446E-8C18-D89F32953A8E}" srcOrd="2" destOrd="0" presId="urn:microsoft.com/office/officeart/2018/2/layout/IconCircleList"/>
    <dgm:cxn modelId="{34B9D408-308B-4FDB-B57D-5CA89CC819CD}" type="presParOf" srcId="{D1AA87CD-E15E-403C-8AFA-CA61F2C53DA3}" destId="{9F5E225D-9F66-4C93-9E95-3BF3C0962E45}" srcOrd="3" destOrd="0" presId="urn:microsoft.com/office/officeart/2018/2/layout/IconCircleList"/>
    <dgm:cxn modelId="{E10EAE36-2B46-42DC-B2FA-D8E908FA544A}" type="presParOf" srcId="{9D399C22-A568-402D-8E34-9E030A85F328}" destId="{0257B44E-834E-4047-BF16-1AC28488F788}" srcOrd="1" destOrd="0" presId="urn:microsoft.com/office/officeart/2018/2/layout/IconCircleList"/>
    <dgm:cxn modelId="{BF845C5D-CEBD-4333-940E-13C195748608}" type="presParOf" srcId="{9D399C22-A568-402D-8E34-9E030A85F328}" destId="{0B65880D-9BBB-4577-87A0-BAE43271A41F}" srcOrd="2" destOrd="0" presId="urn:microsoft.com/office/officeart/2018/2/layout/IconCircleList"/>
    <dgm:cxn modelId="{B3F6EEDF-88A6-4E1F-878C-8B8FD22BB60E}" type="presParOf" srcId="{0B65880D-9BBB-4577-87A0-BAE43271A41F}" destId="{19631BA5-111A-40A4-B940-F5C1675CD2AE}" srcOrd="0" destOrd="0" presId="urn:microsoft.com/office/officeart/2018/2/layout/IconCircleList"/>
    <dgm:cxn modelId="{1D5B6F5C-5D8F-4D0F-AEDD-E3FBD45E1038}" type="presParOf" srcId="{0B65880D-9BBB-4577-87A0-BAE43271A41F}" destId="{4BB60EE0-B8B1-4C00-AF1F-45AE933DB325}" srcOrd="1" destOrd="0" presId="urn:microsoft.com/office/officeart/2018/2/layout/IconCircleList"/>
    <dgm:cxn modelId="{7750837F-13DC-482C-81C4-B5A166ABE521}" type="presParOf" srcId="{0B65880D-9BBB-4577-87A0-BAE43271A41F}" destId="{291396C9-0E9B-4DE5-8621-A5A69BEB1279}" srcOrd="2" destOrd="0" presId="urn:microsoft.com/office/officeart/2018/2/layout/IconCircleList"/>
    <dgm:cxn modelId="{E3FF9CC9-D37B-4E31-9849-F926FB8DFBE1}" type="presParOf" srcId="{0B65880D-9BBB-4577-87A0-BAE43271A41F}" destId="{37AFBA74-1037-4400-B502-D849B06C6EA0}" srcOrd="3" destOrd="0" presId="urn:microsoft.com/office/officeart/2018/2/layout/IconCircleList"/>
    <dgm:cxn modelId="{D24F73B3-8457-4F88-B02E-20B89E69B14F}" type="presParOf" srcId="{9D399C22-A568-402D-8E34-9E030A85F328}" destId="{80E6BD1F-D4CC-4684-B534-5C496F2B3192}" srcOrd="3" destOrd="0" presId="urn:microsoft.com/office/officeart/2018/2/layout/IconCircleList"/>
    <dgm:cxn modelId="{C9E9C798-FC07-4FB4-9FFE-A4BC68152369}" type="presParOf" srcId="{9D399C22-A568-402D-8E34-9E030A85F328}" destId="{89FF91EB-8F88-418A-A606-C0EC5B6891EB}" srcOrd="4" destOrd="0" presId="urn:microsoft.com/office/officeart/2018/2/layout/IconCircleList"/>
    <dgm:cxn modelId="{9F319C7E-E5AD-4E5C-8F5C-A01471C7306A}" type="presParOf" srcId="{89FF91EB-8F88-418A-A606-C0EC5B6891EB}" destId="{BF63A37F-B606-46FE-8BD5-4A6B65663114}" srcOrd="0" destOrd="0" presId="urn:microsoft.com/office/officeart/2018/2/layout/IconCircleList"/>
    <dgm:cxn modelId="{F3043D64-8703-41BE-B924-904689F80E7A}" type="presParOf" srcId="{89FF91EB-8F88-418A-A606-C0EC5B6891EB}" destId="{D15A8936-03DC-4633-8B1C-6B72C4A513FE}" srcOrd="1" destOrd="0" presId="urn:microsoft.com/office/officeart/2018/2/layout/IconCircleList"/>
    <dgm:cxn modelId="{284C5D61-4564-43CA-B757-9A68E3CB31B1}" type="presParOf" srcId="{89FF91EB-8F88-418A-A606-C0EC5B6891EB}" destId="{AF51800D-A673-425D-B4E3-915E9081D136}" srcOrd="2" destOrd="0" presId="urn:microsoft.com/office/officeart/2018/2/layout/IconCircleList"/>
    <dgm:cxn modelId="{827DC10F-A077-441F-8421-296CD43A196D}" type="presParOf" srcId="{89FF91EB-8F88-418A-A606-C0EC5B6891EB}" destId="{19AEC302-C26D-4EF8-9798-F3539CA31BF0}" srcOrd="3" destOrd="0" presId="urn:microsoft.com/office/officeart/2018/2/layout/IconCircleList"/>
    <dgm:cxn modelId="{0FA0E96F-7CA7-4A78-9F8E-8AF40E408BEE}" type="presParOf" srcId="{9D399C22-A568-402D-8E34-9E030A85F328}" destId="{8E21AF5A-706C-4F89-AAD2-662272E5C7F2}" srcOrd="5" destOrd="0" presId="urn:microsoft.com/office/officeart/2018/2/layout/IconCircleList"/>
    <dgm:cxn modelId="{4B919DDF-1F34-441F-B069-B8CA9751194E}" type="presParOf" srcId="{9D399C22-A568-402D-8E34-9E030A85F328}" destId="{B2A14ED8-B3A1-4858-8968-17D0AACDB343}" srcOrd="6" destOrd="0" presId="urn:microsoft.com/office/officeart/2018/2/layout/IconCircleList"/>
    <dgm:cxn modelId="{1F4BE5D2-779E-45E3-8D6D-0674E77FEF64}" type="presParOf" srcId="{B2A14ED8-B3A1-4858-8968-17D0AACDB343}" destId="{12B8FA70-116B-4958-BFF6-D655587964E8}" srcOrd="0" destOrd="0" presId="urn:microsoft.com/office/officeart/2018/2/layout/IconCircleList"/>
    <dgm:cxn modelId="{7E18705B-094C-43B7-B9B6-FF460DD7D376}" type="presParOf" srcId="{B2A14ED8-B3A1-4858-8968-17D0AACDB343}" destId="{ECE25DC2-6CAB-406C-A47A-0D2AD631F3CC}" srcOrd="1" destOrd="0" presId="urn:microsoft.com/office/officeart/2018/2/layout/IconCircleList"/>
    <dgm:cxn modelId="{E0ECB88E-76E0-48E5-B6DD-47610AEADF15}" type="presParOf" srcId="{B2A14ED8-B3A1-4858-8968-17D0AACDB343}" destId="{8E1F2AB0-FBE5-4521-BA63-A6DE5C58F129}" srcOrd="2" destOrd="0" presId="urn:microsoft.com/office/officeart/2018/2/layout/IconCircleList"/>
    <dgm:cxn modelId="{ED661A29-C1C4-49AC-94C1-0BEFC16BD995}" type="presParOf" srcId="{B2A14ED8-B3A1-4858-8968-17D0AACDB343}" destId="{2E0979EB-F512-4046-9C45-47256DA17895}" srcOrd="3" destOrd="0" presId="urn:microsoft.com/office/officeart/2018/2/layout/IconCircleList"/>
    <dgm:cxn modelId="{48051227-455D-4DF8-A9FB-EFBA88153805}" type="presParOf" srcId="{9D399C22-A568-402D-8E34-9E030A85F328}" destId="{AC11E7AF-D3FA-4233-BDD3-2CA3E62CFD6C}" srcOrd="7" destOrd="0" presId="urn:microsoft.com/office/officeart/2018/2/layout/IconCircleList"/>
    <dgm:cxn modelId="{65ABE81B-D0C8-4ECA-89D4-09378A02F33D}" type="presParOf" srcId="{9D399C22-A568-402D-8E34-9E030A85F328}" destId="{9673A42E-9BEC-4CC4-AC76-A60971A912A7}" srcOrd="8" destOrd="0" presId="urn:microsoft.com/office/officeart/2018/2/layout/IconCircleList"/>
    <dgm:cxn modelId="{9047C0D5-9ECA-4603-8D42-82759BCE18E7}" type="presParOf" srcId="{9673A42E-9BEC-4CC4-AC76-A60971A912A7}" destId="{623DAD6F-E39B-4643-B29D-E6FE711F85B5}" srcOrd="0" destOrd="0" presId="urn:microsoft.com/office/officeart/2018/2/layout/IconCircleList"/>
    <dgm:cxn modelId="{E8EC41C9-F8D1-4DE4-BE6E-797DC3DF8E86}" type="presParOf" srcId="{9673A42E-9BEC-4CC4-AC76-A60971A912A7}" destId="{05EF9697-6CD8-4772-8739-6BD5CF9F70A8}" srcOrd="1" destOrd="0" presId="urn:microsoft.com/office/officeart/2018/2/layout/IconCircleList"/>
    <dgm:cxn modelId="{8574FD46-7F37-4657-9A45-290572C59954}" type="presParOf" srcId="{9673A42E-9BEC-4CC4-AC76-A60971A912A7}" destId="{A98F9250-823A-4949-A8E6-9D4052345E40}" srcOrd="2" destOrd="0" presId="urn:microsoft.com/office/officeart/2018/2/layout/IconCircleList"/>
    <dgm:cxn modelId="{E1E1C928-2B1D-4548-9CA5-D101A971D290}" type="presParOf" srcId="{9673A42E-9BEC-4CC4-AC76-A60971A912A7}" destId="{070CD12F-2CB0-4E2C-9291-9C86CCCFAD60}" srcOrd="3" destOrd="0" presId="urn:microsoft.com/office/officeart/2018/2/layout/IconCircleList"/>
    <dgm:cxn modelId="{432C7EBF-9BDC-4723-AE02-878070B0BDEE}" type="presParOf" srcId="{9D399C22-A568-402D-8E34-9E030A85F328}" destId="{5DDF5D1A-0524-436B-BF0B-1879BF909DB5}" srcOrd="9" destOrd="0" presId="urn:microsoft.com/office/officeart/2018/2/layout/IconCircleList"/>
    <dgm:cxn modelId="{50A16D34-1C66-49AE-B51E-76A6124E5556}" type="presParOf" srcId="{9D399C22-A568-402D-8E34-9E030A85F328}" destId="{8E9E2091-8A41-4C2B-BBD4-0F50E795BBC2}" srcOrd="10" destOrd="0" presId="urn:microsoft.com/office/officeart/2018/2/layout/IconCircleList"/>
    <dgm:cxn modelId="{8879D642-7B2C-4FF9-ACC4-30D16FC938E7}" type="presParOf" srcId="{8E9E2091-8A41-4C2B-BBD4-0F50E795BBC2}" destId="{AB4F5C41-ED85-40DE-915F-1D1E6A4CA33B}" srcOrd="0" destOrd="0" presId="urn:microsoft.com/office/officeart/2018/2/layout/IconCircleList"/>
    <dgm:cxn modelId="{513F560D-8627-40E8-B757-4FA26F0B5E23}" type="presParOf" srcId="{8E9E2091-8A41-4C2B-BBD4-0F50E795BBC2}" destId="{1E1D56D3-38AD-4A07-BC95-92BF62030B03}" srcOrd="1" destOrd="0" presId="urn:microsoft.com/office/officeart/2018/2/layout/IconCircleList"/>
    <dgm:cxn modelId="{5E09F54D-C3E0-43BF-AEC5-5F2BA24C2FA9}" type="presParOf" srcId="{8E9E2091-8A41-4C2B-BBD4-0F50E795BBC2}" destId="{B3C96669-DFD3-48FD-96DB-88BE52B93016}" srcOrd="2" destOrd="0" presId="urn:microsoft.com/office/officeart/2018/2/layout/IconCircleList"/>
    <dgm:cxn modelId="{71B9C818-ED69-4D6F-B440-A41B6E3954C2}" type="presParOf" srcId="{8E9E2091-8A41-4C2B-BBD4-0F50E795BBC2}" destId="{D8A68DBA-A8DB-4EEE-A46E-492CF191916D}"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D7639F2-A70B-4480-B745-24F78648FBDA}"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63A9645-5109-4749-BDBB-B26968FE75E4}">
      <dgm:prSet/>
      <dgm:spPr/>
      <dgm:t>
        <a:bodyPr/>
        <a:lstStyle/>
        <a:p>
          <a:r>
            <a:rPr lang="en-US" dirty="0">
              <a:solidFill>
                <a:schemeClr val="accent6">
                  <a:lumMod val="60000"/>
                  <a:lumOff val="40000"/>
                </a:schemeClr>
              </a:solidFill>
              <a:latin typeface="Calibri"/>
              <a:cs typeface="Calibri"/>
            </a:rPr>
            <a:t>Indemnity clauses play an important role in managing the risks associated with commercial transactions by protecting against the effects of an act, a contractual default or another party’s negligence. </a:t>
          </a:r>
        </a:p>
      </dgm:t>
    </dgm:pt>
    <dgm:pt modelId="{446F7822-2AE1-4BB3-93C1-FF61B7E106B4}" type="parTrans" cxnId="{B58DC1E1-F398-4BA8-AE6A-67B330669436}">
      <dgm:prSet/>
      <dgm:spPr/>
      <dgm:t>
        <a:bodyPr/>
        <a:lstStyle/>
        <a:p>
          <a:endParaRPr lang="en-US"/>
        </a:p>
      </dgm:t>
    </dgm:pt>
    <dgm:pt modelId="{8167A6B7-FDCF-4068-89B6-DF4B182F7A0E}" type="sibTrans" cxnId="{B58DC1E1-F398-4BA8-AE6A-67B330669436}">
      <dgm:prSet/>
      <dgm:spPr/>
      <dgm:t>
        <a:bodyPr/>
        <a:lstStyle/>
        <a:p>
          <a:endParaRPr lang="en-US"/>
        </a:p>
      </dgm:t>
    </dgm:pt>
    <dgm:pt modelId="{E1FB0CC6-F224-4F27-B8DA-BAF42C83B843}">
      <dgm:prSet/>
      <dgm:spPr/>
      <dgm:t>
        <a:bodyPr/>
        <a:lstStyle/>
        <a:p>
          <a:r>
            <a:rPr lang="en-US" dirty="0">
              <a:solidFill>
                <a:schemeClr val="accent6">
                  <a:lumMod val="60000"/>
                  <a:lumOff val="40000"/>
                </a:schemeClr>
              </a:solidFill>
              <a:latin typeface="Calibri"/>
              <a:cs typeface="Calibri"/>
            </a:rPr>
            <a:t>Indemnity Rights under Indian Contact Act: Section 124 – A contract by which one party promises to save the other from loss caused to him by the conduct of the promisor himself or by the conduct of any other person is a ‘contract of indemnity’</a:t>
          </a:r>
        </a:p>
      </dgm:t>
    </dgm:pt>
    <dgm:pt modelId="{DE9CC206-A7FB-4A12-B77D-D8C52903DC34}" type="parTrans" cxnId="{5B6C13AC-54E7-4958-8D00-AA8165DA7F26}">
      <dgm:prSet/>
      <dgm:spPr/>
      <dgm:t>
        <a:bodyPr/>
        <a:lstStyle/>
        <a:p>
          <a:endParaRPr lang="en-US"/>
        </a:p>
      </dgm:t>
    </dgm:pt>
    <dgm:pt modelId="{9C1EEB48-10B5-4ADC-A28B-C8BB89FF2746}" type="sibTrans" cxnId="{5B6C13AC-54E7-4958-8D00-AA8165DA7F26}">
      <dgm:prSet/>
      <dgm:spPr/>
      <dgm:t>
        <a:bodyPr/>
        <a:lstStyle/>
        <a:p>
          <a:endParaRPr lang="en-US"/>
        </a:p>
      </dgm:t>
    </dgm:pt>
    <dgm:pt modelId="{00A75CB7-363B-475D-BD07-7E6A0EE66D33}">
      <dgm:prSet/>
      <dgm:spPr/>
      <dgm:t>
        <a:bodyPr/>
        <a:lstStyle/>
        <a:p>
          <a:r>
            <a:rPr lang="en-US" dirty="0">
              <a:solidFill>
                <a:schemeClr val="accent6">
                  <a:lumMod val="60000"/>
                  <a:lumOff val="40000"/>
                </a:schemeClr>
              </a:solidFill>
              <a:latin typeface="Calibri"/>
              <a:cs typeface="Calibri"/>
            </a:rPr>
            <a:t>Indemnities are often drafted too widely seeking to cover third parties and circumstances beyond the ordinary breach circumstances actionable under the common law.</a:t>
          </a:r>
        </a:p>
      </dgm:t>
    </dgm:pt>
    <dgm:pt modelId="{F9F5552E-50BC-429E-A53A-6487E0A3AED7}" type="parTrans" cxnId="{F44A9F5C-2DDA-41AF-A0E3-4B4BB3EF461A}">
      <dgm:prSet/>
      <dgm:spPr/>
      <dgm:t>
        <a:bodyPr/>
        <a:lstStyle/>
        <a:p>
          <a:endParaRPr lang="en-US"/>
        </a:p>
      </dgm:t>
    </dgm:pt>
    <dgm:pt modelId="{8B5AE194-E53D-43A9-BDAE-5F8A022D3F79}" type="sibTrans" cxnId="{F44A9F5C-2DDA-41AF-A0E3-4B4BB3EF461A}">
      <dgm:prSet/>
      <dgm:spPr/>
      <dgm:t>
        <a:bodyPr/>
        <a:lstStyle/>
        <a:p>
          <a:endParaRPr lang="en-US"/>
        </a:p>
      </dgm:t>
    </dgm:pt>
    <dgm:pt modelId="{B7031F7E-14BE-4996-8EF0-F9A4B7D412AF}">
      <dgm:prSet/>
      <dgm:spPr/>
      <dgm:t>
        <a:bodyPr/>
        <a:lstStyle/>
        <a:p>
          <a:r>
            <a:rPr lang="en-US" dirty="0">
              <a:solidFill>
                <a:schemeClr val="accent6">
                  <a:lumMod val="60000"/>
                  <a:lumOff val="40000"/>
                </a:schemeClr>
              </a:solidFill>
              <a:latin typeface="Calibri"/>
              <a:cs typeface="Calibri"/>
            </a:rPr>
            <a:t>Ambiguity in the drafting of an indemnity clause presents a risk that the indemnity will not be held to cover losses, which they expected it to cover. Ambiguity is also a risk to the indemnifier that it will be held to cover losses that were not within their contemplation.</a:t>
          </a:r>
        </a:p>
      </dgm:t>
    </dgm:pt>
    <dgm:pt modelId="{B03C066E-0E84-43B1-862C-8DFB24A565C3}" type="parTrans" cxnId="{71AFBB76-15AA-42A7-AE3B-7CF49ECFB2FD}">
      <dgm:prSet/>
      <dgm:spPr/>
      <dgm:t>
        <a:bodyPr/>
        <a:lstStyle/>
        <a:p>
          <a:endParaRPr lang="en-US"/>
        </a:p>
      </dgm:t>
    </dgm:pt>
    <dgm:pt modelId="{C2580534-AED3-4886-A233-A26B35C9DE5C}" type="sibTrans" cxnId="{71AFBB76-15AA-42A7-AE3B-7CF49ECFB2FD}">
      <dgm:prSet/>
      <dgm:spPr/>
      <dgm:t>
        <a:bodyPr/>
        <a:lstStyle/>
        <a:p>
          <a:endParaRPr lang="en-US"/>
        </a:p>
      </dgm:t>
    </dgm:pt>
    <dgm:pt modelId="{DE937BFD-552D-49F4-BA75-1C04C486EC4B}">
      <dgm:prSet/>
      <dgm:spPr/>
      <dgm:t>
        <a:bodyPr/>
        <a:lstStyle/>
        <a:p>
          <a:r>
            <a:rPr lang="en-US" dirty="0">
              <a:solidFill>
                <a:schemeClr val="accent6">
                  <a:lumMod val="60000"/>
                  <a:lumOff val="40000"/>
                </a:schemeClr>
              </a:solidFill>
              <a:latin typeface="Calibri"/>
              <a:cs typeface="Calibri"/>
            </a:rPr>
            <a:t>It is important to take care in commercial negotiations to confine and document the intended scope of the indemnity being negotiated and to identify precisely what is sought to be achieved economically.</a:t>
          </a:r>
        </a:p>
      </dgm:t>
    </dgm:pt>
    <dgm:pt modelId="{9EBD23DC-83A3-47D4-B5DA-D69FC5E5EA67}" type="parTrans" cxnId="{7D14DEB5-4875-45FD-ACB5-A300921D7A0A}">
      <dgm:prSet/>
      <dgm:spPr/>
      <dgm:t>
        <a:bodyPr/>
        <a:lstStyle/>
        <a:p>
          <a:endParaRPr lang="en-US"/>
        </a:p>
      </dgm:t>
    </dgm:pt>
    <dgm:pt modelId="{D52E9FD5-9BDA-47E4-ACD0-9FA6AD5939ED}" type="sibTrans" cxnId="{7D14DEB5-4875-45FD-ACB5-A300921D7A0A}">
      <dgm:prSet/>
      <dgm:spPr/>
      <dgm:t>
        <a:bodyPr/>
        <a:lstStyle/>
        <a:p>
          <a:endParaRPr lang="en-US"/>
        </a:p>
      </dgm:t>
    </dgm:pt>
    <dgm:pt modelId="{4A00E4A8-E2D4-4788-9E4A-08FA9C34B61F}" type="pres">
      <dgm:prSet presAssocID="{2D7639F2-A70B-4480-B745-24F78648FBDA}" presName="vert0" presStyleCnt="0">
        <dgm:presLayoutVars>
          <dgm:dir/>
          <dgm:animOne val="branch"/>
          <dgm:animLvl val="lvl"/>
        </dgm:presLayoutVars>
      </dgm:prSet>
      <dgm:spPr/>
    </dgm:pt>
    <dgm:pt modelId="{BB4B23E6-9227-4AB4-BE76-0BC76B8CABB5}" type="pres">
      <dgm:prSet presAssocID="{F63A9645-5109-4749-BDBB-B26968FE75E4}" presName="thickLine" presStyleLbl="alignNode1" presStyleIdx="0" presStyleCnt="5"/>
      <dgm:spPr/>
    </dgm:pt>
    <dgm:pt modelId="{8E1D8FA6-05CD-4988-83C0-B6042D64DA96}" type="pres">
      <dgm:prSet presAssocID="{F63A9645-5109-4749-BDBB-B26968FE75E4}" presName="horz1" presStyleCnt="0"/>
      <dgm:spPr/>
    </dgm:pt>
    <dgm:pt modelId="{480D2360-39FF-4C79-8022-5B35B4D34ADF}" type="pres">
      <dgm:prSet presAssocID="{F63A9645-5109-4749-BDBB-B26968FE75E4}" presName="tx1" presStyleLbl="revTx" presStyleIdx="0" presStyleCnt="5"/>
      <dgm:spPr/>
    </dgm:pt>
    <dgm:pt modelId="{0B6F58A8-B8E3-42D9-8917-C15F1D257FA0}" type="pres">
      <dgm:prSet presAssocID="{F63A9645-5109-4749-BDBB-B26968FE75E4}" presName="vert1" presStyleCnt="0"/>
      <dgm:spPr/>
    </dgm:pt>
    <dgm:pt modelId="{86755046-3337-42CA-A7E9-8A981F22E138}" type="pres">
      <dgm:prSet presAssocID="{E1FB0CC6-F224-4F27-B8DA-BAF42C83B843}" presName="thickLine" presStyleLbl="alignNode1" presStyleIdx="1" presStyleCnt="5"/>
      <dgm:spPr/>
    </dgm:pt>
    <dgm:pt modelId="{5F3A3532-0688-4BAA-94D3-0DE65B9C6ADF}" type="pres">
      <dgm:prSet presAssocID="{E1FB0CC6-F224-4F27-B8DA-BAF42C83B843}" presName="horz1" presStyleCnt="0"/>
      <dgm:spPr/>
    </dgm:pt>
    <dgm:pt modelId="{EFA28BA3-401D-4F88-86C1-5C094BE68C95}" type="pres">
      <dgm:prSet presAssocID="{E1FB0CC6-F224-4F27-B8DA-BAF42C83B843}" presName="tx1" presStyleLbl="revTx" presStyleIdx="1" presStyleCnt="5"/>
      <dgm:spPr/>
    </dgm:pt>
    <dgm:pt modelId="{FEC76E19-CE65-4597-9D8F-FBFE715AFCEA}" type="pres">
      <dgm:prSet presAssocID="{E1FB0CC6-F224-4F27-B8DA-BAF42C83B843}" presName="vert1" presStyleCnt="0"/>
      <dgm:spPr/>
    </dgm:pt>
    <dgm:pt modelId="{3813F7C7-2425-41D4-B2A7-DCA034C5F33E}" type="pres">
      <dgm:prSet presAssocID="{00A75CB7-363B-475D-BD07-7E6A0EE66D33}" presName="thickLine" presStyleLbl="alignNode1" presStyleIdx="2" presStyleCnt="5"/>
      <dgm:spPr/>
    </dgm:pt>
    <dgm:pt modelId="{EE88A70A-893A-460C-AACD-6F22AC99DE23}" type="pres">
      <dgm:prSet presAssocID="{00A75CB7-363B-475D-BD07-7E6A0EE66D33}" presName="horz1" presStyleCnt="0"/>
      <dgm:spPr/>
    </dgm:pt>
    <dgm:pt modelId="{4EDC1747-6621-4E8A-8303-BC5E9CE2CBAF}" type="pres">
      <dgm:prSet presAssocID="{00A75CB7-363B-475D-BD07-7E6A0EE66D33}" presName="tx1" presStyleLbl="revTx" presStyleIdx="2" presStyleCnt="5"/>
      <dgm:spPr/>
    </dgm:pt>
    <dgm:pt modelId="{CB0D5D7A-2A42-464D-99DE-55C2D024EBC2}" type="pres">
      <dgm:prSet presAssocID="{00A75CB7-363B-475D-BD07-7E6A0EE66D33}" presName="vert1" presStyleCnt="0"/>
      <dgm:spPr/>
    </dgm:pt>
    <dgm:pt modelId="{152B5155-5538-4030-AA61-D8734996823B}" type="pres">
      <dgm:prSet presAssocID="{B7031F7E-14BE-4996-8EF0-F9A4B7D412AF}" presName="thickLine" presStyleLbl="alignNode1" presStyleIdx="3" presStyleCnt="5"/>
      <dgm:spPr/>
    </dgm:pt>
    <dgm:pt modelId="{F125E618-EE06-4D57-8927-1B2A4B7EDBD7}" type="pres">
      <dgm:prSet presAssocID="{B7031F7E-14BE-4996-8EF0-F9A4B7D412AF}" presName="horz1" presStyleCnt="0"/>
      <dgm:spPr/>
    </dgm:pt>
    <dgm:pt modelId="{53579D44-2EA6-408B-A8FD-107B8EBDC4D2}" type="pres">
      <dgm:prSet presAssocID="{B7031F7E-14BE-4996-8EF0-F9A4B7D412AF}" presName="tx1" presStyleLbl="revTx" presStyleIdx="3" presStyleCnt="5"/>
      <dgm:spPr/>
    </dgm:pt>
    <dgm:pt modelId="{54850512-3E06-490B-A7C2-8E5FC1A8CBCE}" type="pres">
      <dgm:prSet presAssocID="{B7031F7E-14BE-4996-8EF0-F9A4B7D412AF}" presName="vert1" presStyleCnt="0"/>
      <dgm:spPr/>
    </dgm:pt>
    <dgm:pt modelId="{3C3BC945-DB60-4908-9A4C-9AB90CC6778E}" type="pres">
      <dgm:prSet presAssocID="{DE937BFD-552D-49F4-BA75-1C04C486EC4B}" presName="thickLine" presStyleLbl="alignNode1" presStyleIdx="4" presStyleCnt="5"/>
      <dgm:spPr/>
    </dgm:pt>
    <dgm:pt modelId="{3A3EBF15-11AF-4876-9AB1-C22891DFA751}" type="pres">
      <dgm:prSet presAssocID="{DE937BFD-552D-49F4-BA75-1C04C486EC4B}" presName="horz1" presStyleCnt="0"/>
      <dgm:spPr/>
    </dgm:pt>
    <dgm:pt modelId="{BD817D56-4C5F-47FB-A088-13EF33E2F5D9}" type="pres">
      <dgm:prSet presAssocID="{DE937BFD-552D-49F4-BA75-1C04C486EC4B}" presName="tx1" presStyleLbl="revTx" presStyleIdx="4" presStyleCnt="5"/>
      <dgm:spPr/>
    </dgm:pt>
    <dgm:pt modelId="{148D361C-B87D-45EB-A852-707D0E02AAED}" type="pres">
      <dgm:prSet presAssocID="{DE937BFD-552D-49F4-BA75-1C04C486EC4B}" presName="vert1" presStyleCnt="0"/>
      <dgm:spPr/>
    </dgm:pt>
  </dgm:ptLst>
  <dgm:cxnLst>
    <dgm:cxn modelId="{ED8CAF05-0B5D-4688-8013-B0FDE23C6867}" type="presOf" srcId="{B7031F7E-14BE-4996-8EF0-F9A4B7D412AF}" destId="{53579D44-2EA6-408B-A8FD-107B8EBDC4D2}" srcOrd="0" destOrd="0" presId="urn:microsoft.com/office/officeart/2008/layout/LinedList"/>
    <dgm:cxn modelId="{F44A9F5C-2DDA-41AF-A0E3-4B4BB3EF461A}" srcId="{2D7639F2-A70B-4480-B745-24F78648FBDA}" destId="{00A75CB7-363B-475D-BD07-7E6A0EE66D33}" srcOrd="2" destOrd="0" parTransId="{F9F5552E-50BC-429E-A53A-6487E0A3AED7}" sibTransId="{8B5AE194-E53D-43A9-BDAE-5F8A022D3F79}"/>
    <dgm:cxn modelId="{79E8B744-43F1-447E-AA51-1CA4D17A12BB}" type="presOf" srcId="{00A75CB7-363B-475D-BD07-7E6A0EE66D33}" destId="{4EDC1747-6621-4E8A-8303-BC5E9CE2CBAF}" srcOrd="0" destOrd="0" presId="urn:microsoft.com/office/officeart/2008/layout/LinedList"/>
    <dgm:cxn modelId="{37809C68-4F79-4637-AC84-A34B105B938A}" type="presOf" srcId="{E1FB0CC6-F224-4F27-B8DA-BAF42C83B843}" destId="{EFA28BA3-401D-4F88-86C1-5C094BE68C95}" srcOrd="0" destOrd="0" presId="urn:microsoft.com/office/officeart/2008/layout/LinedList"/>
    <dgm:cxn modelId="{71AFBB76-15AA-42A7-AE3B-7CF49ECFB2FD}" srcId="{2D7639F2-A70B-4480-B745-24F78648FBDA}" destId="{B7031F7E-14BE-4996-8EF0-F9A4B7D412AF}" srcOrd="3" destOrd="0" parTransId="{B03C066E-0E84-43B1-862C-8DFB24A565C3}" sibTransId="{C2580534-AED3-4886-A233-A26B35C9DE5C}"/>
    <dgm:cxn modelId="{5B6C13AC-54E7-4958-8D00-AA8165DA7F26}" srcId="{2D7639F2-A70B-4480-B745-24F78648FBDA}" destId="{E1FB0CC6-F224-4F27-B8DA-BAF42C83B843}" srcOrd="1" destOrd="0" parTransId="{DE9CC206-A7FB-4A12-B77D-D8C52903DC34}" sibTransId="{9C1EEB48-10B5-4ADC-A28B-C8BB89FF2746}"/>
    <dgm:cxn modelId="{7D14DEB5-4875-45FD-ACB5-A300921D7A0A}" srcId="{2D7639F2-A70B-4480-B745-24F78648FBDA}" destId="{DE937BFD-552D-49F4-BA75-1C04C486EC4B}" srcOrd="4" destOrd="0" parTransId="{9EBD23DC-83A3-47D4-B5DA-D69FC5E5EA67}" sibTransId="{D52E9FD5-9BDA-47E4-ACD0-9FA6AD5939ED}"/>
    <dgm:cxn modelId="{5F7793BD-89C7-418F-AFC8-261056C33597}" type="presOf" srcId="{F63A9645-5109-4749-BDBB-B26968FE75E4}" destId="{480D2360-39FF-4C79-8022-5B35B4D34ADF}" srcOrd="0" destOrd="0" presId="urn:microsoft.com/office/officeart/2008/layout/LinedList"/>
    <dgm:cxn modelId="{78F51FDC-B70A-439F-908E-B17CD2D11B4D}" type="presOf" srcId="{DE937BFD-552D-49F4-BA75-1C04C486EC4B}" destId="{BD817D56-4C5F-47FB-A088-13EF33E2F5D9}" srcOrd="0" destOrd="0" presId="urn:microsoft.com/office/officeart/2008/layout/LinedList"/>
    <dgm:cxn modelId="{B58DC1E1-F398-4BA8-AE6A-67B330669436}" srcId="{2D7639F2-A70B-4480-B745-24F78648FBDA}" destId="{F63A9645-5109-4749-BDBB-B26968FE75E4}" srcOrd="0" destOrd="0" parTransId="{446F7822-2AE1-4BB3-93C1-FF61B7E106B4}" sibTransId="{8167A6B7-FDCF-4068-89B6-DF4B182F7A0E}"/>
    <dgm:cxn modelId="{286164E9-5449-45F7-A643-DEB503618E2D}" type="presOf" srcId="{2D7639F2-A70B-4480-B745-24F78648FBDA}" destId="{4A00E4A8-E2D4-4788-9E4A-08FA9C34B61F}" srcOrd="0" destOrd="0" presId="urn:microsoft.com/office/officeart/2008/layout/LinedList"/>
    <dgm:cxn modelId="{2A29EE12-5A13-4E25-95C4-EC4C7D4BA7EE}" type="presParOf" srcId="{4A00E4A8-E2D4-4788-9E4A-08FA9C34B61F}" destId="{BB4B23E6-9227-4AB4-BE76-0BC76B8CABB5}" srcOrd="0" destOrd="0" presId="urn:microsoft.com/office/officeart/2008/layout/LinedList"/>
    <dgm:cxn modelId="{11888E56-DD38-48BB-BCC5-0EBFAE4DD42E}" type="presParOf" srcId="{4A00E4A8-E2D4-4788-9E4A-08FA9C34B61F}" destId="{8E1D8FA6-05CD-4988-83C0-B6042D64DA96}" srcOrd="1" destOrd="0" presId="urn:microsoft.com/office/officeart/2008/layout/LinedList"/>
    <dgm:cxn modelId="{867F4829-0299-4103-B318-9D770ADD82BE}" type="presParOf" srcId="{8E1D8FA6-05CD-4988-83C0-B6042D64DA96}" destId="{480D2360-39FF-4C79-8022-5B35B4D34ADF}" srcOrd="0" destOrd="0" presId="urn:microsoft.com/office/officeart/2008/layout/LinedList"/>
    <dgm:cxn modelId="{CEFD557A-A55E-4813-94B8-ABCFF80A5B17}" type="presParOf" srcId="{8E1D8FA6-05CD-4988-83C0-B6042D64DA96}" destId="{0B6F58A8-B8E3-42D9-8917-C15F1D257FA0}" srcOrd="1" destOrd="0" presId="urn:microsoft.com/office/officeart/2008/layout/LinedList"/>
    <dgm:cxn modelId="{AF899893-095D-46A8-8E09-EC4707403640}" type="presParOf" srcId="{4A00E4A8-E2D4-4788-9E4A-08FA9C34B61F}" destId="{86755046-3337-42CA-A7E9-8A981F22E138}" srcOrd="2" destOrd="0" presId="urn:microsoft.com/office/officeart/2008/layout/LinedList"/>
    <dgm:cxn modelId="{AD61E3EF-D42A-419E-A6C3-E6BFBF44CE94}" type="presParOf" srcId="{4A00E4A8-E2D4-4788-9E4A-08FA9C34B61F}" destId="{5F3A3532-0688-4BAA-94D3-0DE65B9C6ADF}" srcOrd="3" destOrd="0" presId="urn:microsoft.com/office/officeart/2008/layout/LinedList"/>
    <dgm:cxn modelId="{2F4ACEAA-756B-49BC-80E3-BEF3EC3DBB0C}" type="presParOf" srcId="{5F3A3532-0688-4BAA-94D3-0DE65B9C6ADF}" destId="{EFA28BA3-401D-4F88-86C1-5C094BE68C95}" srcOrd="0" destOrd="0" presId="urn:microsoft.com/office/officeart/2008/layout/LinedList"/>
    <dgm:cxn modelId="{156D58FA-EC1F-4576-8E4B-76837C599116}" type="presParOf" srcId="{5F3A3532-0688-4BAA-94D3-0DE65B9C6ADF}" destId="{FEC76E19-CE65-4597-9D8F-FBFE715AFCEA}" srcOrd="1" destOrd="0" presId="urn:microsoft.com/office/officeart/2008/layout/LinedList"/>
    <dgm:cxn modelId="{77739FB7-645A-4095-A185-84D355FEBFCD}" type="presParOf" srcId="{4A00E4A8-E2D4-4788-9E4A-08FA9C34B61F}" destId="{3813F7C7-2425-41D4-B2A7-DCA034C5F33E}" srcOrd="4" destOrd="0" presId="urn:microsoft.com/office/officeart/2008/layout/LinedList"/>
    <dgm:cxn modelId="{C4CF1EF2-3D19-4D35-84E1-0DDA0F55FF67}" type="presParOf" srcId="{4A00E4A8-E2D4-4788-9E4A-08FA9C34B61F}" destId="{EE88A70A-893A-460C-AACD-6F22AC99DE23}" srcOrd="5" destOrd="0" presId="urn:microsoft.com/office/officeart/2008/layout/LinedList"/>
    <dgm:cxn modelId="{C63D6F41-983B-494B-89A2-09FF5D561262}" type="presParOf" srcId="{EE88A70A-893A-460C-AACD-6F22AC99DE23}" destId="{4EDC1747-6621-4E8A-8303-BC5E9CE2CBAF}" srcOrd="0" destOrd="0" presId="urn:microsoft.com/office/officeart/2008/layout/LinedList"/>
    <dgm:cxn modelId="{F11E9E0B-FF3A-42BE-B5E9-793229230531}" type="presParOf" srcId="{EE88A70A-893A-460C-AACD-6F22AC99DE23}" destId="{CB0D5D7A-2A42-464D-99DE-55C2D024EBC2}" srcOrd="1" destOrd="0" presId="urn:microsoft.com/office/officeart/2008/layout/LinedList"/>
    <dgm:cxn modelId="{1206857E-BE6A-4C38-804E-E874F69328C2}" type="presParOf" srcId="{4A00E4A8-E2D4-4788-9E4A-08FA9C34B61F}" destId="{152B5155-5538-4030-AA61-D8734996823B}" srcOrd="6" destOrd="0" presId="urn:microsoft.com/office/officeart/2008/layout/LinedList"/>
    <dgm:cxn modelId="{9B26EBC2-051A-4C89-8E49-A33A077D95D3}" type="presParOf" srcId="{4A00E4A8-E2D4-4788-9E4A-08FA9C34B61F}" destId="{F125E618-EE06-4D57-8927-1B2A4B7EDBD7}" srcOrd="7" destOrd="0" presId="urn:microsoft.com/office/officeart/2008/layout/LinedList"/>
    <dgm:cxn modelId="{FA9B9A6B-23E5-4FD3-AA89-0B579924A76E}" type="presParOf" srcId="{F125E618-EE06-4D57-8927-1B2A4B7EDBD7}" destId="{53579D44-2EA6-408B-A8FD-107B8EBDC4D2}" srcOrd="0" destOrd="0" presId="urn:microsoft.com/office/officeart/2008/layout/LinedList"/>
    <dgm:cxn modelId="{9E4C3780-93DF-42D0-B875-4A3968DAAC4A}" type="presParOf" srcId="{F125E618-EE06-4D57-8927-1B2A4B7EDBD7}" destId="{54850512-3E06-490B-A7C2-8E5FC1A8CBCE}" srcOrd="1" destOrd="0" presId="urn:microsoft.com/office/officeart/2008/layout/LinedList"/>
    <dgm:cxn modelId="{FCE05645-FE12-4640-A211-E6A9E1CBDD28}" type="presParOf" srcId="{4A00E4A8-E2D4-4788-9E4A-08FA9C34B61F}" destId="{3C3BC945-DB60-4908-9A4C-9AB90CC6778E}" srcOrd="8" destOrd="0" presId="urn:microsoft.com/office/officeart/2008/layout/LinedList"/>
    <dgm:cxn modelId="{DB68A8E0-2759-4DF0-9CB3-B4EE118FCFEE}" type="presParOf" srcId="{4A00E4A8-E2D4-4788-9E4A-08FA9C34B61F}" destId="{3A3EBF15-11AF-4876-9AB1-C22891DFA751}" srcOrd="9" destOrd="0" presId="urn:microsoft.com/office/officeart/2008/layout/LinedList"/>
    <dgm:cxn modelId="{704CEE35-FAB2-427C-BE99-D82A8C8FA3CA}" type="presParOf" srcId="{3A3EBF15-11AF-4876-9AB1-C22891DFA751}" destId="{BD817D56-4C5F-47FB-A088-13EF33E2F5D9}" srcOrd="0" destOrd="0" presId="urn:microsoft.com/office/officeart/2008/layout/LinedList"/>
    <dgm:cxn modelId="{528DC80D-CFB0-468C-9330-5BC5D37A152A}" type="presParOf" srcId="{3A3EBF15-11AF-4876-9AB1-C22891DFA751}" destId="{148D361C-B87D-45EB-A852-707D0E02AAE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D71C09B-8BD0-45B7-B63D-A7D3B47EAED4}"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1EF8327D-57BB-4326-AE83-26FFA80F685A}">
      <dgm:prSet phldr="0"/>
      <dgm:spPr/>
      <dgm:t>
        <a:bodyPr/>
        <a:lstStyle/>
        <a:p>
          <a:pPr algn="just" rtl="0"/>
          <a:r>
            <a:rPr lang="en-US" b="1" dirty="0">
              <a:solidFill>
                <a:schemeClr val="bg1"/>
              </a:solidFill>
              <a:latin typeface="Calibri"/>
              <a:cs typeface="Calibri"/>
            </a:rPr>
            <a:t>Bare Indemnities </a:t>
          </a:r>
          <a:r>
            <a:rPr lang="en-US" dirty="0">
              <a:solidFill>
                <a:schemeClr val="bg1"/>
              </a:solidFill>
              <a:latin typeface="Calibri"/>
              <a:cs typeface="Calibri"/>
            </a:rPr>
            <a:t>– Party A indemnifies Party B for all liabilities or losses incurred in connection with specified events or circumstances, but without setting out any specific limitations.  </a:t>
          </a:r>
        </a:p>
      </dgm:t>
    </dgm:pt>
    <dgm:pt modelId="{4A9E9E6A-0E97-454B-9F8A-1C802FEBB983}" type="parTrans" cxnId="{CB2C0C8F-99D3-49C6-9992-CAC64213C6AB}">
      <dgm:prSet/>
      <dgm:spPr/>
    </dgm:pt>
    <dgm:pt modelId="{B0145BA5-584E-4DDD-ADB3-C30A8B6948E4}" type="sibTrans" cxnId="{CB2C0C8F-99D3-49C6-9992-CAC64213C6AB}">
      <dgm:prSet/>
      <dgm:spPr/>
    </dgm:pt>
    <dgm:pt modelId="{2859F892-2154-4975-9791-D391E057E4D8}">
      <dgm:prSet phldr="0"/>
      <dgm:spPr/>
      <dgm:t>
        <a:bodyPr/>
        <a:lstStyle/>
        <a:p>
          <a:pPr algn="just"/>
          <a:r>
            <a:rPr lang="en-US" b="1" dirty="0">
              <a:solidFill>
                <a:schemeClr val="bg1"/>
              </a:solidFill>
              <a:latin typeface="Calibri"/>
              <a:cs typeface="Calibri"/>
            </a:rPr>
            <a:t>Reverse or Reflexive Indemnities </a:t>
          </a:r>
          <a:r>
            <a:rPr lang="en-US" dirty="0">
              <a:solidFill>
                <a:schemeClr val="bg1"/>
              </a:solidFill>
              <a:latin typeface="Calibri"/>
              <a:cs typeface="Calibri"/>
            </a:rPr>
            <a:t>– Party A indemnifies Party B against losses incurred as a result of Party B’s own acts and/ or omissions (mostly Party B’s own negligence)  </a:t>
          </a:r>
        </a:p>
      </dgm:t>
    </dgm:pt>
    <dgm:pt modelId="{4CA72A7C-C5DE-4B26-B096-2388F46066D6}" type="parTrans" cxnId="{A5E02608-6598-45C8-8F79-8248F174D1BA}">
      <dgm:prSet/>
      <dgm:spPr/>
    </dgm:pt>
    <dgm:pt modelId="{3F9B922C-E779-498B-9BDD-E16479DCAECC}" type="sibTrans" cxnId="{A5E02608-6598-45C8-8F79-8248F174D1BA}">
      <dgm:prSet/>
      <dgm:spPr/>
    </dgm:pt>
    <dgm:pt modelId="{F38E8499-A5FB-4A3E-B3CC-C3492CC2AB00}">
      <dgm:prSet phldr="0"/>
      <dgm:spPr/>
      <dgm:t>
        <a:bodyPr/>
        <a:lstStyle/>
        <a:p>
          <a:pPr algn="just"/>
          <a:r>
            <a:rPr lang="en-US" b="1" dirty="0">
              <a:solidFill>
                <a:schemeClr val="bg1"/>
              </a:solidFill>
              <a:latin typeface="Calibri"/>
              <a:cs typeface="Calibri"/>
            </a:rPr>
            <a:t>Proportionate or Limited Indemnities – </a:t>
          </a:r>
          <a:r>
            <a:rPr lang="en-US" dirty="0">
              <a:solidFill>
                <a:schemeClr val="bg1"/>
              </a:solidFill>
              <a:latin typeface="Calibri"/>
              <a:cs typeface="Calibri"/>
            </a:rPr>
            <a:t>These are the opposite of Reverse Indemnities. Party A indemnifies Party B against losses except those incurred as a result of Party B’s own acts and/ or omissions  </a:t>
          </a:r>
        </a:p>
      </dgm:t>
    </dgm:pt>
    <dgm:pt modelId="{C66F1AA7-06B1-4EEE-A86D-675030C5DF4F}" type="parTrans" cxnId="{673D978C-39AD-4C79-9105-411FC42E99E2}">
      <dgm:prSet/>
      <dgm:spPr/>
    </dgm:pt>
    <dgm:pt modelId="{BC46CA4D-E2AD-4041-8263-B516C4F47A01}" type="sibTrans" cxnId="{673D978C-39AD-4C79-9105-411FC42E99E2}">
      <dgm:prSet/>
      <dgm:spPr/>
    </dgm:pt>
    <dgm:pt modelId="{8F11DA45-272B-4237-A4D0-75D3216E5DAA}">
      <dgm:prSet phldr="0"/>
      <dgm:spPr/>
      <dgm:t>
        <a:bodyPr/>
        <a:lstStyle/>
        <a:p>
          <a:pPr algn="just"/>
          <a:r>
            <a:rPr lang="en-US" b="1" dirty="0">
              <a:solidFill>
                <a:schemeClr val="bg1"/>
              </a:solidFill>
              <a:latin typeface="Calibri"/>
              <a:cs typeface="Calibri"/>
            </a:rPr>
            <a:t>Third Party Indemnities </a:t>
          </a:r>
          <a:r>
            <a:rPr lang="en-US" dirty="0">
              <a:solidFill>
                <a:schemeClr val="bg1"/>
              </a:solidFill>
              <a:latin typeface="Calibri"/>
              <a:cs typeface="Calibri"/>
            </a:rPr>
            <a:t>– Party A indemnifies Party B against liabilities to or claims by Party C  </a:t>
          </a:r>
        </a:p>
      </dgm:t>
    </dgm:pt>
    <dgm:pt modelId="{945DC6BF-4B1E-43C0-B3D4-E2C3EA59F916}" type="parTrans" cxnId="{3ADD889A-FCC5-470C-A8A7-0055EE78A138}">
      <dgm:prSet/>
      <dgm:spPr/>
    </dgm:pt>
    <dgm:pt modelId="{C159E51D-C9E4-48BC-B0BC-3345E6A13C6F}" type="sibTrans" cxnId="{3ADD889A-FCC5-470C-A8A7-0055EE78A138}">
      <dgm:prSet/>
      <dgm:spPr/>
    </dgm:pt>
    <dgm:pt modelId="{1DF14190-84F7-40A4-BA23-4EB16DB81318}">
      <dgm:prSet phldr="0"/>
      <dgm:spPr/>
      <dgm:t>
        <a:bodyPr/>
        <a:lstStyle/>
        <a:p>
          <a:pPr algn="just"/>
          <a:r>
            <a:rPr lang="en-US" b="1" dirty="0">
              <a:solidFill>
                <a:schemeClr val="bg1"/>
              </a:solidFill>
              <a:latin typeface="Calibri"/>
              <a:cs typeface="Calibri"/>
            </a:rPr>
            <a:t>Financing Indemnities – </a:t>
          </a:r>
          <a:r>
            <a:rPr lang="en-US" dirty="0">
              <a:solidFill>
                <a:schemeClr val="bg1"/>
              </a:solidFill>
              <a:latin typeface="Calibri"/>
              <a:cs typeface="Calibri"/>
            </a:rPr>
            <a:t>Party A indemnifies Party B against losses incurred if Party C fails to </a:t>
          </a:r>
          <a:r>
            <a:rPr lang="en-US" dirty="0" err="1">
              <a:solidFill>
                <a:schemeClr val="bg1"/>
              </a:solidFill>
              <a:latin typeface="Calibri"/>
              <a:cs typeface="Calibri"/>
            </a:rPr>
            <a:t>honour</a:t>
          </a:r>
          <a:r>
            <a:rPr lang="en-US" dirty="0">
              <a:solidFill>
                <a:schemeClr val="bg1"/>
              </a:solidFill>
              <a:latin typeface="Calibri"/>
              <a:cs typeface="Calibri"/>
            </a:rPr>
            <a:t> the financial obligation (</a:t>
          </a:r>
          <a:r>
            <a:rPr lang="en-US" dirty="0" err="1">
              <a:solidFill>
                <a:schemeClr val="bg1"/>
              </a:solidFill>
              <a:latin typeface="Calibri"/>
              <a:cs typeface="Calibri"/>
            </a:rPr>
            <a:t>ie</a:t>
          </a:r>
          <a:r>
            <a:rPr lang="en-US" dirty="0">
              <a:solidFill>
                <a:schemeClr val="bg1"/>
              </a:solidFill>
              <a:latin typeface="Calibri"/>
              <a:cs typeface="Calibri"/>
            </a:rPr>
            <a:t> the primary obligation) to Party B (most often these are coupled with a guarantee), and  </a:t>
          </a:r>
        </a:p>
      </dgm:t>
    </dgm:pt>
    <dgm:pt modelId="{5F3523EF-93E2-4613-A8AC-16181C201936}" type="parTrans" cxnId="{F4C412D2-1666-4313-9EDB-A32994CEDEE6}">
      <dgm:prSet/>
      <dgm:spPr/>
    </dgm:pt>
    <dgm:pt modelId="{82254837-13C3-421B-A5D7-4EFCCEDD2414}" type="sibTrans" cxnId="{F4C412D2-1666-4313-9EDB-A32994CEDEE6}">
      <dgm:prSet/>
      <dgm:spPr/>
    </dgm:pt>
    <dgm:pt modelId="{65A67EB4-73D7-41A7-900B-F3EFA07D687F}">
      <dgm:prSet phldr="0"/>
      <dgm:spPr/>
      <dgm:t>
        <a:bodyPr/>
        <a:lstStyle/>
        <a:p>
          <a:pPr algn="just"/>
          <a:r>
            <a:rPr lang="en-US" b="1" dirty="0">
              <a:solidFill>
                <a:schemeClr val="bg1"/>
              </a:solidFill>
              <a:latin typeface="Calibri"/>
              <a:cs typeface="Calibri"/>
            </a:rPr>
            <a:t>Party/ Party Indemnities </a:t>
          </a:r>
          <a:r>
            <a:rPr lang="en-US" dirty="0">
              <a:solidFill>
                <a:schemeClr val="bg1"/>
              </a:solidFill>
              <a:latin typeface="Calibri"/>
              <a:cs typeface="Calibri"/>
            </a:rPr>
            <a:t>– Each party to a contract indemnifies the other(s) for losses occasioned by the indemnifier’s breach of the contract.  </a:t>
          </a:r>
        </a:p>
      </dgm:t>
    </dgm:pt>
    <dgm:pt modelId="{49E09377-5B52-4CF4-81DE-FA200B39C777}" type="parTrans" cxnId="{6E9C4C61-3F23-469D-BFA2-0CE1ECE2A319}">
      <dgm:prSet/>
      <dgm:spPr/>
    </dgm:pt>
    <dgm:pt modelId="{46D89979-3D50-4ED1-9F4A-33C49834581E}" type="sibTrans" cxnId="{6E9C4C61-3F23-469D-BFA2-0CE1ECE2A319}">
      <dgm:prSet/>
      <dgm:spPr/>
    </dgm:pt>
    <dgm:pt modelId="{2F74117F-1E27-4CDD-9B7E-93F020154796}" type="pres">
      <dgm:prSet presAssocID="{ED71C09B-8BD0-45B7-B63D-A7D3B47EAED4}" presName="diagram" presStyleCnt="0">
        <dgm:presLayoutVars>
          <dgm:dir/>
          <dgm:resizeHandles val="exact"/>
        </dgm:presLayoutVars>
      </dgm:prSet>
      <dgm:spPr/>
    </dgm:pt>
    <dgm:pt modelId="{EBC123C4-C318-4D2A-88A5-D5393173609A}" type="pres">
      <dgm:prSet presAssocID="{1EF8327D-57BB-4326-AE83-26FFA80F685A}" presName="node" presStyleLbl="node1" presStyleIdx="0" presStyleCnt="6">
        <dgm:presLayoutVars>
          <dgm:bulletEnabled val="1"/>
        </dgm:presLayoutVars>
      </dgm:prSet>
      <dgm:spPr/>
    </dgm:pt>
    <dgm:pt modelId="{3B13EEED-3187-4A65-8FB1-076CC8288860}" type="pres">
      <dgm:prSet presAssocID="{B0145BA5-584E-4DDD-ADB3-C30A8B6948E4}" presName="sibTrans" presStyleCnt="0"/>
      <dgm:spPr/>
    </dgm:pt>
    <dgm:pt modelId="{5D2DBA6E-3E31-459D-824A-8D325997ADC1}" type="pres">
      <dgm:prSet presAssocID="{2859F892-2154-4975-9791-D391E057E4D8}" presName="node" presStyleLbl="node1" presStyleIdx="1" presStyleCnt="6">
        <dgm:presLayoutVars>
          <dgm:bulletEnabled val="1"/>
        </dgm:presLayoutVars>
      </dgm:prSet>
      <dgm:spPr/>
    </dgm:pt>
    <dgm:pt modelId="{EF90E1B3-99A6-42C2-B7C6-9EAF29986410}" type="pres">
      <dgm:prSet presAssocID="{3F9B922C-E779-498B-9BDD-E16479DCAECC}" presName="sibTrans" presStyleCnt="0"/>
      <dgm:spPr/>
    </dgm:pt>
    <dgm:pt modelId="{C258E4B4-F09C-4D58-85D7-0317C8319A9E}" type="pres">
      <dgm:prSet presAssocID="{F38E8499-A5FB-4A3E-B3CC-C3492CC2AB00}" presName="node" presStyleLbl="node1" presStyleIdx="2" presStyleCnt="6">
        <dgm:presLayoutVars>
          <dgm:bulletEnabled val="1"/>
        </dgm:presLayoutVars>
      </dgm:prSet>
      <dgm:spPr/>
    </dgm:pt>
    <dgm:pt modelId="{8A0EDB47-2EA6-4B05-B20B-B8277E7DE479}" type="pres">
      <dgm:prSet presAssocID="{BC46CA4D-E2AD-4041-8263-B516C4F47A01}" presName="sibTrans" presStyleCnt="0"/>
      <dgm:spPr/>
    </dgm:pt>
    <dgm:pt modelId="{D5708FE7-9B0D-423B-9481-4C8EF3F025B6}" type="pres">
      <dgm:prSet presAssocID="{8F11DA45-272B-4237-A4D0-75D3216E5DAA}" presName="node" presStyleLbl="node1" presStyleIdx="3" presStyleCnt="6">
        <dgm:presLayoutVars>
          <dgm:bulletEnabled val="1"/>
        </dgm:presLayoutVars>
      </dgm:prSet>
      <dgm:spPr/>
    </dgm:pt>
    <dgm:pt modelId="{DD8BFED3-F0A9-4DD7-AA83-3FEA2D78CCE2}" type="pres">
      <dgm:prSet presAssocID="{C159E51D-C9E4-48BC-B0BC-3345E6A13C6F}" presName="sibTrans" presStyleCnt="0"/>
      <dgm:spPr/>
    </dgm:pt>
    <dgm:pt modelId="{79C71280-94A0-4DA7-82C9-BCB23925A8F4}" type="pres">
      <dgm:prSet presAssocID="{1DF14190-84F7-40A4-BA23-4EB16DB81318}" presName="node" presStyleLbl="node1" presStyleIdx="4" presStyleCnt="6">
        <dgm:presLayoutVars>
          <dgm:bulletEnabled val="1"/>
        </dgm:presLayoutVars>
      </dgm:prSet>
      <dgm:spPr/>
    </dgm:pt>
    <dgm:pt modelId="{C3AB8A07-AFE5-4DA9-A471-B89CDD1396A1}" type="pres">
      <dgm:prSet presAssocID="{82254837-13C3-421B-A5D7-4EFCCEDD2414}" presName="sibTrans" presStyleCnt="0"/>
      <dgm:spPr/>
    </dgm:pt>
    <dgm:pt modelId="{3E84935D-A8DD-4178-8474-A6FAEE4C094C}" type="pres">
      <dgm:prSet presAssocID="{65A67EB4-73D7-41A7-900B-F3EFA07D687F}" presName="node" presStyleLbl="node1" presStyleIdx="5" presStyleCnt="6">
        <dgm:presLayoutVars>
          <dgm:bulletEnabled val="1"/>
        </dgm:presLayoutVars>
      </dgm:prSet>
      <dgm:spPr/>
    </dgm:pt>
  </dgm:ptLst>
  <dgm:cxnLst>
    <dgm:cxn modelId="{A5E02608-6598-45C8-8F79-8248F174D1BA}" srcId="{ED71C09B-8BD0-45B7-B63D-A7D3B47EAED4}" destId="{2859F892-2154-4975-9791-D391E057E4D8}" srcOrd="1" destOrd="0" parTransId="{4CA72A7C-C5DE-4B26-B096-2388F46066D6}" sibTransId="{3F9B922C-E779-498B-9BDD-E16479DCAECC}"/>
    <dgm:cxn modelId="{E4C15C3E-00F4-4BFE-AA9B-F2625A48BF7B}" type="presOf" srcId="{8F11DA45-272B-4237-A4D0-75D3216E5DAA}" destId="{D5708FE7-9B0D-423B-9481-4C8EF3F025B6}" srcOrd="0" destOrd="0" presId="urn:microsoft.com/office/officeart/2005/8/layout/default"/>
    <dgm:cxn modelId="{6E9C4C61-3F23-469D-BFA2-0CE1ECE2A319}" srcId="{ED71C09B-8BD0-45B7-B63D-A7D3B47EAED4}" destId="{65A67EB4-73D7-41A7-900B-F3EFA07D687F}" srcOrd="5" destOrd="0" parTransId="{49E09377-5B52-4CF4-81DE-FA200B39C777}" sibTransId="{46D89979-3D50-4ED1-9F4A-33C49834581E}"/>
    <dgm:cxn modelId="{64F3117B-2DAD-4D40-9D1D-F3AF688FFC4B}" type="presOf" srcId="{1DF14190-84F7-40A4-BA23-4EB16DB81318}" destId="{79C71280-94A0-4DA7-82C9-BCB23925A8F4}" srcOrd="0" destOrd="0" presId="urn:microsoft.com/office/officeart/2005/8/layout/default"/>
    <dgm:cxn modelId="{673D978C-39AD-4C79-9105-411FC42E99E2}" srcId="{ED71C09B-8BD0-45B7-B63D-A7D3B47EAED4}" destId="{F38E8499-A5FB-4A3E-B3CC-C3492CC2AB00}" srcOrd="2" destOrd="0" parTransId="{C66F1AA7-06B1-4EEE-A86D-675030C5DF4F}" sibTransId="{BC46CA4D-E2AD-4041-8263-B516C4F47A01}"/>
    <dgm:cxn modelId="{CB2C0C8F-99D3-49C6-9992-CAC64213C6AB}" srcId="{ED71C09B-8BD0-45B7-B63D-A7D3B47EAED4}" destId="{1EF8327D-57BB-4326-AE83-26FFA80F685A}" srcOrd="0" destOrd="0" parTransId="{4A9E9E6A-0E97-454B-9F8A-1C802FEBB983}" sibTransId="{B0145BA5-584E-4DDD-ADB3-C30A8B6948E4}"/>
    <dgm:cxn modelId="{3ADD889A-FCC5-470C-A8A7-0055EE78A138}" srcId="{ED71C09B-8BD0-45B7-B63D-A7D3B47EAED4}" destId="{8F11DA45-272B-4237-A4D0-75D3216E5DAA}" srcOrd="3" destOrd="0" parTransId="{945DC6BF-4B1E-43C0-B3D4-E2C3EA59F916}" sibTransId="{C159E51D-C9E4-48BC-B0BC-3345E6A13C6F}"/>
    <dgm:cxn modelId="{8CEBB9A4-42EE-4E5E-81D6-980813DAAA6A}" type="presOf" srcId="{ED71C09B-8BD0-45B7-B63D-A7D3B47EAED4}" destId="{2F74117F-1E27-4CDD-9B7E-93F020154796}" srcOrd="0" destOrd="0" presId="urn:microsoft.com/office/officeart/2005/8/layout/default"/>
    <dgm:cxn modelId="{81053FC4-A315-4E94-B654-047AFE3B8555}" type="presOf" srcId="{2859F892-2154-4975-9791-D391E057E4D8}" destId="{5D2DBA6E-3E31-459D-824A-8D325997ADC1}" srcOrd="0" destOrd="0" presId="urn:microsoft.com/office/officeart/2005/8/layout/default"/>
    <dgm:cxn modelId="{656C32CA-5932-4C12-9C73-18914E0BFB14}" type="presOf" srcId="{1EF8327D-57BB-4326-AE83-26FFA80F685A}" destId="{EBC123C4-C318-4D2A-88A5-D5393173609A}" srcOrd="0" destOrd="0" presId="urn:microsoft.com/office/officeart/2005/8/layout/default"/>
    <dgm:cxn modelId="{F4C412D2-1666-4313-9EDB-A32994CEDEE6}" srcId="{ED71C09B-8BD0-45B7-B63D-A7D3B47EAED4}" destId="{1DF14190-84F7-40A4-BA23-4EB16DB81318}" srcOrd="4" destOrd="0" parTransId="{5F3523EF-93E2-4613-A8AC-16181C201936}" sibTransId="{82254837-13C3-421B-A5D7-4EFCCEDD2414}"/>
    <dgm:cxn modelId="{A17CDED5-B3F2-48D5-A954-139F2CE8737F}" type="presOf" srcId="{F38E8499-A5FB-4A3E-B3CC-C3492CC2AB00}" destId="{C258E4B4-F09C-4D58-85D7-0317C8319A9E}" srcOrd="0" destOrd="0" presId="urn:microsoft.com/office/officeart/2005/8/layout/default"/>
    <dgm:cxn modelId="{DE50B9F1-5AD9-4B9C-9419-2507404BA520}" type="presOf" srcId="{65A67EB4-73D7-41A7-900B-F3EFA07D687F}" destId="{3E84935D-A8DD-4178-8474-A6FAEE4C094C}" srcOrd="0" destOrd="0" presId="urn:microsoft.com/office/officeart/2005/8/layout/default"/>
    <dgm:cxn modelId="{2250C362-FF5C-4B64-BA5C-B99ADFC2A4F7}" type="presParOf" srcId="{2F74117F-1E27-4CDD-9B7E-93F020154796}" destId="{EBC123C4-C318-4D2A-88A5-D5393173609A}" srcOrd="0" destOrd="0" presId="urn:microsoft.com/office/officeart/2005/8/layout/default"/>
    <dgm:cxn modelId="{5325DE5F-44EC-4CAC-8845-6904BE3AC5DD}" type="presParOf" srcId="{2F74117F-1E27-4CDD-9B7E-93F020154796}" destId="{3B13EEED-3187-4A65-8FB1-076CC8288860}" srcOrd="1" destOrd="0" presId="urn:microsoft.com/office/officeart/2005/8/layout/default"/>
    <dgm:cxn modelId="{B471F7EB-5806-4C06-9EA8-CDBF8DFD0F3E}" type="presParOf" srcId="{2F74117F-1E27-4CDD-9B7E-93F020154796}" destId="{5D2DBA6E-3E31-459D-824A-8D325997ADC1}" srcOrd="2" destOrd="0" presId="urn:microsoft.com/office/officeart/2005/8/layout/default"/>
    <dgm:cxn modelId="{660B460E-8473-48B4-9BE9-743F124AA8F6}" type="presParOf" srcId="{2F74117F-1E27-4CDD-9B7E-93F020154796}" destId="{EF90E1B3-99A6-42C2-B7C6-9EAF29986410}" srcOrd="3" destOrd="0" presId="urn:microsoft.com/office/officeart/2005/8/layout/default"/>
    <dgm:cxn modelId="{9DDC2650-56CA-4EA8-9CEB-BFEFAB63091E}" type="presParOf" srcId="{2F74117F-1E27-4CDD-9B7E-93F020154796}" destId="{C258E4B4-F09C-4D58-85D7-0317C8319A9E}" srcOrd="4" destOrd="0" presId="urn:microsoft.com/office/officeart/2005/8/layout/default"/>
    <dgm:cxn modelId="{F40DBB56-50FD-4B43-B7A4-D09F1F03F488}" type="presParOf" srcId="{2F74117F-1E27-4CDD-9B7E-93F020154796}" destId="{8A0EDB47-2EA6-4B05-B20B-B8277E7DE479}" srcOrd="5" destOrd="0" presId="urn:microsoft.com/office/officeart/2005/8/layout/default"/>
    <dgm:cxn modelId="{BD1D5119-240B-47E2-A764-5FFA4CC543FC}" type="presParOf" srcId="{2F74117F-1E27-4CDD-9B7E-93F020154796}" destId="{D5708FE7-9B0D-423B-9481-4C8EF3F025B6}" srcOrd="6" destOrd="0" presId="urn:microsoft.com/office/officeart/2005/8/layout/default"/>
    <dgm:cxn modelId="{601B8422-4D22-4AD7-A07E-052FD0847026}" type="presParOf" srcId="{2F74117F-1E27-4CDD-9B7E-93F020154796}" destId="{DD8BFED3-F0A9-4DD7-AA83-3FEA2D78CCE2}" srcOrd="7" destOrd="0" presId="urn:microsoft.com/office/officeart/2005/8/layout/default"/>
    <dgm:cxn modelId="{5E1C943F-E3B7-4575-A6F2-79B448BD9AB9}" type="presParOf" srcId="{2F74117F-1E27-4CDD-9B7E-93F020154796}" destId="{79C71280-94A0-4DA7-82C9-BCB23925A8F4}" srcOrd="8" destOrd="0" presId="urn:microsoft.com/office/officeart/2005/8/layout/default"/>
    <dgm:cxn modelId="{5A5BCC28-0DBD-4DA6-B30C-14C98FAD1928}" type="presParOf" srcId="{2F74117F-1E27-4CDD-9B7E-93F020154796}" destId="{C3AB8A07-AFE5-4DA9-A471-B89CDD1396A1}" srcOrd="9" destOrd="0" presId="urn:microsoft.com/office/officeart/2005/8/layout/default"/>
    <dgm:cxn modelId="{0232FDC9-69FD-4DB6-847C-B585F4B0590E}" type="presParOf" srcId="{2F74117F-1E27-4CDD-9B7E-93F020154796}" destId="{3E84935D-A8DD-4178-8474-A6FAEE4C094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92B360D-136B-439F-8FC7-288AD8AEFB90}" type="doc">
      <dgm:prSet loTypeId="urn:microsoft.com/office/officeart/2005/8/layout/vProcess5" loCatId="process" qsTypeId="urn:microsoft.com/office/officeart/2005/8/quickstyle/simple1" qsCatId="simple" csTypeId="urn:microsoft.com/office/officeart/2005/8/colors/accent6_3" csCatId="accent6"/>
      <dgm:spPr/>
      <dgm:t>
        <a:bodyPr/>
        <a:lstStyle/>
        <a:p>
          <a:endParaRPr lang="en-US"/>
        </a:p>
      </dgm:t>
    </dgm:pt>
    <dgm:pt modelId="{B2AF874E-4479-4F6F-96C2-D4E7F058C520}">
      <dgm:prSet/>
      <dgm:spPr/>
      <dgm:t>
        <a:bodyPr/>
        <a:lstStyle/>
        <a:p>
          <a:r>
            <a:rPr lang="en-US" dirty="0">
              <a:solidFill>
                <a:schemeClr val="bg1"/>
              </a:solidFill>
              <a:latin typeface="Calibri"/>
              <a:cs typeface="Calibri"/>
            </a:rPr>
            <a:t>Parties will usually want consistency between their governing law clause and jurisdiction clause. </a:t>
          </a:r>
        </a:p>
      </dgm:t>
    </dgm:pt>
    <dgm:pt modelId="{53496246-2790-4564-A43B-8041C413F794}" type="parTrans" cxnId="{B44656FC-5E28-4FE8-A394-BA49177984BC}">
      <dgm:prSet/>
      <dgm:spPr/>
      <dgm:t>
        <a:bodyPr/>
        <a:lstStyle/>
        <a:p>
          <a:endParaRPr lang="en-US"/>
        </a:p>
      </dgm:t>
    </dgm:pt>
    <dgm:pt modelId="{1A883E9F-3337-4060-9511-8367318CADD7}" type="sibTrans" cxnId="{B44656FC-5E28-4FE8-A394-BA49177984BC}">
      <dgm:prSet/>
      <dgm:spPr/>
      <dgm:t>
        <a:bodyPr/>
        <a:lstStyle/>
        <a:p>
          <a:endParaRPr lang="en-US"/>
        </a:p>
      </dgm:t>
    </dgm:pt>
    <dgm:pt modelId="{B863313C-41B4-450F-A61E-3E94CE491447}">
      <dgm:prSet/>
      <dgm:spPr/>
      <dgm:t>
        <a:bodyPr/>
        <a:lstStyle/>
        <a:p>
          <a:r>
            <a:rPr lang="en-US" dirty="0">
              <a:solidFill>
                <a:schemeClr val="bg1"/>
              </a:solidFill>
              <a:latin typeface="Calibri"/>
              <a:cs typeface="Calibri"/>
            </a:rPr>
            <a:t>The parties' choice of law for the contract may also determine the law which applies to any issues arising out of the parties pre-contractual dealings. </a:t>
          </a:r>
        </a:p>
      </dgm:t>
    </dgm:pt>
    <dgm:pt modelId="{D6EE9CA0-8B3E-4502-8058-216F429122BF}" type="parTrans" cxnId="{8F83DB1E-096F-49F8-B5C5-C41AE7D9B342}">
      <dgm:prSet/>
      <dgm:spPr/>
      <dgm:t>
        <a:bodyPr/>
        <a:lstStyle/>
        <a:p>
          <a:endParaRPr lang="en-US"/>
        </a:p>
      </dgm:t>
    </dgm:pt>
    <dgm:pt modelId="{380523A2-436E-4B6C-A078-EC4630D5461B}" type="sibTrans" cxnId="{8F83DB1E-096F-49F8-B5C5-C41AE7D9B342}">
      <dgm:prSet/>
      <dgm:spPr/>
      <dgm:t>
        <a:bodyPr/>
        <a:lstStyle/>
        <a:p>
          <a:endParaRPr lang="en-US"/>
        </a:p>
      </dgm:t>
    </dgm:pt>
    <dgm:pt modelId="{9FA24FDE-6108-45F2-9AF1-8F70DAC487F5}">
      <dgm:prSet/>
      <dgm:spPr/>
      <dgm:t>
        <a:bodyPr/>
        <a:lstStyle/>
        <a:p>
          <a:r>
            <a:rPr lang="en-US" dirty="0">
              <a:solidFill>
                <a:schemeClr val="bg1"/>
              </a:solidFill>
              <a:latin typeface="Calibri"/>
              <a:cs typeface="Calibri"/>
            </a:rPr>
            <a:t>Ensure that you choose a legal system which the courts will give effect to. </a:t>
          </a:r>
        </a:p>
      </dgm:t>
    </dgm:pt>
    <dgm:pt modelId="{934AA4A0-2F8D-4769-89F5-3BBC731934F8}" type="parTrans" cxnId="{EB4D958D-3B5E-454E-8798-AFF3697C3BC7}">
      <dgm:prSet/>
      <dgm:spPr/>
      <dgm:t>
        <a:bodyPr/>
        <a:lstStyle/>
        <a:p>
          <a:endParaRPr lang="en-US"/>
        </a:p>
      </dgm:t>
    </dgm:pt>
    <dgm:pt modelId="{D660E9F1-AA36-4BAB-BDF7-2ED2D29B0B5A}" type="sibTrans" cxnId="{EB4D958D-3B5E-454E-8798-AFF3697C3BC7}">
      <dgm:prSet/>
      <dgm:spPr/>
      <dgm:t>
        <a:bodyPr/>
        <a:lstStyle/>
        <a:p>
          <a:endParaRPr lang="en-US"/>
        </a:p>
      </dgm:t>
    </dgm:pt>
    <dgm:pt modelId="{6DE561E9-71FA-425E-8E9F-743209437989}">
      <dgm:prSet/>
      <dgm:spPr/>
      <dgm:t>
        <a:bodyPr/>
        <a:lstStyle/>
        <a:p>
          <a:r>
            <a:rPr lang="en-US" dirty="0">
              <a:solidFill>
                <a:schemeClr val="bg1"/>
              </a:solidFill>
              <a:latin typeface="Calibri"/>
              <a:cs typeface="Calibri"/>
            </a:rPr>
            <a:t>Where parties want their relationship to be governed by a law other than the law of a country, they should include provision for arbitration. </a:t>
          </a:r>
        </a:p>
      </dgm:t>
    </dgm:pt>
    <dgm:pt modelId="{C4810856-9265-4DAE-A9D2-E4DEF9144E7E}" type="parTrans" cxnId="{389C4E90-8F15-41B1-9C2E-43CB52ADCD7F}">
      <dgm:prSet/>
      <dgm:spPr/>
      <dgm:t>
        <a:bodyPr/>
        <a:lstStyle/>
        <a:p>
          <a:endParaRPr lang="en-US"/>
        </a:p>
      </dgm:t>
    </dgm:pt>
    <dgm:pt modelId="{CD6DB050-E9F4-430D-89AB-84F9B87E4ABF}" type="sibTrans" cxnId="{389C4E90-8F15-41B1-9C2E-43CB52ADCD7F}">
      <dgm:prSet/>
      <dgm:spPr/>
      <dgm:t>
        <a:bodyPr/>
        <a:lstStyle/>
        <a:p>
          <a:endParaRPr lang="en-US"/>
        </a:p>
      </dgm:t>
    </dgm:pt>
    <dgm:pt modelId="{4376DA7B-CA0F-4493-9DC5-F7EFFDE27ED8}">
      <dgm:prSet/>
      <dgm:spPr/>
      <dgm:t>
        <a:bodyPr/>
        <a:lstStyle/>
        <a:p>
          <a:r>
            <a:rPr lang="en-US" dirty="0">
              <a:solidFill>
                <a:schemeClr val="bg1"/>
              </a:solidFill>
              <a:latin typeface="Calibri"/>
              <a:cs typeface="Calibri"/>
            </a:rPr>
            <a:t>When drafting the governing law clause, thought should be given to whether to limit it to the agreement itself or to extend it so that any other non-contractual obligations related to the contract are also covered. </a:t>
          </a:r>
        </a:p>
      </dgm:t>
    </dgm:pt>
    <dgm:pt modelId="{24E34F10-5012-4726-8941-4D6BE1CD9E31}" type="parTrans" cxnId="{87EF7807-A44D-4378-9573-AC35409D989D}">
      <dgm:prSet/>
      <dgm:spPr/>
      <dgm:t>
        <a:bodyPr/>
        <a:lstStyle/>
        <a:p>
          <a:endParaRPr lang="en-US"/>
        </a:p>
      </dgm:t>
    </dgm:pt>
    <dgm:pt modelId="{5E503673-B402-49BA-BD9B-85FC82C938B4}" type="sibTrans" cxnId="{87EF7807-A44D-4378-9573-AC35409D989D}">
      <dgm:prSet/>
      <dgm:spPr/>
      <dgm:t>
        <a:bodyPr/>
        <a:lstStyle/>
        <a:p>
          <a:endParaRPr lang="en-US"/>
        </a:p>
      </dgm:t>
    </dgm:pt>
    <dgm:pt modelId="{C729547F-0D75-4906-B12B-845D778B7C7A}" type="pres">
      <dgm:prSet presAssocID="{992B360D-136B-439F-8FC7-288AD8AEFB90}" presName="outerComposite" presStyleCnt="0">
        <dgm:presLayoutVars>
          <dgm:chMax val="5"/>
          <dgm:dir/>
          <dgm:resizeHandles val="exact"/>
        </dgm:presLayoutVars>
      </dgm:prSet>
      <dgm:spPr/>
    </dgm:pt>
    <dgm:pt modelId="{A3E33D26-D18A-4E50-9A82-A731CB4CE83A}" type="pres">
      <dgm:prSet presAssocID="{992B360D-136B-439F-8FC7-288AD8AEFB90}" presName="dummyMaxCanvas" presStyleCnt="0">
        <dgm:presLayoutVars/>
      </dgm:prSet>
      <dgm:spPr/>
    </dgm:pt>
    <dgm:pt modelId="{9B43F094-D6AB-432F-9FEA-31494745DD4A}" type="pres">
      <dgm:prSet presAssocID="{992B360D-136B-439F-8FC7-288AD8AEFB90}" presName="FiveNodes_1" presStyleLbl="node1" presStyleIdx="0" presStyleCnt="5">
        <dgm:presLayoutVars>
          <dgm:bulletEnabled val="1"/>
        </dgm:presLayoutVars>
      </dgm:prSet>
      <dgm:spPr/>
    </dgm:pt>
    <dgm:pt modelId="{D8B222B7-D82B-4A12-B3B7-1FAD61F03065}" type="pres">
      <dgm:prSet presAssocID="{992B360D-136B-439F-8FC7-288AD8AEFB90}" presName="FiveNodes_2" presStyleLbl="node1" presStyleIdx="1" presStyleCnt="5">
        <dgm:presLayoutVars>
          <dgm:bulletEnabled val="1"/>
        </dgm:presLayoutVars>
      </dgm:prSet>
      <dgm:spPr/>
    </dgm:pt>
    <dgm:pt modelId="{29EA69CC-499D-40AB-AAF4-864AFB4D59C3}" type="pres">
      <dgm:prSet presAssocID="{992B360D-136B-439F-8FC7-288AD8AEFB90}" presName="FiveNodes_3" presStyleLbl="node1" presStyleIdx="2" presStyleCnt="5">
        <dgm:presLayoutVars>
          <dgm:bulletEnabled val="1"/>
        </dgm:presLayoutVars>
      </dgm:prSet>
      <dgm:spPr/>
    </dgm:pt>
    <dgm:pt modelId="{B39315E9-56D5-4DA9-A122-AE2F36181758}" type="pres">
      <dgm:prSet presAssocID="{992B360D-136B-439F-8FC7-288AD8AEFB90}" presName="FiveNodes_4" presStyleLbl="node1" presStyleIdx="3" presStyleCnt="5">
        <dgm:presLayoutVars>
          <dgm:bulletEnabled val="1"/>
        </dgm:presLayoutVars>
      </dgm:prSet>
      <dgm:spPr/>
    </dgm:pt>
    <dgm:pt modelId="{AC8DB7E3-D5C1-4FB6-9128-64B12BDB7CB5}" type="pres">
      <dgm:prSet presAssocID="{992B360D-136B-439F-8FC7-288AD8AEFB90}" presName="FiveNodes_5" presStyleLbl="node1" presStyleIdx="4" presStyleCnt="5">
        <dgm:presLayoutVars>
          <dgm:bulletEnabled val="1"/>
        </dgm:presLayoutVars>
      </dgm:prSet>
      <dgm:spPr/>
    </dgm:pt>
    <dgm:pt modelId="{040B786E-48AA-43DB-A5CD-C06CF19C7BF4}" type="pres">
      <dgm:prSet presAssocID="{992B360D-136B-439F-8FC7-288AD8AEFB90}" presName="FiveConn_1-2" presStyleLbl="fgAccFollowNode1" presStyleIdx="0" presStyleCnt="4">
        <dgm:presLayoutVars>
          <dgm:bulletEnabled val="1"/>
        </dgm:presLayoutVars>
      </dgm:prSet>
      <dgm:spPr/>
    </dgm:pt>
    <dgm:pt modelId="{0BE36D80-5BC1-46BC-B554-C26A8E40A2FD}" type="pres">
      <dgm:prSet presAssocID="{992B360D-136B-439F-8FC7-288AD8AEFB90}" presName="FiveConn_2-3" presStyleLbl="fgAccFollowNode1" presStyleIdx="1" presStyleCnt="4">
        <dgm:presLayoutVars>
          <dgm:bulletEnabled val="1"/>
        </dgm:presLayoutVars>
      </dgm:prSet>
      <dgm:spPr/>
    </dgm:pt>
    <dgm:pt modelId="{E898EFD6-4183-4464-ACA2-1F5D6D1B03B9}" type="pres">
      <dgm:prSet presAssocID="{992B360D-136B-439F-8FC7-288AD8AEFB90}" presName="FiveConn_3-4" presStyleLbl="fgAccFollowNode1" presStyleIdx="2" presStyleCnt="4">
        <dgm:presLayoutVars>
          <dgm:bulletEnabled val="1"/>
        </dgm:presLayoutVars>
      </dgm:prSet>
      <dgm:spPr/>
    </dgm:pt>
    <dgm:pt modelId="{700F96B2-0F17-4275-A8B0-33E43923C43E}" type="pres">
      <dgm:prSet presAssocID="{992B360D-136B-439F-8FC7-288AD8AEFB90}" presName="FiveConn_4-5" presStyleLbl="fgAccFollowNode1" presStyleIdx="3" presStyleCnt="4">
        <dgm:presLayoutVars>
          <dgm:bulletEnabled val="1"/>
        </dgm:presLayoutVars>
      </dgm:prSet>
      <dgm:spPr/>
    </dgm:pt>
    <dgm:pt modelId="{7144C06E-C3D8-4050-AAAE-37F3180125D7}" type="pres">
      <dgm:prSet presAssocID="{992B360D-136B-439F-8FC7-288AD8AEFB90}" presName="FiveNodes_1_text" presStyleLbl="node1" presStyleIdx="4" presStyleCnt="5">
        <dgm:presLayoutVars>
          <dgm:bulletEnabled val="1"/>
        </dgm:presLayoutVars>
      </dgm:prSet>
      <dgm:spPr/>
    </dgm:pt>
    <dgm:pt modelId="{B2B1B408-F3CC-429C-989E-C0D8FC0C40CB}" type="pres">
      <dgm:prSet presAssocID="{992B360D-136B-439F-8FC7-288AD8AEFB90}" presName="FiveNodes_2_text" presStyleLbl="node1" presStyleIdx="4" presStyleCnt="5">
        <dgm:presLayoutVars>
          <dgm:bulletEnabled val="1"/>
        </dgm:presLayoutVars>
      </dgm:prSet>
      <dgm:spPr/>
    </dgm:pt>
    <dgm:pt modelId="{8BDFBB8D-49A0-49AE-8FF2-E6A37D517381}" type="pres">
      <dgm:prSet presAssocID="{992B360D-136B-439F-8FC7-288AD8AEFB90}" presName="FiveNodes_3_text" presStyleLbl="node1" presStyleIdx="4" presStyleCnt="5">
        <dgm:presLayoutVars>
          <dgm:bulletEnabled val="1"/>
        </dgm:presLayoutVars>
      </dgm:prSet>
      <dgm:spPr/>
    </dgm:pt>
    <dgm:pt modelId="{D9FB1D1F-037E-446F-8DDC-0512BB898DCE}" type="pres">
      <dgm:prSet presAssocID="{992B360D-136B-439F-8FC7-288AD8AEFB90}" presName="FiveNodes_4_text" presStyleLbl="node1" presStyleIdx="4" presStyleCnt="5">
        <dgm:presLayoutVars>
          <dgm:bulletEnabled val="1"/>
        </dgm:presLayoutVars>
      </dgm:prSet>
      <dgm:spPr/>
    </dgm:pt>
    <dgm:pt modelId="{B43B5675-FC2E-4032-9EC4-88FDE9932A30}" type="pres">
      <dgm:prSet presAssocID="{992B360D-136B-439F-8FC7-288AD8AEFB90}" presName="FiveNodes_5_text" presStyleLbl="node1" presStyleIdx="4" presStyleCnt="5">
        <dgm:presLayoutVars>
          <dgm:bulletEnabled val="1"/>
        </dgm:presLayoutVars>
      </dgm:prSet>
      <dgm:spPr/>
    </dgm:pt>
  </dgm:ptLst>
  <dgm:cxnLst>
    <dgm:cxn modelId="{93CC4707-064D-42D8-9EFD-08F9B042EB95}" type="presOf" srcId="{992B360D-136B-439F-8FC7-288AD8AEFB90}" destId="{C729547F-0D75-4906-B12B-845D778B7C7A}" srcOrd="0" destOrd="0" presId="urn:microsoft.com/office/officeart/2005/8/layout/vProcess5"/>
    <dgm:cxn modelId="{87EF7807-A44D-4378-9573-AC35409D989D}" srcId="{992B360D-136B-439F-8FC7-288AD8AEFB90}" destId="{4376DA7B-CA0F-4493-9DC5-F7EFFDE27ED8}" srcOrd="4" destOrd="0" parTransId="{24E34F10-5012-4726-8941-4D6BE1CD9E31}" sibTransId="{5E503673-B402-49BA-BD9B-85FC82C938B4}"/>
    <dgm:cxn modelId="{7ED7BC10-3C6B-4F9A-A83A-87BD6837342A}" type="presOf" srcId="{9FA24FDE-6108-45F2-9AF1-8F70DAC487F5}" destId="{29EA69CC-499D-40AB-AAF4-864AFB4D59C3}" srcOrd="0" destOrd="0" presId="urn:microsoft.com/office/officeart/2005/8/layout/vProcess5"/>
    <dgm:cxn modelId="{1C72FD1C-6B58-449B-9DA7-54D8750A20DF}" type="presOf" srcId="{B2AF874E-4479-4F6F-96C2-D4E7F058C520}" destId="{9B43F094-D6AB-432F-9FEA-31494745DD4A}" srcOrd="0" destOrd="0" presId="urn:microsoft.com/office/officeart/2005/8/layout/vProcess5"/>
    <dgm:cxn modelId="{8F83DB1E-096F-49F8-B5C5-C41AE7D9B342}" srcId="{992B360D-136B-439F-8FC7-288AD8AEFB90}" destId="{B863313C-41B4-450F-A61E-3E94CE491447}" srcOrd="1" destOrd="0" parTransId="{D6EE9CA0-8B3E-4502-8058-216F429122BF}" sibTransId="{380523A2-436E-4B6C-A078-EC4630D5461B}"/>
    <dgm:cxn modelId="{2764F91E-6F1A-47AC-8FDC-4CC86B6D5712}" type="presOf" srcId="{B2AF874E-4479-4F6F-96C2-D4E7F058C520}" destId="{7144C06E-C3D8-4050-AAAE-37F3180125D7}" srcOrd="1" destOrd="0" presId="urn:microsoft.com/office/officeart/2005/8/layout/vProcess5"/>
    <dgm:cxn modelId="{04507D62-A559-451D-A752-9A82945D0393}" type="presOf" srcId="{B863313C-41B4-450F-A61E-3E94CE491447}" destId="{B2B1B408-F3CC-429C-989E-C0D8FC0C40CB}" srcOrd="1" destOrd="0" presId="urn:microsoft.com/office/officeart/2005/8/layout/vProcess5"/>
    <dgm:cxn modelId="{6A8BF142-67D2-461E-86E0-ECAEE87404EE}" type="presOf" srcId="{6DE561E9-71FA-425E-8E9F-743209437989}" destId="{D9FB1D1F-037E-446F-8DDC-0512BB898DCE}" srcOrd="1" destOrd="0" presId="urn:microsoft.com/office/officeart/2005/8/layout/vProcess5"/>
    <dgm:cxn modelId="{A220BA4B-0733-46BB-ABDA-FEF7DCEDEA51}" type="presOf" srcId="{B863313C-41B4-450F-A61E-3E94CE491447}" destId="{D8B222B7-D82B-4A12-B3B7-1FAD61F03065}" srcOrd="0" destOrd="0" presId="urn:microsoft.com/office/officeart/2005/8/layout/vProcess5"/>
    <dgm:cxn modelId="{6C6F436F-3275-45E7-924C-724038B299FF}" type="presOf" srcId="{4376DA7B-CA0F-4493-9DC5-F7EFFDE27ED8}" destId="{AC8DB7E3-D5C1-4FB6-9128-64B12BDB7CB5}" srcOrd="0" destOrd="0" presId="urn:microsoft.com/office/officeart/2005/8/layout/vProcess5"/>
    <dgm:cxn modelId="{94D77670-9288-482C-B7AF-6A45B07E4F0D}" type="presOf" srcId="{6DE561E9-71FA-425E-8E9F-743209437989}" destId="{B39315E9-56D5-4DA9-A122-AE2F36181758}" srcOrd="0" destOrd="0" presId="urn:microsoft.com/office/officeart/2005/8/layout/vProcess5"/>
    <dgm:cxn modelId="{EB4D958D-3B5E-454E-8798-AFF3697C3BC7}" srcId="{992B360D-136B-439F-8FC7-288AD8AEFB90}" destId="{9FA24FDE-6108-45F2-9AF1-8F70DAC487F5}" srcOrd="2" destOrd="0" parTransId="{934AA4A0-2F8D-4769-89F5-3BBC731934F8}" sibTransId="{D660E9F1-AA36-4BAB-BDF7-2ED2D29B0B5A}"/>
    <dgm:cxn modelId="{389C4E90-8F15-41B1-9C2E-43CB52ADCD7F}" srcId="{992B360D-136B-439F-8FC7-288AD8AEFB90}" destId="{6DE561E9-71FA-425E-8E9F-743209437989}" srcOrd="3" destOrd="0" parTransId="{C4810856-9265-4DAE-A9D2-E4DEF9144E7E}" sibTransId="{CD6DB050-E9F4-430D-89AB-84F9B87E4ABF}"/>
    <dgm:cxn modelId="{8FC0B6C0-9E81-4A1B-BBFC-0EEC867922CC}" type="presOf" srcId="{CD6DB050-E9F4-430D-89AB-84F9B87E4ABF}" destId="{700F96B2-0F17-4275-A8B0-33E43923C43E}" srcOrd="0" destOrd="0" presId="urn:microsoft.com/office/officeart/2005/8/layout/vProcess5"/>
    <dgm:cxn modelId="{B07601D0-341D-46D6-8FEB-D476B8E05318}" type="presOf" srcId="{1A883E9F-3337-4060-9511-8367318CADD7}" destId="{040B786E-48AA-43DB-A5CD-C06CF19C7BF4}" srcOrd="0" destOrd="0" presId="urn:microsoft.com/office/officeart/2005/8/layout/vProcess5"/>
    <dgm:cxn modelId="{BA24CBD0-4DFB-425B-97C4-0F49E14C7779}" type="presOf" srcId="{4376DA7B-CA0F-4493-9DC5-F7EFFDE27ED8}" destId="{B43B5675-FC2E-4032-9EC4-88FDE9932A30}" srcOrd="1" destOrd="0" presId="urn:microsoft.com/office/officeart/2005/8/layout/vProcess5"/>
    <dgm:cxn modelId="{861359D6-7F69-4882-B7A7-ECD8730075AA}" type="presOf" srcId="{9FA24FDE-6108-45F2-9AF1-8F70DAC487F5}" destId="{8BDFBB8D-49A0-49AE-8FF2-E6A37D517381}" srcOrd="1" destOrd="0" presId="urn:microsoft.com/office/officeart/2005/8/layout/vProcess5"/>
    <dgm:cxn modelId="{AF2D41F5-17D7-4A14-8375-23E4C0902EF9}" type="presOf" srcId="{D660E9F1-AA36-4BAB-BDF7-2ED2D29B0B5A}" destId="{E898EFD6-4183-4464-ACA2-1F5D6D1B03B9}" srcOrd="0" destOrd="0" presId="urn:microsoft.com/office/officeart/2005/8/layout/vProcess5"/>
    <dgm:cxn modelId="{565B49FC-F533-4D58-BBA6-97356F516444}" type="presOf" srcId="{380523A2-436E-4B6C-A078-EC4630D5461B}" destId="{0BE36D80-5BC1-46BC-B554-C26A8E40A2FD}" srcOrd="0" destOrd="0" presId="urn:microsoft.com/office/officeart/2005/8/layout/vProcess5"/>
    <dgm:cxn modelId="{B44656FC-5E28-4FE8-A394-BA49177984BC}" srcId="{992B360D-136B-439F-8FC7-288AD8AEFB90}" destId="{B2AF874E-4479-4F6F-96C2-D4E7F058C520}" srcOrd="0" destOrd="0" parTransId="{53496246-2790-4564-A43B-8041C413F794}" sibTransId="{1A883E9F-3337-4060-9511-8367318CADD7}"/>
    <dgm:cxn modelId="{CB6D38B4-750C-40F3-B833-1DEACC196639}" type="presParOf" srcId="{C729547F-0D75-4906-B12B-845D778B7C7A}" destId="{A3E33D26-D18A-4E50-9A82-A731CB4CE83A}" srcOrd="0" destOrd="0" presId="urn:microsoft.com/office/officeart/2005/8/layout/vProcess5"/>
    <dgm:cxn modelId="{85A52A2E-7985-488F-90F9-8C2791EB176D}" type="presParOf" srcId="{C729547F-0D75-4906-B12B-845D778B7C7A}" destId="{9B43F094-D6AB-432F-9FEA-31494745DD4A}" srcOrd="1" destOrd="0" presId="urn:microsoft.com/office/officeart/2005/8/layout/vProcess5"/>
    <dgm:cxn modelId="{0D99D123-2070-4ED5-8972-EA973C031DA3}" type="presParOf" srcId="{C729547F-0D75-4906-B12B-845D778B7C7A}" destId="{D8B222B7-D82B-4A12-B3B7-1FAD61F03065}" srcOrd="2" destOrd="0" presId="urn:microsoft.com/office/officeart/2005/8/layout/vProcess5"/>
    <dgm:cxn modelId="{097CACC1-86EB-40F3-A8DE-2926A4417776}" type="presParOf" srcId="{C729547F-0D75-4906-B12B-845D778B7C7A}" destId="{29EA69CC-499D-40AB-AAF4-864AFB4D59C3}" srcOrd="3" destOrd="0" presId="urn:microsoft.com/office/officeart/2005/8/layout/vProcess5"/>
    <dgm:cxn modelId="{2FF1C191-E491-408D-A9CB-C6569FC3CBFB}" type="presParOf" srcId="{C729547F-0D75-4906-B12B-845D778B7C7A}" destId="{B39315E9-56D5-4DA9-A122-AE2F36181758}" srcOrd="4" destOrd="0" presId="urn:microsoft.com/office/officeart/2005/8/layout/vProcess5"/>
    <dgm:cxn modelId="{B09F6FA5-5168-4A7D-8CD3-3BFAEA587B0C}" type="presParOf" srcId="{C729547F-0D75-4906-B12B-845D778B7C7A}" destId="{AC8DB7E3-D5C1-4FB6-9128-64B12BDB7CB5}" srcOrd="5" destOrd="0" presId="urn:microsoft.com/office/officeart/2005/8/layout/vProcess5"/>
    <dgm:cxn modelId="{4696606A-D3F1-4E68-AB9A-A756E00AFA7D}" type="presParOf" srcId="{C729547F-0D75-4906-B12B-845D778B7C7A}" destId="{040B786E-48AA-43DB-A5CD-C06CF19C7BF4}" srcOrd="6" destOrd="0" presId="urn:microsoft.com/office/officeart/2005/8/layout/vProcess5"/>
    <dgm:cxn modelId="{3890F0C8-30B7-4676-85EC-F0AB18D34EAA}" type="presParOf" srcId="{C729547F-0D75-4906-B12B-845D778B7C7A}" destId="{0BE36D80-5BC1-46BC-B554-C26A8E40A2FD}" srcOrd="7" destOrd="0" presId="urn:microsoft.com/office/officeart/2005/8/layout/vProcess5"/>
    <dgm:cxn modelId="{FDFDFF7E-C714-4CAC-9EEE-22F74777832A}" type="presParOf" srcId="{C729547F-0D75-4906-B12B-845D778B7C7A}" destId="{E898EFD6-4183-4464-ACA2-1F5D6D1B03B9}" srcOrd="8" destOrd="0" presId="urn:microsoft.com/office/officeart/2005/8/layout/vProcess5"/>
    <dgm:cxn modelId="{0F7A53CE-7459-4630-A9FA-EFDD2D36CFF6}" type="presParOf" srcId="{C729547F-0D75-4906-B12B-845D778B7C7A}" destId="{700F96B2-0F17-4275-A8B0-33E43923C43E}" srcOrd="9" destOrd="0" presId="urn:microsoft.com/office/officeart/2005/8/layout/vProcess5"/>
    <dgm:cxn modelId="{BC456AB5-A3AA-4243-8496-BDAB20CC551A}" type="presParOf" srcId="{C729547F-0D75-4906-B12B-845D778B7C7A}" destId="{7144C06E-C3D8-4050-AAAE-37F3180125D7}" srcOrd="10" destOrd="0" presId="urn:microsoft.com/office/officeart/2005/8/layout/vProcess5"/>
    <dgm:cxn modelId="{9352C8D2-F7E8-49A2-B075-98C53B889BD1}" type="presParOf" srcId="{C729547F-0D75-4906-B12B-845D778B7C7A}" destId="{B2B1B408-F3CC-429C-989E-C0D8FC0C40CB}" srcOrd="11" destOrd="0" presId="urn:microsoft.com/office/officeart/2005/8/layout/vProcess5"/>
    <dgm:cxn modelId="{4C25450C-8742-40E3-947B-8301E11D0117}" type="presParOf" srcId="{C729547F-0D75-4906-B12B-845D778B7C7A}" destId="{8BDFBB8D-49A0-49AE-8FF2-E6A37D517381}" srcOrd="12" destOrd="0" presId="urn:microsoft.com/office/officeart/2005/8/layout/vProcess5"/>
    <dgm:cxn modelId="{26542CE6-ACD1-4092-88B8-DDB0B27BA9FD}" type="presParOf" srcId="{C729547F-0D75-4906-B12B-845D778B7C7A}" destId="{D9FB1D1F-037E-446F-8DDC-0512BB898DCE}" srcOrd="13" destOrd="0" presId="urn:microsoft.com/office/officeart/2005/8/layout/vProcess5"/>
    <dgm:cxn modelId="{9E89C4E5-FEA1-4084-B217-0419DDB0037F}" type="presParOf" srcId="{C729547F-0D75-4906-B12B-845D778B7C7A}" destId="{B43B5675-FC2E-4032-9EC4-88FDE9932A3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3BD3529-7416-460E-B684-5C2414D7F1ED}" type="doc">
      <dgm:prSet loTypeId="urn:microsoft.com/office/officeart/2005/8/layout/default" loCatId="list" qsTypeId="urn:microsoft.com/office/officeart/2005/8/quickstyle/simple1" qsCatId="simple" csTypeId="urn:microsoft.com/office/officeart/2005/8/colors/accent6_3" csCatId="accent6"/>
      <dgm:spPr/>
      <dgm:t>
        <a:bodyPr/>
        <a:lstStyle/>
        <a:p>
          <a:endParaRPr lang="en-US"/>
        </a:p>
      </dgm:t>
    </dgm:pt>
    <dgm:pt modelId="{BB91BBD9-BA1C-421A-92FA-C2582FA2E925}">
      <dgm:prSet/>
      <dgm:spPr/>
      <dgm:t>
        <a:bodyPr/>
        <a:lstStyle/>
        <a:p>
          <a:r>
            <a:rPr lang="en-US" dirty="0">
              <a:solidFill>
                <a:schemeClr val="bg1"/>
              </a:solidFill>
              <a:latin typeface="Calibri"/>
              <a:cs typeface="Calibri"/>
            </a:rPr>
            <a:t>Start with Standard Arbitration Clauses Proposed by Arbitral Institutions</a:t>
          </a:r>
        </a:p>
      </dgm:t>
    </dgm:pt>
    <dgm:pt modelId="{89667AA6-BD25-4A2A-9138-871164FE4793}" type="parTrans" cxnId="{C7503A95-62DB-4D87-A697-AF061F19CC5B}">
      <dgm:prSet/>
      <dgm:spPr/>
      <dgm:t>
        <a:bodyPr/>
        <a:lstStyle/>
        <a:p>
          <a:endParaRPr lang="en-US"/>
        </a:p>
      </dgm:t>
    </dgm:pt>
    <dgm:pt modelId="{0A28393D-EF02-4C7B-964C-227C0EB2CFA2}" type="sibTrans" cxnId="{C7503A95-62DB-4D87-A697-AF061F19CC5B}">
      <dgm:prSet/>
      <dgm:spPr/>
      <dgm:t>
        <a:bodyPr/>
        <a:lstStyle/>
        <a:p>
          <a:endParaRPr lang="en-US"/>
        </a:p>
      </dgm:t>
    </dgm:pt>
    <dgm:pt modelId="{91190653-2FFD-4AE0-AFB9-81C4A35A3FFC}">
      <dgm:prSet/>
      <dgm:spPr/>
      <dgm:t>
        <a:bodyPr/>
        <a:lstStyle/>
        <a:p>
          <a:r>
            <a:rPr lang="en-US" dirty="0">
              <a:solidFill>
                <a:schemeClr val="bg1"/>
              </a:solidFill>
              <a:latin typeface="Calibri"/>
              <a:cs typeface="Calibri"/>
            </a:rPr>
            <a:t>Use Terms Precisely</a:t>
          </a:r>
        </a:p>
      </dgm:t>
    </dgm:pt>
    <dgm:pt modelId="{8DE722A0-A937-4040-B0E1-4355F4C92A26}" type="parTrans" cxnId="{30D07668-4974-4F4E-B3B3-7B3F298CA244}">
      <dgm:prSet/>
      <dgm:spPr/>
      <dgm:t>
        <a:bodyPr/>
        <a:lstStyle/>
        <a:p>
          <a:endParaRPr lang="en-US"/>
        </a:p>
      </dgm:t>
    </dgm:pt>
    <dgm:pt modelId="{29A00996-F455-46FA-B065-ADB0AB3EE3AA}" type="sibTrans" cxnId="{30D07668-4974-4F4E-B3B3-7B3F298CA244}">
      <dgm:prSet/>
      <dgm:spPr/>
      <dgm:t>
        <a:bodyPr/>
        <a:lstStyle/>
        <a:p>
          <a:endParaRPr lang="en-US"/>
        </a:p>
      </dgm:t>
    </dgm:pt>
    <dgm:pt modelId="{60775CBA-1469-4414-B53E-17C3A673E590}">
      <dgm:prSet/>
      <dgm:spPr/>
      <dgm:t>
        <a:bodyPr/>
        <a:lstStyle/>
        <a:p>
          <a:r>
            <a:rPr lang="en-US" dirty="0">
              <a:solidFill>
                <a:schemeClr val="bg1"/>
              </a:solidFill>
              <a:latin typeface="Calibri"/>
              <a:cs typeface="Calibri"/>
            </a:rPr>
            <a:t>Keep the Arbitration Clause Simple and Non-Ambiguous</a:t>
          </a:r>
        </a:p>
      </dgm:t>
    </dgm:pt>
    <dgm:pt modelId="{4F14031F-4EB7-4B31-854C-8DB438F43648}" type="parTrans" cxnId="{7ED960CA-29F8-4223-B0A2-13579085D962}">
      <dgm:prSet/>
      <dgm:spPr/>
      <dgm:t>
        <a:bodyPr/>
        <a:lstStyle/>
        <a:p>
          <a:endParaRPr lang="en-US"/>
        </a:p>
      </dgm:t>
    </dgm:pt>
    <dgm:pt modelId="{6490D149-1669-4FE1-A7B3-978C38C0A9F7}" type="sibTrans" cxnId="{7ED960CA-29F8-4223-B0A2-13579085D962}">
      <dgm:prSet/>
      <dgm:spPr/>
      <dgm:t>
        <a:bodyPr/>
        <a:lstStyle/>
        <a:p>
          <a:endParaRPr lang="en-US"/>
        </a:p>
      </dgm:t>
    </dgm:pt>
    <dgm:pt modelId="{45175F5C-6B8F-4B4A-918A-EB2CDA9734D1}">
      <dgm:prSet/>
      <dgm:spPr/>
      <dgm:t>
        <a:bodyPr/>
        <a:lstStyle/>
        <a:p>
          <a:r>
            <a:rPr lang="en-US" dirty="0">
              <a:solidFill>
                <a:schemeClr val="bg1"/>
              </a:solidFill>
              <a:latin typeface="Calibri"/>
              <a:cs typeface="Calibri"/>
            </a:rPr>
            <a:t>The Ambit of the Arbitration Clause Matters</a:t>
          </a:r>
        </a:p>
      </dgm:t>
    </dgm:pt>
    <dgm:pt modelId="{6666D576-3E05-4304-A2D0-C7E338B07129}" type="parTrans" cxnId="{2C9D6BAA-8CFC-4A2A-9DDC-B9E2BBC9CD73}">
      <dgm:prSet/>
      <dgm:spPr/>
      <dgm:t>
        <a:bodyPr/>
        <a:lstStyle/>
        <a:p>
          <a:endParaRPr lang="en-US"/>
        </a:p>
      </dgm:t>
    </dgm:pt>
    <dgm:pt modelId="{D9E648C3-25E3-4FAF-A53D-E51F077FA8AA}" type="sibTrans" cxnId="{2C9D6BAA-8CFC-4A2A-9DDC-B9E2BBC9CD73}">
      <dgm:prSet/>
      <dgm:spPr/>
      <dgm:t>
        <a:bodyPr/>
        <a:lstStyle/>
        <a:p>
          <a:endParaRPr lang="en-US"/>
        </a:p>
      </dgm:t>
    </dgm:pt>
    <dgm:pt modelId="{B6C9FDF9-E3B8-4418-9079-3927DE4BD697}">
      <dgm:prSet/>
      <dgm:spPr/>
      <dgm:t>
        <a:bodyPr/>
        <a:lstStyle/>
        <a:p>
          <a:r>
            <a:rPr lang="en-US" dirty="0">
              <a:solidFill>
                <a:schemeClr val="bg1"/>
              </a:solidFill>
              <a:latin typeface="Calibri"/>
              <a:cs typeface="Calibri"/>
            </a:rPr>
            <a:t>Appointing a Proper Number of Arbitrators</a:t>
          </a:r>
        </a:p>
      </dgm:t>
    </dgm:pt>
    <dgm:pt modelId="{F0ACFBEC-8371-4D26-B9FB-CDBBF54B0D98}" type="parTrans" cxnId="{AA7E6AED-A091-4FE6-9D34-BD3D1744FCE3}">
      <dgm:prSet/>
      <dgm:spPr/>
      <dgm:t>
        <a:bodyPr/>
        <a:lstStyle/>
        <a:p>
          <a:endParaRPr lang="en-US"/>
        </a:p>
      </dgm:t>
    </dgm:pt>
    <dgm:pt modelId="{7C6594C4-5AE0-4979-BAF7-00DE4C089EF1}" type="sibTrans" cxnId="{AA7E6AED-A091-4FE6-9D34-BD3D1744FCE3}">
      <dgm:prSet/>
      <dgm:spPr/>
      <dgm:t>
        <a:bodyPr/>
        <a:lstStyle/>
        <a:p>
          <a:endParaRPr lang="en-US"/>
        </a:p>
      </dgm:t>
    </dgm:pt>
    <dgm:pt modelId="{9D7FE571-D26C-4CC9-AEF5-767DE52ED256}">
      <dgm:prSet/>
      <dgm:spPr/>
      <dgm:t>
        <a:bodyPr/>
        <a:lstStyle/>
        <a:p>
          <a:r>
            <a:rPr lang="en-US" dirty="0">
              <a:solidFill>
                <a:schemeClr val="bg1"/>
              </a:solidFill>
              <a:latin typeface="Calibri"/>
              <a:cs typeface="Calibri"/>
            </a:rPr>
            <a:t>Name the Applicable Law</a:t>
          </a:r>
        </a:p>
      </dgm:t>
    </dgm:pt>
    <dgm:pt modelId="{A58DC2C3-5FB4-4E35-B96B-955B74336054}" type="parTrans" cxnId="{DC5F420A-3DC3-4E8D-9D45-D777F84EC96E}">
      <dgm:prSet/>
      <dgm:spPr/>
      <dgm:t>
        <a:bodyPr/>
        <a:lstStyle/>
        <a:p>
          <a:endParaRPr lang="en-US"/>
        </a:p>
      </dgm:t>
    </dgm:pt>
    <dgm:pt modelId="{21C92CC3-B947-4334-968B-121C9238BFD3}" type="sibTrans" cxnId="{DC5F420A-3DC3-4E8D-9D45-D777F84EC96E}">
      <dgm:prSet/>
      <dgm:spPr/>
      <dgm:t>
        <a:bodyPr/>
        <a:lstStyle/>
        <a:p>
          <a:endParaRPr lang="en-US"/>
        </a:p>
      </dgm:t>
    </dgm:pt>
    <dgm:pt modelId="{647692B4-0AD5-45AF-A4AA-32A23FB227FE}">
      <dgm:prSet/>
      <dgm:spPr/>
      <dgm:t>
        <a:bodyPr/>
        <a:lstStyle/>
        <a:p>
          <a:r>
            <a:rPr lang="en-US" dirty="0">
              <a:solidFill>
                <a:schemeClr val="bg1"/>
              </a:solidFill>
              <a:latin typeface="Calibri"/>
              <a:cs typeface="Calibri"/>
            </a:rPr>
            <a:t>Procedural Rules Selected</a:t>
          </a:r>
        </a:p>
      </dgm:t>
    </dgm:pt>
    <dgm:pt modelId="{1224C895-E7C6-477F-BC45-DAE0268C2258}" type="parTrans" cxnId="{BEE05D43-16AD-4C1E-B222-70E489F510B7}">
      <dgm:prSet/>
      <dgm:spPr/>
      <dgm:t>
        <a:bodyPr/>
        <a:lstStyle/>
        <a:p>
          <a:endParaRPr lang="en-US"/>
        </a:p>
      </dgm:t>
    </dgm:pt>
    <dgm:pt modelId="{F2FEF4CA-EA39-4D1C-B336-C0ABFFBD88E4}" type="sibTrans" cxnId="{BEE05D43-16AD-4C1E-B222-70E489F510B7}">
      <dgm:prSet/>
      <dgm:spPr/>
      <dgm:t>
        <a:bodyPr/>
        <a:lstStyle/>
        <a:p>
          <a:endParaRPr lang="en-US"/>
        </a:p>
      </dgm:t>
    </dgm:pt>
    <dgm:pt modelId="{2E533FFB-7826-4356-8380-F5EE6478EB20}">
      <dgm:prSet/>
      <dgm:spPr/>
      <dgm:t>
        <a:bodyPr/>
        <a:lstStyle/>
        <a:p>
          <a:r>
            <a:rPr lang="en-US" dirty="0">
              <a:solidFill>
                <a:schemeClr val="bg1"/>
              </a:solidFill>
              <a:latin typeface="Calibri"/>
              <a:cs typeface="Calibri"/>
            </a:rPr>
            <a:t>Place/Seat of Arbitration and Type/Venue of Hearing</a:t>
          </a:r>
        </a:p>
      </dgm:t>
    </dgm:pt>
    <dgm:pt modelId="{07812C92-8977-4DBD-8906-81869BA62CEA}" type="parTrans" cxnId="{5D5C7E05-2823-4B68-A061-D1DDE04AE6D7}">
      <dgm:prSet/>
      <dgm:spPr/>
      <dgm:t>
        <a:bodyPr/>
        <a:lstStyle/>
        <a:p>
          <a:endParaRPr lang="en-US"/>
        </a:p>
      </dgm:t>
    </dgm:pt>
    <dgm:pt modelId="{C07227FD-5BF1-43C8-B690-4525B1E22BBA}" type="sibTrans" cxnId="{5D5C7E05-2823-4B68-A061-D1DDE04AE6D7}">
      <dgm:prSet/>
      <dgm:spPr/>
      <dgm:t>
        <a:bodyPr/>
        <a:lstStyle/>
        <a:p>
          <a:endParaRPr lang="en-US"/>
        </a:p>
      </dgm:t>
    </dgm:pt>
    <dgm:pt modelId="{059B9652-5D8B-4A06-B5C2-AB9EE7EC404A}">
      <dgm:prSet/>
      <dgm:spPr/>
      <dgm:t>
        <a:bodyPr/>
        <a:lstStyle/>
        <a:p>
          <a:r>
            <a:rPr lang="en-US" dirty="0">
              <a:solidFill>
                <a:schemeClr val="bg1"/>
              </a:solidFill>
              <a:latin typeface="Calibri"/>
              <a:cs typeface="Calibri"/>
            </a:rPr>
            <a:t>Language of Arbitration</a:t>
          </a:r>
        </a:p>
      </dgm:t>
    </dgm:pt>
    <dgm:pt modelId="{C7CFF428-2E61-4641-AD9C-1206B6922AEE}" type="parTrans" cxnId="{BCBE60DC-0DA9-4205-B515-DB4658B4AD4F}">
      <dgm:prSet/>
      <dgm:spPr/>
      <dgm:t>
        <a:bodyPr/>
        <a:lstStyle/>
        <a:p>
          <a:endParaRPr lang="en-US"/>
        </a:p>
      </dgm:t>
    </dgm:pt>
    <dgm:pt modelId="{F59C7DE7-F96C-46E3-834C-69022C902B1A}" type="sibTrans" cxnId="{BCBE60DC-0DA9-4205-B515-DB4658B4AD4F}">
      <dgm:prSet/>
      <dgm:spPr/>
      <dgm:t>
        <a:bodyPr/>
        <a:lstStyle/>
        <a:p>
          <a:endParaRPr lang="en-US"/>
        </a:p>
      </dgm:t>
    </dgm:pt>
    <dgm:pt modelId="{C722B302-97C7-4F5C-9655-A8EB5FE0C3D6}">
      <dgm:prSet/>
      <dgm:spPr/>
      <dgm:t>
        <a:bodyPr/>
        <a:lstStyle/>
        <a:p>
          <a:r>
            <a:rPr lang="en-US" dirty="0">
              <a:solidFill>
                <a:schemeClr val="bg1"/>
              </a:solidFill>
              <a:latin typeface="Calibri"/>
              <a:cs typeface="Calibri"/>
            </a:rPr>
            <a:t>Multiple parties</a:t>
          </a:r>
        </a:p>
      </dgm:t>
    </dgm:pt>
    <dgm:pt modelId="{AC59CEF4-B79A-4DA7-90BE-45F4E1C61A79}" type="parTrans" cxnId="{5C6822AB-C0F9-4B8B-9AC4-5337674343C5}">
      <dgm:prSet/>
      <dgm:spPr/>
      <dgm:t>
        <a:bodyPr/>
        <a:lstStyle/>
        <a:p>
          <a:endParaRPr lang="en-US"/>
        </a:p>
      </dgm:t>
    </dgm:pt>
    <dgm:pt modelId="{1E577B25-007B-4971-B969-F10CC123F64F}" type="sibTrans" cxnId="{5C6822AB-C0F9-4B8B-9AC4-5337674343C5}">
      <dgm:prSet/>
      <dgm:spPr/>
      <dgm:t>
        <a:bodyPr/>
        <a:lstStyle/>
        <a:p>
          <a:endParaRPr lang="en-US"/>
        </a:p>
      </dgm:t>
    </dgm:pt>
    <dgm:pt modelId="{7AAAA248-9A2C-4776-B4B3-956301C5BF40}">
      <dgm:prSet/>
      <dgm:spPr/>
      <dgm:t>
        <a:bodyPr/>
        <a:lstStyle/>
        <a:p>
          <a:r>
            <a:rPr lang="en-US" dirty="0">
              <a:solidFill>
                <a:schemeClr val="bg1"/>
              </a:solidFill>
              <a:latin typeface="Calibri"/>
              <a:cs typeface="Calibri"/>
            </a:rPr>
            <a:t>Authority to sign arbitration agreements</a:t>
          </a:r>
        </a:p>
      </dgm:t>
    </dgm:pt>
    <dgm:pt modelId="{515E8B6D-56FF-4579-9E55-1F409406771D}" type="parTrans" cxnId="{68B25512-1009-41A2-BAB1-ABE970E7535A}">
      <dgm:prSet/>
      <dgm:spPr/>
      <dgm:t>
        <a:bodyPr/>
        <a:lstStyle/>
        <a:p>
          <a:endParaRPr lang="en-US"/>
        </a:p>
      </dgm:t>
    </dgm:pt>
    <dgm:pt modelId="{2ED97879-C112-4029-AD44-4168229DB8F0}" type="sibTrans" cxnId="{68B25512-1009-41A2-BAB1-ABE970E7535A}">
      <dgm:prSet/>
      <dgm:spPr/>
      <dgm:t>
        <a:bodyPr/>
        <a:lstStyle/>
        <a:p>
          <a:endParaRPr lang="en-US"/>
        </a:p>
      </dgm:t>
    </dgm:pt>
    <dgm:pt modelId="{D739B3C5-91C6-4C6C-9260-C980B6224971}">
      <dgm:prSet/>
      <dgm:spPr/>
      <dgm:t>
        <a:bodyPr/>
        <a:lstStyle/>
        <a:p>
          <a:r>
            <a:rPr lang="en-US" dirty="0">
              <a:solidFill>
                <a:schemeClr val="bg1"/>
              </a:solidFill>
              <a:latin typeface="Calibri"/>
              <a:cs typeface="Calibri"/>
            </a:rPr>
            <a:t>Capacity to enter into arbitration agreement</a:t>
          </a:r>
        </a:p>
      </dgm:t>
    </dgm:pt>
    <dgm:pt modelId="{791B1146-F35E-4406-A712-A05652BAEBCA}" type="parTrans" cxnId="{57BD96C1-1066-44BE-B3D5-E7577B49887E}">
      <dgm:prSet/>
      <dgm:spPr/>
      <dgm:t>
        <a:bodyPr/>
        <a:lstStyle/>
        <a:p>
          <a:endParaRPr lang="en-US"/>
        </a:p>
      </dgm:t>
    </dgm:pt>
    <dgm:pt modelId="{3B8709F7-B74B-4149-9CAF-DF33ECB5FC96}" type="sibTrans" cxnId="{57BD96C1-1066-44BE-B3D5-E7577B49887E}">
      <dgm:prSet/>
      <dgm:spPr/>
      <dgm:t>
        <a:bodyPr/>
        <a:lstStyle/>
        <a:p>
          <a:endParaRPr lang="en-US"/>
        </a:p>
      </dgm:t>
    </dgm:pt>
    <dgm:pt modelId="{40FCF162-A541-459A-85DA-8E97B28A0199}" type="pres">
      <dgm:prSet presAssocID="{43BD3529-7416-460E-B684-5C2414D7F1ED}" presName="diagram" presStyleCnt="0">
        <dgm:presLayoutVars>
          <dgm:dir/>
          <dgm:resizeHandles val="exact"/>
        </dgm:presLayoutVars>
      </dgm:prSet>
      <dgm:spPr/>
    </dgm:pt>
    <dgm:pt modelId="{0A6FFAED-52B6-441F-97CB-41641ACF9443}" type="pres">
      <dgm:prSet presAssocID="{BB91BBD9-BA1C-421A-92FA-C2582FA2E925}" presName="node" presStyleLbl="node1" presStyleIdx="0" presStyleCnt="12">
        <dgm:presLayoutVars>
          <dgm:bulletEnabled val="1"/>
        </dgm:presLayoutVars>
      </dgm:prSet>
      <dgm:spPr/>
    </dgm:pt>
    <dgm:pt modelId="{B02380BB-D4ED-424C-9B85-F38B00DB5D56}" type="pres">
      <dgm:prSet presAssocID="{0A28393D-EF02-4C7B-964C-227C0EB2CFA2}" presName="sibTrans" presStyleCnt="0"/>
      <dgm:spPr/>
    </dgm:pt>
    <dgm:pt modelId="{C2804D41-B8A9-41BE-B5FB-B3DA6AA49AC4}" type="pres">
      <dgm:prSet presAssocID="{91190653-2FFD-4AE0-AFB9-81C4A35A3FFC}" presName="node" presStyleLbl="node1" presStyleIdx="1" presStyleCnt="12">
        <dgm:presLayoutVars>
          <dgm:bulletEnabled val="1"/>
        </dgm:presLayoutVars>
      </dgm:prSet>
      <dgm:spPr/>
    </dgm:pt>
    <dgm:pt modelId="{988B9367-F407-4180-A9AF-1D5C71E3E7EA}" type="pres">
      <dgm:prSet presAssocID="{29A00996-F455-46FA-B065-ADB0AB3EE3AA}" presName="sibTrans" presStyleCnt="0"/>
      <dgm:spPr/>
    </dgm:pt>
    <dgm:pt modelId="{0A139F3A-E129-4DD3-9509-358A74F45BAC}" type="pres">
      <dgm:prSet presAssocID="{60775CBA-1469-4414-B53E-17C3A673E590}" presName="node" presStyleLbl="node1" presStyleIdx="2" presStyleCnt="12">
        <dgm:presLayoutVars>
          <dgm:bulletEnabled val="1"/>
        </dgm:presLayoutVars>
      </dgm:prSet>
      <dgm:spPr/>
    </dgm:pt>
    <dgm:pt modelId="{739BDD37-9891-4896-9437-18FFC866436A}" type="pres">
      <dgm:prSet presAssocID="{6490D149-1669-4FE1-A7B3-978C38C0A9F7}" presName="sibTrans" presStyleCnt="0"/>
      <dgm:spPr/>
    </dgm:pt>
    <dgm:pt modelId="{2991A654-EE5B-4A30-9460-346455FBC8B3}" type="pres">
      <dgm:prSet presAssocID="{45175F5C-6B8F-4B4A-918A-EB2CDA9734D1}" presName="node" presStyleLbl="node1" presStyleIdx="3" presStyleCnt="12">
        <dgm:presLayoutVars>
          <dgm:bulletEnabled val="1"/>
        </dgm:presLayoutVars>
      </dgm:prSet>
      <dgm:spPr/>
    </dgm:pt>
    <dgm:pt modelId="{FD7A4A6E-9721-4011-8380-A3CE23103B45}" type="pres">
      <dgm:prSet presAssocID="{D9E648C3-25E3-4FAF-A53D-E51F077FA8AA}" presName="sibTrans" presStyleCnt="0"/>
      <dgm:spPr/>
    </dgm:pt>
    <dgm:pt modelId="{B4384D2F-8FDC-4648-B6E6-00957F0CF7D8}" type="pres">
      <dgm:prSet presAssocID="{B6C9FDF9-E3B8-4418-9079-3927DE4BD697}" presName="node" presStyleLbl="node1" presStyleIdx="4" presStyleCnt="12">
        <dgm:presLayoutVars>
          <dgm:bulletEnabled val="1"/>
        </dgm:presLayoutVars>
      </dgm:prSet>
      <dgm:spPr/>
    </dgm:pt>
    <dgm:pt modelId="{80CF6CDF-EBE4-48C0-A87E-52F4C39C6020}" type="pres">
      <dgm:prSet presAssocID="{7C6594C4-5AE0-4979-BAF7-00DE4C089EF1}" presName="sibTrans" presStyleCnt="0"/>
      <dgm:spPr/>
    </dgm:pt>
    <dgm:pt modelId="{84BE2A96-04F4-46C4-AB4B-3C9264B844A0}" type="pres">
      <dgm:prSet presAssocID="{9D7FE571-D26C-4CC9-AEF5-767DE52ED256}" presName="node" presStyleLbl="node1" presStyleIdx="5" presStyleCnt="12">
        <dgm:presLayoutVars>
          <dgm:bulletEnabled val="1"/>
        </dgm:presLayoutVars>
      </dgm:prSet>
      <dgm:spPr/>
    </dgm:pt>
    <dgm:pt modelId="{7D45403D-D4E8-4AB9-973C-6B9DDA14BF8D}" type="pres">
      <dgm:prSet presAssocID="{21C92CC3-B947-4334-968B-121C9238BFD3}" presName="sibTrans" presStyleCnt="0"/>
      <dgm:spPr/>
    </dgm:pt>
    <dgm:pt modelId="{E571BC6A-7A59-47C2-A917-E5B1F643406B}" type="pres">
      <dgm:prSet presAssocID="{647692B4-0AD5-45AF-A4AA-32A23FB227FE}" presName="node" presStyleLbl="node1" presStyleIdx="6" presStyleCnt="12">
        <dgm:presLayoutVars>
          <dgm:bulletEnabled val="1"/>
        </dgm:presLayoutVars>
      </dgm:prSet>
      <dgm:spPr/>
    </dgm:pt>
    <dgm:pt modelId="{BD24701C-0213-4D69-A26F-55867E43CAAC}" type="pres">
      <dgm:prSet presAssocID="{F2FEF4CA-EA39-4D1C-B336-C0ABFFBD88E4}" presName="sibTrans" presStyleCnt="0"/>
      <dgm:spPr/>
    </dgm:pt>
    <dgm:pt modelId="{6082CA51-58E1-47E9-AEFA-3A2F969DD99A}" type="pres">
      <dgm:prSet presAssocID="{2E533FFB-7826-4356-8380-F5EE6478EB20}" presName="node" presStyleLbl="node1" presStyleIdx="7" presStyleCnt="12">
        <dgm:presLayoutVars>
          <dgm:bulletEnabled val="1"/>
        </dgm:presLayoutVars>
      </dgm:prSet>
      <dgm:spPr/>
    </dgm:pt>
    <dgm:pt modelId="{EA4D9392-1F97-4C83-8567-7E53DE2CE50E}" type="pres">
      <dgm:prSet presAssocID="{C07227FD-5BF1-43C8-B690-4525B1E22BBA}" presName="sibTrans" presStyleCnt="0"/>
      <dgm:spPr/>
    </dgm:pt>
    <dgm:pt modelId="{C2EC0754-D3B9-4686-99E0-EF830D016454}" type="pres">
      <dgm:prSet presAssocID="{059B9652-5D8B-4A06-B5C2-AB9EE7EC404A}" presName="node" presStyleLbl="node1" presStyleIdx="8" presStyleCnt="12">
        <dgm:presLayoutVars>
          <dgm:bulletEnabled val="1"/>
        </dgm:presLayoutVars>
      </dgm:prSet>
      <dgm:spPr/>
    </dgm:pt>
    <dgm:pt modelId="{39DE139A-115A-4B85-A601-C4265A4405D7}" type="pres">
      <dgm:prSet presAssocID="{F59C7DE7-F96C-46E3-834C-69022C902B1A}" presName="sibTrans" presStyleCnt="0"/>
      <dgm:spPr/>
    </dgm:pt>
    <dgm:pt modelId="{2A78AE5C-AFED-4BC6-9D43-B8CA6A8E1D37}" type="pres">
      <dgm:prSet presAssocID="{C722B302-97C7-4F5C-9655-A8EB5FE0C3D6}" presName="node" presStyleLbl="node1" presStyleIdx="9" presStyleCnt="12">
        <dgm:presLayoutVars>
          <dgm:bulletEnabled val="1"/>
        </dgm:presLayoutVars>
      </dgm:prSet>
      <dgm:spPr/>
    </dgm:pt>
    <dgm:pt modelId="{43E755C1-E86C-4F5D-923F-9EF533DECBB4}" type="pres">
      <dgm:prSet presAssocID="{1E577B25-007B-4971-B969-F10CC123F64F}" presName="sibTrans" presStyleCnt="0"/>
      <dgm:spPr/>
    </dgm:pt>
    <dgm:pt modelId="{2AE137D5-47D1-4D5F-AC4C-E01BB77935C4}" type="pres">
      <dgm:prSet presAssocID="{7AAAA248-9A2C-4776-B4B3-956301C5BF40}" presName="node" presStyleLbl="node1" presStyleIdx="10" presStyleCnt="12">
        <dgm:presLayoutVars>
          <dgm:bulletEnabled val="1"/>
        </dgm:presLayoutVars>
      </dgm:prSet>
      <dgm:spPr/>
    </dgm:pt>
    <dgm:pt modelId="{F3654B8F-5320-4552-A677-CAD5A26C17B5}" type="pres">
      <dgm:prSet presAssocID="{2ED97879-C112-4029-AD44-4168229DB8F0}" presName="sibTrans" presStyleCnt="0"/>
      <dgm:spPr/>
    </dgm:pt>
    <dgm:pt modelId="{8660DC77-60B5-4916-AB61-C5725322F93D}" type="pres">
      <dgm:prSet presAssocID="{D739B3C5-91C6-4C6C-9260-C980B6224971}" presName="node" presStyleLbl="node1" presStyleIdx="11" presStyleCnt="12">
        <dgm:presLayoutVars>
          <dgm:bulletEnabled val="1"/>
        </dgm:presLayoutVars>
      </dgm:prSet>
      <dgm:spPr/>
    </dgm:pt>
  </dgm:ptLst>
  <dgm:cxnLst>
    <dgm:cxn modelId="{5D5C7E05-2823-4B68-A061-D1DDE04AE6D7}" srcId="{43BD3529-7416-460E-B684-5C2414D7F1ED}" destId="{2E533FFB-7826-4356-8380-F5EE6478EB20}" srcOrd="7" destOrd="0" parTransId="{07812C92-8977-4DBD-8906-81869BA62CEA}" sibTransId="{C07227FD-5BF1-43C8-B690-4525B1E22BBA}"/>
    <dgm:cxn modelId="{DC5F420A-3DC3-4E8D-9D45-D777F84EC96E}" srcId="{43BD3529-7416-460E-B684-5C2414D7F1ED}" destId="{9D7FE571-D26C-4CC9-AEF5-767DE52ED256}" srcOrd="5" destOrd="0" parTransId="{A58DC2C3-5FB4-4E35-B96B-955B74336054}" sibTransId="{21C92CC3-B947-4334-968B-121C9238BFD3}"/>
    <dgm:cxn modelId="{037A730C-89B7-49F3-ADD7-168FD48220EC}" type="presOf" srcId="{D739B3C5-91C6-4C6C-9260-C980B6224971}" destId="{8660DC77-60B5-4916-AB61-C5725322F93D}" srcOrd="0" destOrd="0" presId="urn:microsoft.com/office/officeart/2005/8/layout/default"/>
    <dgm:cxn modelId="{68B25512-1009-41A2-BAB1-ABE970E7535A}" srcId="{43BD3529-7416-460E-B684-5C2414D7F1ED}" destId="{7AAAA248-9A2C-4776-B4B3-956301C5BF40}" srcOrd="10" destOrd="0" parTransId="{515E8B6D-56FF-4579-9E55-1F409406771D}" sibTransId="{2ED97879-C112-4029-AD44-4168229DB8F0}"/>
    <dgm:cxn modelId="{4E0AC72D-9F4C-4BC3-A2FA-EB4CCD05E64B}" type="presOf" srcId="{91190653-2FFD-4AE0-AFB9-81C4A35A3FFC}" destId="{C2804D41-B8A9-41BE-B5FB-B3DA6AA49AC4}" srcOrd="0" destOrd="0" presId="urn:microsoft.com/office/officeart/2005/8/layout/default"/>
    <dgm:cxn modelId="{BEE05D43-16AD-4C1E-B222-70E489F510B7}" srcId="{43BD3529-7416-460E-B684-5C2414D7F1ED}" destId="{647692B4-0AD5-45AF-A4AA-32A23FB227FE}" srcOrd="6" destOrd="0" parTransId="{1224C895-E7C6-477F-BC45-DAE0268C2258}" sibTransId="{F2FEF4CA-EA39-4D1C-B336-C0ABFFBD88E4}"/>
    <dgm:cxn modelId="{30D07668-4974-4F4E-B3B3-7B3F298CA244}" srcId="{43BD3529-7416-460E-B684-5C2414D7F1ED}" destId="{91190653-2FFD-4AE0-AFB9-81C4A35A3FFC}" srcOrd="1" destOrd="0" parTransId="{8DE722A0-A937-4040-B0E1-4355F4C92A26}" sibTransId="{29A00996-F455-46FA-B065-ADB0AB3EE3AA}"/>
    <dgm:cxn modelId="{3310C868-F411-4385-85A0-FA105ED2CD55}" type="presOf" srcId="{BB91BBD9-BA1C-421A-92FA-C2582FA2E925}" destId="{0A6FFAED-52B6-441F-97CB-41641ACF9443}" srcOrd="0" destOrd="0" presId="urn:microsoft.com/office/officeart/2005/8/layout/default"/>
    <dgm:cxn modelId="{D52EFB6F-013A-44EB-90DF-7C7E74D21AB1}" type="presOf" srcId="{2E533FFB-7826-4356-8380-F5EE6478EB20}" destId="{6082CA51-58E1-47E9-AEFA-3A2F969DD99A}" srcOrd="0" destOrd="0" presId="urn:microsoft.com/office/officeart/2005/8/layout/default"/>
    <dgm:cxn modelId="{DAB3D354-94A0-4018-9001-0FBD770EF6BE}" type="presOf" srcId="{647692B4-0AD5-45AF-A4AA-32A23FB227FE}" destId="{E571BC6A-7A59-47C2-A917-E5B1F643406B}" srcOrd="0" destOrd="0" presId="urn:microsoft.com/office/officeart/2005/8/layout/default"/>
    <dgm:cxn modelId="{68346775-606B-4148-9D71-80E626BD9656}" type="presOf" srcId="{7AAAA248-9A2C-4776-B4B3-956301C5BF40}" destId="{2AE137D5-47D1-4D5F-AC4C-E01BB77935C4}" srcOrd="0" destOrd="0" presId="urn:microsoft.com/office/officeart/2005/8/layout/default"/>
    <dgm:cxn modelId="{32CD9157-E9FE-4ED4-A626-89BC607D2029}" type="presOf" srcId="{059B9652-5D8B-4A06-B5C2-AB9EE7EC404A}" destId="{C2EC0754-D3B9-4686-99E0-EF830D016454}" srcOrd="0" destOrd="0" presId="urn:microsoft.com/office/officeart/2005/8/layout/default"/>
    <dgm:cxn modelId="{16DDCA89-A207-4C4E-BBF2-17219366F94E}" type="presOf" srcId="{43BD3529-7416-460E-B684-5C2414D7F1ED}" destId="{40FCF162-A541-459A-85DA-8E97B28A0199}" srcOrd="0" destOrd="0" presId="urn:microsoft.com/office/officeart/2005/8/layout/default"/>
    <dgm:cxn modelId="{C7503A95-62DB-4D87-A697-AF061F19CC5B}" srcId="{43BD3529-7416-460E-B684-5C2414D7F1ED}" destId="{BB91BBD9-BA1C-421A-92FA-C2582FA2E925}" srcOrd="0" destOrd="0" parTransId="{89667AA6-BD25-4A2A-9138-871164FE4793}" sibTransId="{0A28393D-EF02-4C7B-964C-227C0EB2CFA2}"/>
    <dgm:cxn modelId="{2C9D6BAA-8CFC-4A2A-9DDC-B9E2BBC9CD73}" srcId="{43BD3529-7416-460E-B684-5C2414D7F1ED}" destId="{45175F5C-6B8F-4B4A-918A-EB2CDA9734D1}" srcOrd="3" destOrd="0" parTransId="{6666D576-3E05-4304-A2D0-C7E338B07129}" sibTransId="{D9E648C3-25E3-4FAF-A53D-E51F077FA8AA}"/>
    <dgm:cxn modelId="{5C6822AB-C0F9-4B8B-9AC4-5337674343C5}" srcId="{43BD3529-7416-460E-B684-5C2414D7F1ED}" destId="{C722B302-97C7-4F5C-9655-A8EB5FE0C3D6}" srcOrd="9" destOrd="0" parTransId="{AC59CEF4-B79A-4DA7-90BE-45F4E1C61A79}" sibTransId="{1E577B25-007B-4971-B969-F10CC123F64F}"/>
    <dgm:cxn modelId="{57BD96C1-1066-44BE-B3D5-E7577B49887E}" srcId="{43BD3529-7416-460E-B684-5C2414D7F1ED}" destId="{D739B3C5-91C6-4C6C-9260-C980B6224971}" srcOrd="11" destOrd="0" parTransId="{791B1146-F35E-4406-A712-A05652BAEBCA}" sibTransId="{3B8709F7-B74B-4149-9CAF-DF33ECB5FC96}"/>
    <dgm:cxn modelId="{F193E0C6-B065-4F32-A9CB-60FDA49E4BA0}" type="presOf" srcId="{C722B302-97C7-4F5C-9655-A8EB5FE0C3D6}" destId="{2A78AE5C-AFED-4BC6-9D43-B8CA6A8E1D37}" srcOrd="0" destOrd="0" presId="urn:microsoft.com/office/officeart/2005/8/layout/default"/>
    <dgm:cxn modelId="{7ED960CA-29F8-4223-B0A2-13579085D962}" srcId="{43BD3529-7416-460E-B684-5C2414D7F1ED}" destId="{60775CBA-1469-4414-B53E-17C3A673E590}" srcOrd="2" destOrd="0" parTransId="{4F14031F-4EB7-4B31-854C-8DB438F43648}" sibTransId="{6490D149-1669-4FE1-A7B3-978C38C0A9F7}"/>
    <dgm:cxn modelId="{A2E5D1D5-3F50-4259-84B6-6CF1B6AFAC4F}" type="presOf" srcId="{45175F5C-6B8F-4B4A-918A-EB2CDA9734D1}" destId="{2991A654-EE5B-4A30-9460-346455FBC8B3}" srcOrd="0" destOrd="0" presId="urn:microsoft.com/office/officeart/2005/8/layout/default"/>
    <dgm:cxn modelId="{BCBE60DC-0DA9-4205-B515-DB4658B4AD4F}" srcId="{43BD3529-7416-460E-B684-5C2414D7F1ED}" destId="{059B9652-5D8B-4A06-B5C2-AB9EE7EC404A}" srcOrd="8" destOrd="0" parTransId="{C7CFF428-2E61-4641-AD9C-1206B6922AEE}" sibTransId="{F59C7DE7-F96C-46E3-834C-69022C902B1A}"/>
    <dgm:cxn modelId="{45B2ADEA-702B-4EC8-BC24-CF1EBD642DE7}" type="presOf" srcId="{B6C9FDF9-E3B8-4418-9079-3927DE4BD697}" destId="{B4384D2F-8FDC-4648-B6E6-00957F0CF7D8}" srcOrd="0" destOrd="0" presId="urn:microsoft.com/office/officeart/2005/8/layout/default"/>
    <dgm:cxn modelId="{AA7E6AED-A091-4FE6-9D34-BD3D1744FCE3}" srcId="{43BD3529-7416-460E-B684-5C2414D7F1ED}" destId="{B6C9FDF9-E3B8-4418-9079-3927DE4BD697}" srcOrd="4" destOrd="0" parTransId="{F0ACFBEC-8371-4D26-B9FB-CDBBF54B0D98}" sibTransId="{7C6594C4-5AE0-4979-BAF7-00DE4C089EF1}"/>
    <dgm:cxn modelId="{7015D8EF-83E8-4862-9791-4014C0CF2A9D}" type="presOf" srcId="{9D7FE571-D26C-4CC9-AEF5-767DE52ED256}" destId="{84BE2A96-04F4-46C4-AB4B-3C9264B844A0}" srcOrd="0" destOrd="0" presId="urn:microsoft.com/office/officeart/2005/8/layout/default"/>
    <dgm:cxn modelId="{38184CFF-53EE-4CA3-92BF-F4606DB2200C}" type="presOf" srcId="{60775CBA-1469-4414-B53E-17C3A673E590}" destId="{0A139F3A-E129-4DD3-9509-358A74F45BAC}" srcOrd="0" destOrd="0" presId="urn:microsoft.com/office/officeart/2005/8/layout/default"/>
    <dgm:cxn modelId="{ECCE6CC9-D561-4039-9B88-AC78A659BA03}" type="presParOf" srcId="{40FCF162-A541-459A-85DA-8E97B28A0199}" destId="{0A6FFAED-52B6-441F-97CB-41641ACF9443}" srcOrd="0" destOrd="0" presId="urn:microsoft.com/office/officeart/2005/8/layout/default"/>
    <dgm:cxn modelId="{E67835D7-A7C4-4D30-909D-D75E75240481}" type="presParOf" srcId="{40FCF162-A541-459A-85DA-8E97B28A0199}" destId="{B02380BB-D4ED-424C-9B85-F38B00DB5D56}" srcOrd="1" destOrd="0" presId="urn:microsoft.com/office/officeart/2005/8/layout/default"/>
    <dgm:cxn modelId="{F048A734-C554-433B-8EF9-F56718C42FFB}" type="presParOf" srcId="{40FCF162-A541-459A-85DA-8E97B28A0199}" destId="{C2804D41-B8A9-41BE-B5FB-B3DA6AA49AC4}" srcOrd="2" destOrd="0" presId="urn:microsoft.com/office/officeart/2005/8/layout/default"/>
    <dgm:cxn modelId="{41312D8F-8DAF-42A4-B283-EA751B5DDE34}" type="presParOf" srcId="{40FCF162-A541-459A-85DA-8E97B28A0199}" destId="{988B9367-F407-4180-A9AF-1D5C71E3E7EA}" srcOrd="3" destOrd="0" presId="urn:microsoft.com/office/officeart/2005/8/layout/default"/>
    <dgm:cxn modelId="{651E34D3-D0CB-4076-8ABA-C6BFA0A3CC3D}" type="presParOf" srcId="{40FCF162-A541-459A-85DA-8E97B28A0199}" destId="{0A139F3A-E129-4DD3-9509-358A74F45BAC}" srcOrd="4" destOrd="0" presId="urn:microsoft.com/office/officeart/2005/8/layout/default"/>
    <dgm:cxn modelId="{5DD82F26-6702-4DE0-AD5A-8C431061E393}" type="presParOf" srcId="{40FCF162-A541-459A-85DA-8E97B28A0199}" destId="{739BDD37-9891-4896-9437-18FFC866436A}" srcOrd="5" destOrd="0" presId="urn:microsoft.com/office/officeart/2005/8/layout/default"/>
    <dgm:cxn modelId="{1325A44D-22A6-46C3-9E67-03BE17554F2A}" type="presParOf" srcId="{40FCF162-A541-459A-85DA-8E97B28A0199}" destId="{2991A654-EE5B-4A30-9460-346455FBC8B3}" srcOrd="6" destOrd="0" presId="urn:microsoft.com/office/officeart/2005/8/layout/default"/>
    <dgm:cxn modelId="{431BF09A-CA86-40C1-9624-5D751CA7853F}" type="presParOf" srcId="{40FCF162-A541-459A-85DA-8E97B28A0199}" destId="{FD7A4A6E-9721-4011-8380-A3CE23103B45}" srcOrd="7" destOrd="0" presId="urn:microsoft.com/office/officeart/2005/8/layout/default"/>
    <dgm:cxn modelId="{86D7680E-CE1A-4D60-AD49-93A761922A6F}" type="presParOf" srcId="{40FCF162-A541-459A-85DA-8E97B28A0199}" destId="{B4384D2F-8FDC-4648-B6E6-00957F0CF7D8}" srcOrd="8" destOrd="0" presId="urn:microsoft.com/office/officeart/2005/8/layout/default"/>
    <dgm:cxn modelId="{666E9E8F-18D4-4F41-82C9-423C5478CEDA}" type="presParOf" srcId="{40FCF162-A541-459A-85DA-8E97B28A0199}" destId="{80CF6CDF-EBE4-48C0-A87E-52F4C39C6020}" srcOrd="9" destOrd="0" presId="urn:microsoft.com/office/officeart/2005/8/layout/default"/>
    <dgm:cxn modelId="{B05F3D13-ECD7-4213-A654-379AF70260DA}" type="presParOf" srcId="{40FCF162-A541-459A-85DA-8E97B28A0199}" destId="{84BE2A96-04F4-46C4-AB4B-3C9264B844A0}" srcOrd="10" destOrd="0" presId="urn:microsoft.com/office/officeart/2005/8/layout/default"/>
    <dgm:cxn modelId="{FFF62F64-0E4D-4D82-8C44-40A3CA9AA214}" type="presParOf" srcId="{40FCF162-A541-459A-85DA-8E97B28A0199}" destId="{7D45403D-D4E8-4AB9-973C-6B9DDA14BF8D}" srcOrd="11" destOrd="0" presId="urn:microsoft.com/office/officeart/2005/8/layout/default"/>
    <dgm:cxn modelId="{1774FB1B-E051-40DB-BEE2-F9044A727029}" type="presParOf" srcId="{40FCF162-A541-459A-85DA-8E97B28A0199}" destId="{E571BC6A-7A59-47C2-A917-E5B1F643406B}" srcOrd="12" destOrd="0" presId="urn:microsoft.com/office/officeart/2005/8/layout/default"/>
    <dgm:cxn modelId="{9B28E912-5448-4628-A9EE-C062840FC026}" type="presParOf" srcId="{40FCF162-A541-459A-85DA-8E97B28A0199}" destId="{BD24701C-0213-4D69-A26F-55867E43CAAC}" srcOrd="13" destOrd="0" presId="urn:microsoft.com/office/officeart/2005/8/layout/default"/>
    <dgm:cxn modelId="{030D59AB-D149-4C45-B90F-6A7EC96A474B}" type="presParOf" srcId="{40FCF162-A541-459A-85DA-8E97B28A0199}" destId="{6082CA51-58E1-47E9-AEFA-3A2F969DD99A}" srcOrd="14" destOrd="0" presId="urn:microsoft.com/office/officeart/2005/8/layout/default"/>
    <dgm:cxn modelId="{EA203E54-C6BC-4706-9978-65C637614914}" type="presParOf" srcId="{40FCF162-A541-459A-85DA-8E97B28A0199}" destId="{EA4D9392-1F97-4C83-8567-7E53DE2CE50E}" srcOrd="15" destOrd="0" presId="urn:microsoft.com/office/officeart/2005/8/layout/default"/>
    <dgm:cxn modelId="{A365B829-9CB6-4812-A0F5-8A74B550A93A}" type="presParOf" srcId="{40FCF162-A541-459A-85DA-8E97B28A0199}" destId="{C2EC0754-D3B9-4686-99E0-EF830D016454}" srcOrd="16" destOrd="0" presId="urn:microsoft.com/office/officeart/2005/8/layout/default"/>
    <dgm:cxn modelId="{8410BF1B-CF1F-4101-B985-B17B03F8F6C0}" type="presParOf" srcId="{40FCF162-A541-459A-85DA-8E97B28A0199}" destId="{39DE139A-115A-4B85-A601-C4265A4405D7}" srcOrd="17" destOrd="0" presId="urn:microsoft.com/office/officeart/2005/8/layout/default"/>
    <dgm:cxn modelId="{AD528C19-835E-4546-8C99-384306F3A212}" type="presParOf" srcId="{40FCF162-A541-459A-85DA-8E97B28A0199}" destId="{2A78AE5C-AFED-4BC6-9D43-B8CA6A8E1D37}" srcOrd="18" destOrd="0" presId="urn:microsoft.com/office/officeart/2005/8/layout/default"/>
    <dgm:cxn modelId="{E999AEA6-1D09-4BC8-878E-B545644A5D3D}" type="presParOf" srcId="{40FCF162-A541-459A-85DA-8E97B28A0199}" destId="{43E755C1-E86C-4F5D-923F-9EF533DECBB4}" srcOrd="19" destOrd="0" presId="urn:microsoft.com/office/officeart/2005/8/layout/default"/>
    <dgm:cxn modelId="{FC5C3B18-D1FF-4332-B506-BE448EDDF3AC}" type="presParOf" srcId="{40FCF162-A541-459A-85DA-8E97B28A0199}" destId="{2AE137D5-47D1-4D5F-AC4C-E01BB77935C4}" srcOrd="20" destOrd="0" presId="urn:microsoft.com/office/officeart/2005/8/layout/default"/>
    <dgm:cxn modelId="{79A49828-FA2B-440B-ADE0-A49434B93E94}" type="presParOf" srcId="{40FCF162-A541-459A-85DA-8E97B28A0199}" destId="{F3654B8F-5320-4552-A677-CAD5A26C17B5}" srcOrd="21" destOrd="0" presId="urn:microsoft.com/office/officeart/2005/8/layout/default"/>
    <dgm:cxn modelId="{6A8FD5AD-217B-429C-AE1B-B984FB0F9340}" type="presParOf" srcId="{40FCF162-A541-459A-85DA-8E97B28A0199}" destId="{8660DC77-60B5-4916-AB61-C5725322F93D}"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6649C7A-1798-46DC-B056-17EA82A5EBBE}" type="doc">
      <dgm:prSet loTypeId="urn:microsoft.com/office/officeart/2005/8/layout/hierarchy1" loCatId="hierarchy" qsTypeId="urn:microsoft.com/office/officeart/2005/8/quickstyle/simple1" qsCatId="simple" csTypeId="urn:microsoft.com/office/officeart/2005/8/colors/accent6_2" csCatId="accent6"/>
      <dgm:spPr/>
      <dgm:t>
        <a:bodyPr/>
        <a:lstStyle/>
        <a:p>
          <a:endParaRPr lang="en-US"/>
        </a:p>
      </dgm:t>
    </dgm:pt>
    <dgm:pt modelId="{993C04FE-98CC-46DB-A0E4-76C1BA0947EA}">
      <dgm:prSet/>
      <dgm:spPr/>
      <dgm:t>
        <a:bodyPr/>
        <a:lstStyle/>
        <a:p>
          <a:r>
            <a:rPr lang="en-US" dirty="0">
              <a:latin typeface="Calibri"/>
              <a:cs typeface="Calibri"/>
            </a:rPr>
            <a:t>There are cases where a party is prevented from performing by events beyond its control, as in the case of Force Majeure events. </a:t>
          </a:r>
        </a:p>
      </dgm:t>
    </dgm:pt>
    <dgm:pt modelId="{1F6E0237-7EFD-4201-9FDE-212D15929561}" type="parTrans" cxnId="{D2BE7C75-E4EB-4959-8EF3-77CA2B4497D0}">
      <dgm:prSet/>
      <dgm:spPr/>
      <dgm:t>
        <a:bodyPr/>
        <a:lstStyle/>
        <a:p>
          <a:endParaRPr lang="en-US"/>
        </a:p>
      </dgm:t>
    </dgm:pt>
    <dgm:pt modelId="{699C934E-EFDE-4975-85CD-12EB60120049}" type="sibTrans" cxnId="{D2BE7C75-E4EB-4959-8EF3-77CA2B4497D0}">
      <dgm:prSet/>
      <dgm:spPr/>
      <dgm:t>
        <a:bodyPr/>
        <a:lstStyle/>
        <a:p>
          <a:endParaRPr lang="en-US"/>
        </a:p>
      </dgm:t>
    </dgm:pt>
    <dgm:pt modelId="{552523CA-21B9-4ABB-BE57-04979DBE2E51}">
      <dgm:prSet/>
      <dgm:spPr/>
      <dgm:t>
        <a:bodyPr/>
        <a:lstStyle/>
        <a:p>
          <a:r>
            <a:rPr lang="en-US" dirty="0">
              <a:latin typeface="Calibri"/>
              <a:cs typeface="Calibri"/>
            </a:rPr>
            <a:t>Commercial contracts often include a Force Majeure clause setting out requirements for establishing the existence of a Force Majeure (FM) event—an event or circumstance that prevents or impedes a party’s performance of its contractual duties.</a:t>
          </a:r>
        </a:p>
      </dgm:t>
    </dgm:pt>
    <dgm:pt modelId="{19853218-8616-4897-8D38-8D77EDAABE9F}" type="parTrans" cxnId="{6EB0AA71-B192-4141-9B0F-D1AA9B51FF18}">
      <dgm:prSet/>
      <dgm:spPr/>
      <dgm:t>
        <a:bodyPr/>
        <a:lstStyle/>
        <a:p>
          <a:endParaRPr lang="en-US"/>
        </a:p>
      </dgm:t>
    </dgm:pt>
    <dgm:pt modelId="{B32B4ED5-ADEB-4B24-9968-9111A3CF1243}" type="sibTrans" cxnId="{6EB0AA71-B192-4141-9B0F-D1AA9B51FF18}">
      <dgm:prSet/>
      <dgm:spPr/>
      <dgm:t>
        <a:bodyPr/>
        <a:lstStyle/>
        <a:p>
          <a:endParaRPr lang="en-US"/>
        </a:p>
      </dgm:t>
    </dgm:pt>
    <dgm:pt modelId="{C1042198-7263-43D3-AB73-56D331107395}" type="pres">
      <dgm:prSet presAssocID="{B6649C7A-1798-46DC-B056-17EA82A5EBBE}" presName="hierChild1" presStyleCnt="0">
        <dgm:presLayoutVars>
          <dgm:chPref val="1"/>
          <dgm:dir/>
          <dgm:animOne val="branch"/>
          <dgm:animLvl val="lvl"/>
          <dgm:resizeHandles/>
        </dgm:presLayoutVars>
      </dgm:prSet>
      <dgm:spPr/>
    </dgm:pt>
    <dgm:pt modelId="{01A2272A-B59E-4121-9BFA-4552857C53A8}" type="pres">
      <dgm:prSet presAssocID="{993C04FE-98CC-46DB-A0E4-76C1BA0947EA}" presName="hierRoot1" presStyleCnt="0"/>
      <dgm:spPr/>
    </dgm:pt>
    <dgm:pt modelId="{2C7970F5-501A-4521-9AD2-D8D2CCDC092B}" type="pres">
      <dgm:prSet presAssocID="{993C04FE-98CC-46DB-A0E4-76C1BA0947EA}" presName="composite" presStyleCnt="0"/>
      <dgm:spPr/>
    </dgm:pt>
    <dgm:pt modelId="{2ABF8280-488F-448F-B521-CD2ACFE0622A}" type="pres">
      <dgm:prSet presAssocID="{993C04FE-98CC-46DB-A0E4-76C1BA0947EA}" presName="background" presStyleLbl="node0" presStyleIdx="0" presStyleCnt="2"/>
      <dgm:spPr/>
    </dgm:pt>
    <dgm:pt modelId="{42F803F0-8E61-4F90-B9E4-A4B7F7B50C12}" type="pres">
      <dgm:prSet presAssocID="{993C04FE-98CC-46DB-A0E4-76C1BA0947EA}" presName="text" presStyleLbl="fgAcc0" presStyleIdx="0" presStyleCnt="2">
        <dgm:presLayoutVars>
          <dgm:chPref val="3"/>
        </dgm:presLayoutVars>
      </dgm:prSet>
      <dgm:spPr/>
    </dgm:pt>
    <dgm:pt modelId="{FD1417C7-40AE-4506-9D1C-485536E182CB}" type="pres">
      <dgm:prSet presAssocID="{993C04FE-98CC-46DB-A0E4-76C1BA0947EA}" presName="hierChild2" presStyleCnt="0"/>
      <dgm:spPr/>
    </dgm:pt>
    <dgm:pt modelId="{6E1C0140-D188-42E3-BED7-92AE98B24B7D}" type="pres">
      <dgm:prSet presAssocID="{552523CA-21B9-4ABB-BE57-04979DBE2E51}" presName="hierRoot1" presStyleCnt="0"/>
      <dgm:spPr/>
    </dgm:pt>
    <dgm:pt modelId="{22F31DBA-2BA3-4C61-BED4-2BAE86A0E702}" type="pres">
      <dgm:prSet presAssocID="{552523CA-21B9-4ABB-BE57-04979DBE2E51}" presName="composite" presStyleCnt="0"/>
      <dgm:spPr/>
    </dgm:pt>
    <dgm:pt modelId="{B4EE619E-93F5-4D92-8EE1-5EA53F2BD8F6}" type="pres">
      <dgm:prSet presAssocID="{552523CA-21B9-4ABB-BE57-04979DBE2E51}" presName="background" presStyleLbl="node0" presStyleIdx="1" presStyleCnt="2"/>
      <dgm:spPr/>
    </dgm:pt>
    <dgm:pt modelId="{81C8A8EA-A437-4DC7-8B9C-943A47CE037D}" type="pres">
      <dgm:prSet presAssocID="{552523CA-21B9-4ABB-BE57-04979DBE2E51}" presName="text" presStyleLbl="fgAcc0" presStyleIdx="1" presStyleCnt="2">
        <dgm:presLayoutVars>
          <dgm:chPref val="3"/>
        </dgm:presLayoutVars>
      </dgm:prSet>
      <dgm:spPr/>
    </dgm:pt>
    <dgm:pt modelId="{37DA0337-1E9C-46C2-97D2-DD7C3A45559D}" type="pres">
      <dgm:prSet presAssocID="{552523CA-21B9-4ABB-BE57-04979DBE2E51}" presName="hierChild2" presStyleCnt="0"/>
      <dgm:spPr/>
    </dgm:pt>
  </dgm:ptLst>
  <dgm:cxnLst>
    <dgm:cxn modelId="{5B5C8C16-1835-4A24-BD96-289B53A2CFF9}" type="presOf" srcId="{552523CA-21B9-4ABB-BE57-04979DBE2E51}" destId="{81C8A8EA-A437-4DC7-8B9C-943A47CE037D}" srcOrd="0" destOrd="0" presId="urn:microsoft.com/office/officeart/2005/8/layout/hierarchy1"/>
    <dgm:cxn modelId="{6EB0AA71-B192-4141-9B0F-D1AA9B51FF18}" srcId="{B6649C7A-1798-46DC-B056-17EA82A5EBBE}" destId="{552523CA-21B9-4ABB-BE57-04979DBE2E51}" srcOrd="1" destOrd="0" parTransId="{19853218-8616-4897-8D38-8D77EDAABE9F}" sibTransId="{B32B4ED5-ADEB-4B24-9968-9111A3CF1243}"/>
    <dgm:cxn modelId="{D2BE7C75-E4EB-4959-8EF3-77CA2B4497D0}" srcId="{B6649C7A-1798-46DC-B056-17EA82A5EBBE}" destId="{993C04FE-98CC-46DB-A0E4-76C1BA0947EA}" srcOrd="0" destOrd="0" parTransId="{1F6E0237-7EFD-4201-9FDE-212D15929561}" sibTransId="{699C934E-EFDE-4975-85CD-12EB60120049}"/>
    <dgm:cxn modelId="{1E3041F4-C1A7-4FFC-B047-EBA00E76FB85}" type="presOf" srcId="{993C04FE-98CC-46DB-A0E4-76C1BA0947EA}" destId="{42F803F0-8E61-4F90-B9E4-A4B7F7B50C12}" srcOrd="0" destOrd="0" presId="urn:microsoft.com/office/officeart/2005/8/layout/hierarchy1"/>
    <dgm:cxn modelId="{E2EEDCF5-B7C7-4C7E-BD4F-E39F91E710B9}" type="presOf" srcId="{B6649C7A-1798-46DC-B056-17EA82A5EBBE}" destId="{C1042198-7263-43D3-AB73-56D331107395}" srcOrd="0" destOrd="0" presId="urn:microsoft.com/office/officeart/2005/8/layout/hierarchy1"/>
    <dgm:cxn modelId="{8B65DBF8-7D70-46B1-9AD9-D2EE5CB90317}" type="presParOf" srcId="{C1042198-7263-43D3-AB73-56D331107395}" destId="{01A2272A-B59E-4121-9BFA-4552857C53A8}" srcOrd="0" destOrd="0" presId="urn:microsoft.com/office/officeart/2005/8/layout/hierarchy1"/>
    <dgm:cxn modelId="{F72C1DA9-628C-4C3F-BB61-529D97861D54}" type="presParOf" srcId="{01A2272A-B59E-4121-9BFA-4552857C53A8}" destId="{2C7970F5-501A-4521-9AD2-D8D2CCDC092B}" srcOrd="0" destOrd="0" presId="urn:microsoft.com/office/officeart/2005/8/layout/hierarchy1"/>
    <dgm:cxn modelId="{3435E9A4-EE49-41E2-8BF0-BD0E465D342F}" type="presParOf" srcId="{2C7970F5-501A-4521-9AD2-D8D2CCDC092B}" destId="{2ABF8280-488F-448F-B521-CD2ACFE0622A}" srcOrd="0" destOrd="0" presId="urn:microsoft.com/office/officeart/2005/8/layout/hierarchy1"/>
    <dgm:cxn modelId="{65B4ABDD-E6B9-4431-AF9A-44C1E27A7E45}" type="presParOf" srcId="{2C7970F5-501A-4521-9AD2-D8D2CCDC092B}" destId="{42F803F0-8E61-4F90-B9E4-A4B7F7B50C12}" srcOrd="1" destOrd="0" presId="urn:microsoft.com/office/officeart/2005/8/layout/hierarchy1"/>
    <dgm:cxn modelId="{BAC1B0E2-1E78-4FC9-82E8-23750BD0F436}" type="presParOf" srcId="{01A2272A-B59E-4121-9BFA-4552857C53A8}" destId="{FD1417C7-40AE-4506-9D1C-485536E182CB}" srcOrd="1" destOrd="0" presId="urn:microsoft.com/office/officeart/2005/8/layout/hierarchy1"/>
    <dgm:cxn modelId="{DDC0AA87-F84F-47BF-BD7C-C9010C69C200}" type="presParOf" srcId="{C1042198-7263-43D3-AB73-56D331107395}" destId="{6E1C0140-D188-42E3-BED7-92AE98B24B7D}" srcOrd="1" destOrd="0" presId="urn:microsoft.com/office/officeart/2005/8/layout/hierarchy1"/>
    <dgm:cxn modelId="{99DE11B8-7DDE-427F-A860-579E0AF77819}" type="presParOf" srcId="{6E1C0140-D188-42E3-BED7-92AE98B24B7D}" destId="{22F31DBA-2BA3-4C61-BED4-2BAE86A0E702}" srcOrd="0" destOrd="0" presId="urn:microsoft.com/office/officeart/2005/8/layout/hierarchy1"/>
    <dgm:cxn modelId="{897ADF3E-E6D7-47E1-8BF1-0087AEA4FA39}" type="presParOf" srcId="{22F31DBA-2BA3-4C61-BED4-2BAE86A0E702}" destId="{B4EE619E-93F5-4D92-8EE1-5EA53F2BD8F6}" srcOrd="0" destOrd="0" presId="urn:microsoft.com/office/officeart/2005/8/layout/hierarchy1"/>
    <dgm:cxn modelId="{435CC084-A96D-4712-9F1F-438385AD76D5}" type="presParOf" srcId="{22F31DBA-2BA3-4C61-BED4-2BAE86A0E702}" destId="{81C8A8EA-A437-4DC7-8B9C-943A47CE037D}" srcOrd="1" destOrd="0" presId="urn:microsoft.com/office/officeart/2005/8/layout/hierarchy1"/>
    <dgm:cxn modelId="{26C4F395-6231-4FC3-ACCE-3F1DD9B0B71A}" type="presParOf" srcId="{6E1C0140-D188-42E3-BED7-92AE98B24B7D}" destId="{37DA0337-1E9C-46C2-97D2-DD7C3A45559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CBBFC24-2024-42DF-A422-9B3D4A26A74E}" type="doc">
      <dgm:prSet loTypeId="urn:microsoft.com/office/officeart/2005/8/layout/default" loCatId="list" qsTypeId="urn:microsoft.com/office/officeart/2005/8/quickstyle/simple1" qsCatId="simple" csTypeId="urn:microsoft.com/office/officeart/2005/8/colors/accent6_4" csCatId="accent6"/>
      <dgm:spPr/>
      <dgm:t>
        <a:bodyPr/>
        <a:lstStyle/>
        <a:p>
          <a:endParaRPr lang="en-US"/>
        </a:p>
      </dgm:t>
    </dgm:pt>
    <dgm:pt modelId="{0481A694-B1BE-4A94-914B-07AD7D93F8C0}">
      <dgm:prSet/>
      <dgm:spPr/>
      <dgm:t>
        <a:bodyPr/>
        <a:lstStyle/>
        <a:p>
          <a:r>
            <a:rPr lang="en-US" dirty="0">
              <a:solidFill>
                <a:schemeClr val="bg1"/>
              </a:solidFill>
              <a:latin typeface="Calibri"/>
              <a:cs typeface="Calibri"/>
            </a:rPr>
            <a:t>Governing Law: Most often in a civil law jurisdiction, force majeure is a codified concept, often specifically providing consequences in one or more legislations. In common law jurisdictions, force majeure is a purely a contractual concept to be agreed between parties. It is imperative, therefore, to carefully select your governing law.</a:t>
          </a:r>
        </a:p>
      </dgm:t>
    </dgm:pt>
    <dgm:pt modelId="{06D7D245-2701-47D1-B3C9-C1F44208C9E5}" type="parTrans" cxnId="{92F9B323-E83D-4E03-A4A2-D333C8E9B4FA}">
      <dgm:prSet/>
      <dgm:spPr/>
      <dgm:t>
        <a:bodyPr/>
        <a:lstStyle/>
        <a:p>
          <a:endParaRPr lang="en-US"/>
        </a:p>
      </dgm:t>
    </dgm:pt>
    <dgm:pt modelId="{135DBB00-BCA9-492E-94EC-7BBDC24F97F4}" type="sibTrans" cxnId="{92F9B323-E83D-4E03-A4A2-D333C8E9B4FA}">
      <dgm:prSet/>
      <dgm:spPr/>
      <dgm:t>
        <a:bodyPr/>
        <a:lstStyle/>
        <a:p>
          <a:endParaRPr lang="en-US"/>
        </a:p>
      </dgm:t>
    </dgm:pt>
    <dgm:pt modelId="{83927FFD-2579-44F4-BA0E-05870F29CDAA}">
      <dgm:prSet/>
      <dgm:spPr/>
      <dgm:t>
        <a:bodyPr/>
        <a:lstStyle/>
        <a:p>
          <a:r>
            <a:rPr lang="en-US" dirty="0">
              <a:solidFill>
                <a:schemeClr val="bg1"/>
              </a:solidFill>
              <a:latin typeface="Calibri"/>
              <a:cs typeface="Calibri"/>
            </a:rPr>
            <a:t>Define the concept: It is almost impossible to identify and list every potential eventuality; therefore, such conceptual definitions can be helpful. Only if the intention is to restrict the definition to known type of events, a litany of events alone will suffice.</a:t>
          </a:r>
        </a:p>
      </dgm:t>
    </dgm:pt>
    <dgm:pt modelId="{71F9E23B-ECA9-4A8E-B37E-CF279854AE11}" type="parTrans" cxnId="{3636805E-3AF4-4DA7-BFC9-849B438697E2}">
      <dgm:prSet/>
      <dgm:spPr/>
      <dgm:t>
        <a:bodyPr/>
        <a:lstStyle/>
        <a:p>
          <a:endParaRPr lang="en-US"/>
        </a:p>
      </dgm:t>
    </dgm:pt>
    <dgm:pt modelId="{17196E5B-A8C5-4CA2-9C3B-0F59E30B181C}" type="sibTrans" cxnId="{3636805E-3AF4-4DA7-BFC9-849B438697E2}">
      <dgm:prSet/>
      <dgm:spPr/>
      <dgm:t>
        <a:bodyPr/>
        <a:lstStyle/>
        <a:p>
          <a:endParaRPr lang="en-US"/>
        </a:p>
      </dgm:t>
    </dgm:pt>
    <dgm:pt modelId="{275A97EF-0F07-426C-8C98-157D980C6C55}">
      <dgm:prSet/>
      <dgm:spPr/>
      <dgm:t>
        <a:bodyPr/>
        <a:lstStyle/>
        <a:p>
          <a:r>
            <a:rPr lang="en-US" dirty="0">
              <a:solidFill>
                <a:schemeClr val="bg1"/>
              </a:solidFill>
              <a:latin typeface="Calibri"/>
              <a:cs typeface="Calibri"/>
            </a:rPr>
            <a:t>List them all: Whether or not you decide to include a conceptual definition, you must list out all known and identifiable events (or type of events) intended to qualify as force majeure irrespective of whether or not a broader term in the list of events ostensibly includes such separately identifiable event. Common law courts read force majeure clauses strictly and narrowly, therefore, conceptual definition alone would fall short of expectations. </a:t>
          </a:r>
        </a:p>
      </dgm:t>
    </dgm:pt>
    <dgm:pt modelId="{12965D1A-7479-428D-8C56-D91EB6E55F39}" type="parTrans" cxnId="{6E1B3729-B6D1-4C8B-AA05-805A3DF16FA4}">
      <dgm:prSet/>
      <dgm:spPr/>
      <dgm:t>
        <a:bodyPr/>
        <a:lstStyle/>
        <a:p>
          <a:endParaRPr lang="en-US"/>
        </a:p>
      </dgm:t>
    </dgm:pt>
    <dgm:pt modelId="{D0E99FE7-2D84-4F43-B7AB-A24F13ACF110}" type="sibTrans" cxnId="{6E1B3729-B6D1-4C8B-AA05-805A3DF16FA4}">
      <dgm:prSet/>
      <dgm:spPr/>
      <dgm:t>
        <a:bodyPr/>
        <a:lstStyle/>
        <a:p>
          <a:endParaRPr lang="en-US"/>
        </a:p>
      </dgm:t>
    </dgm:pt>
    <dgm:pt modelId="{29E45FE0-71E4-4DFA-BDA1-22F325065057}">
      <dgm:prSet/>
      <dgm:spPr/>
      <dgm:t>
        <a:bodyPr/>
        <a:lstStyle/>
        <a:p>
          <a:r>
            <a:rPr lang="en-US" dirty="0">
              <a:solidFill>
                <a:schemeClr val="bg1"/>
              </a:solidFill>
              <a:latin typeface="Calibri"/>
              <a:cs typeface="Calibri"/>
            </a:rPr>
            <a:t>The </a:t>
          </a:r>
          <a:r>
            <a:rPr lang="en-US" dirty="0" err="1">
              <a:solidFill>
                <a:schemeClr val="bg1"/>
              </a:solidFill>
              <a:latin typeface="Calibri"/>
              <a:cs typeface="Calibri"/>
            </a:rPr>
            <a:t>Unforseeablity</a:t>
          </a:r>
          <a:r>
            <a:rPr lang="en-US" dirty="0">
              <a:solidFill>
                <a:schemeClr val="bg1"/>
              </a:solidFill>
              <a:latin typeface="Calibri"/>
              <a:cs typeface="Calibri"/>
            </a:rPr>
            <a:t> Test: In the definition of force majeure, it is important to consider and specify expressly whether an event would qualify as force majeure only if it is unforeseeable. </a:t>
          </a:r>
        </a:p>
      </dgm:t>
    </dgm:pt>
    <dgm:pt modelId="{BA506A01-4B28-422D-9E20-C69FF84F6C30}" type="parTrans" cxnId="{82FE0990-0F43-4966-9CBD-C34DD0DE21BC}">
      <dgm:prSet/>
      <dgm:spPr/>
      <dgm:t>
        <a:bodyPr/>
        <a:lstStyle/>
        <a:p>
          <a:endParaRPr lang="en-US"/>
        </a:p>
      </dgm:t>
    </dgm:pt>
    <dgm:pt modelId="{CD64C899-57AB-427D-9EE1-B42BD218DD19}" type="sibTrans" cxnId="{82FE0990-0F43-4966-9CBD-C34DD0DE21BC}">
      <dgm:prSet/>
      <dgm:spPr/>
      <dgm:t>
        <a:bodyPr/>
        <a:lstStyle/>
        <a:p>
          <a:endParaRPr lang="en-US"/>
        </a:p>
      </dgm:t>
    </dgm:pt>
    <dgm:pt modelId="{6EDB0EC5-3025-4162-8B96-50E5D97F5477}">
      <dgm:prSet/>
      <dgm:spPr/>
      <dgm:t>
        <a:bodyPr/>
        <a:lstStyle/>
        <a:p>
          <a:r>
            <a:rPr lang="en-US" dirty="0">
              <a:solidFill>
                <a:schemeClr val="bg1"/>
              </a:solidFill>
              <a:latin typeface="Calibri"/>
              <a:cs typeface="Calibri"/>
            </a:rPr>
            <a:t>Suspension – complete or partial: Most often, force majeure clauses intend to suspend the contract rather than cancel or void it completely. The idea is to excuse performance without any additional liability for the duration of the force majeure. It is also possible to limit the suspension only to those obligations which are impacted and to insist on performance of others. </a:t>
          </a:r>
        </a:p>
      </dgm:t>
    </dgm:pt>
    <dgm:pt modelId="{AA60BE6B-CF16-4BB8-ABE3-6EFDF5909CEA}" type="parTrans" cxnId="{400CBE9E-707E-4765-B74F-D369FB3E9C59}">
      <dgm:prSet/>
      <dgm:spPr/>
      <dgm:t>
        <a:bodyPr/>
        <a:lstStyle/>
        <a:p>
          <a:endParaRPr lang="en-US"/>
        </a:p>
      </dgm:t>
    </dgm:pt>
    <dgm:pt modelId="{D2996616-3B79-48AA-8019-6131D5C3BFC7}" type="sibTrans" cxnId="{400CBE9E-707E-4765-B74F-D369FB3E9C59}">
      <dgm:prSet/>
      <dgm:spPr/>
      <dgm:t>
        <a:bodyPr/>
        <a:lstStyle/>
        <a:p>
          <a:endParaRPr lang="en-US"/>
        </a:p>
      </dgm:t>
    </dgm:pt>
    <dgm:pt modelId="{B6E06114-4C36-4D86-99A9-23CA191A37D3}">
      <dgm:prSet/>
      <dgm:spPr/>
      <dgm:t>
        <a:bodyPr/>
        <a:lstStyle/>
        <a:p>
          <a:r>
            <a:rPr lang="en-US" dirty="0">
              <a:solidFill>
                <a:schemeClr val="bg1"/>
              </a:solidFill>
              <a:latin typeface="Calibri"/>
              <a:cs typeface="Calibri"/>
            </a:rPr>
            <a:t>Termination: It is entirely </a:t>
          </a:r>
          <a:r>
            <a:rPr lang="en-US" dirty="0" err="1">
              <a:solidFill>
                <a:schemeClr val="bg1"/>
              </a:solidFill>
              <a:latin typeface="Calibri"/>
              <a:cs typeface="Calibri"/>
            </a:rPr>
            <a:t>upto</a:t>
          </a:r>
          <a:r>
            <a:rPr lang="en-US" dirty="0">
              <a:solidFill>
                <a:schemeClr val="bg1"/>
              </a:solidFill>
              <a:latin typeface="Calibri"/>
              <a:cs typeface="Calibri"/>
            </a:rPr>
            <a:t> parties to decide if and when force majeure may lead to cancellation or right to terminate the contract. Immediate right to terminate is not recommended as some force majeure events may last for a brief period and termination may be counter-productive. </a:t>
          </a:r>
        </a:p>
      </dgm:t>
    </dgm:pt>
    <dgm:pt modelId="{3350F5E0-9689-4132-A6EC-235E3034243A}" type="parTrans" cxnId="{475CD0AB-E917-493A-904C-A6F21437D27A}">
      <dgm:prSet/>
      <dgm:spPr/>
      <dgm:t>
        <a:bodyPr/>
        <a:lstStyle/>
        <a:p>
          <a:endParaRPr lang="en-US"/>
        </a:p>
      </dgm:t>
    </dgm:pt>
    <dgm:pt modelId="{61E30D22-710C-4CF6-AE73-A39350AB3715}" type="sibTrans" cxnId="{475CD0AB-E917-493A-904C-A6F21437D27A}">
      <dgm:prSet/>
      <dgm:spPr/>
      <dgm:t>
        <a:bodyPr/>
        <a:lstStyle/>
        <a:p>
          <a:endParaRPr lang="en-US"/>
        </a:p>
      </dgm:t>
    </dgm:pt>
    <dgm:pt modelId="{D631B7A0-61E5-4351-922E-EF5A0E01554F}">
      <dgm:prSet/>
      <dgm:spPr/>
      <dgm:t>
        <a:bodyPr/>
        <a:lstStyle/>
        <a:p>
          <a:r>
            <a:rPr lang="en-US" dirty="0">
              <a:solidFill>
                <a:schemeClr val="bg1"/>
              </a:solidFill>
              <a:latin typeface="Calibri"/>
              <a:cs typeface="Calibri"/>
            </a:rPr>
            <a:t>Local Impact: It is also important to provide the extent to which the consequence of force majeure would apply in a contract involving multiple locations. </a:t>
          </a:r>
        </a:p>
      </dgm:t>
    </dgm:pt>
    <dgm:pt modelId="{A6207D16-0135-4D3C-9409-848C154545BF}" type="parTrans" cxnId="{80966059-505F-4BEC-9207-58A9044AF9C6}">
      <dgm:prSet/>
      <dgm:spPr/>
      <dgm:t>
        <a:bodyPr/>
        <a:lstStyle/>
        <a:p>
          <a:endParaRPr lang="en-US"/>
        </a:p>
      </dgm:t>
    </dgm:pt>
    <dgm:pt modelId="{7A999A88-0654-49C8-A188-7D0E22ED6E40}" type="sibTrans" cxnId="{80966059-505F-4BEC-9207-58A9044AF9C6}">
      <dgm:prSet/>
      <dgm:spPr/>
      <dgm:t>
        <a:bodyPr/>
        <a:lstStyle/>
        <a:p>
          <a:endParaRPr lang="en-US"/>
        </a:p>
      </dgm:t>
    </dgm:pt>
    <dgm:pt modelId="{4D99200B-7696-4A52-98BF-8EAF82947F86}">
      <dgm:prSet/>
      <dgm:spPr/>
      <dgm:t>
        <a:bodyPr/>
        <a:lstStyle/>
        <a:p>
          <a:r>
            <a:rPr lang="en-US" dirty="0">
              <a:solidFill>
                <a:schemeClr val="bg1"/>
              </a:solidFill>
              <a:latin typeface="Calibri"/>
              <a:cs typeface="Calibri"/>
            </a:rPr>
            <a:t>Notice Requirement: Always advisable that an obligation must be put on the party claiming force majeure to notify invocation of the clause within a specified period from the date of happening of such event.</a:t>
          </a:r>
        </a:p>
      </dgm:t>
    </dgm:pt>
    <dgm:pt modelId="{60F4609D-E494-4976-BCD9-3F362E4A8767}" type="parTrans" cxnId="{979313A7-4E64-40CE-A6A0-99F574DE032E}">
      <dgm:prSet/>
      <dgm:spPr/>
      <dgm:t>
        <a:bodyPr/>
        <a:lstStyle/>
        <a:p>
          <a:endParaRPr lang="en-US"/>
        </a:p>
      </dgm:t>
    </dgm:pt>
    <dgm:pt modelId="{F1443A96-AC39-4C78-83F3-84D7F1289632}" type="sibTrans" cxnId="{979313A7-4E64-40CE-A6A0-99F574DE032E}">
      <dgm:prSet/>
      <dgm:spPr/>
      <dgm:t>
        <a:bodyPr/>
        <a:lstStyle/>
        <a:p>
          <a:endParaRPr lang="en-US"/>
        </a:p>
      </dgm:t>
    </dgm:pt>
    <dgm:pt modelId="{1D8259C7-DECD-4F19-A4C8-3279F5572BD8}" type="pres">
      <dgm:prSet presAssocID="{CCBBFC24-2024-42DF-A422-9B3D4A26A74E}" presName="diagram" presStyleCnt="0">
        <dgm:presLayoutVars>
          <dgm:dir/>
          <dgm:resizeHandles val="exact"/>
        </dgm:presLayoutVars>
      </dgm:prSet>
      <dgm:spPr/>
    </dgm:pt>
    <dgm:pt modelId="{3162DCD5-DEF8-4385-943F-7529CD10F0FF}" type="pres">
      <dgm:prSet presAssocID="{0481A694-B1BE-4A94-914B-07AD7D93F8C0}" presName="node" presStyleLbl="node1" presStyleIdx="0" presStyleCnt="8">
        <dgm:presLayoutVars>
          <dgm:bulletEnabled val="1"/>
        </dgm:presLayoutVars>
      </dgm:prSet>
      <dgm:spPr/>
    </dgm:pt>
    <dgm:pt modelId="{43411F1B-04F3-4A3E-A08D-6943B1E1DDE4}" type="pres">
      <dgm:prSet presAssocID="{135DBB00-BCA9-492E-94EC-7BBDC24F97F4}" presName="sibTrans" presStyleCnt="0"/>
      <dgm:spPr/>
    </dgm:pt>
    <dgm:pt modelId="{B65377AA-15D1-4988-979C-AA049A74F683}" type="pres">
      <dgm:prSet presAssocID="{83927FFD-2579-44F4-BA0E-05870F29CDAA}" presName="node" presStyleLbl="node1" presStyleIdx="1" presStyleCnt="8">
        <dgm:presLayoutVars>
          <dgm:bulletEnabled val="1"/>
        </dgm:presLayoutVars>
      </dgm:prSet>
      <dgm:spPr/>
    </dgm:pt>
    <dgm:pt modelId="{93036779-8EC9-430E-A94A-D139548C61F2}" type="pres">
      <dgm:prSet presAssocID="{17196E5B-A8C5-4CA2-9C3B-0F59E30B181C}" presName="sibTrans" presStyleCnt="0"/>
      <dgm:spPr/>
    </dgm:pt>
    <dgm:pt modelId="{5CE77D62-24A9-4C78-92D2-16E7593EAF6F}" type="pres">
      <dgm:prSet presAssocID="{275A97EF-0F07-426C-8C98-157D980C6C55}" presName="node" presStyleLbl="node1" presStyleIdx="2" presStyleCnt="8">
        <dgm:presLayoutVars>
          <dgm:bulletEnabled val="1"/>
        </dgm:presLayoutVars>
      </dgm:prSet>
      <dgm:spPr/>
    </dgm:pt>
    <dgm:pt modelId="{C85B40F5-0F8F-4A4A-8A1C-A8F48F677B56}" type="pres">
      <dgm:prSet presAssocID="{D0E99FE7-2D84-4F43-B7AB-A24F13ACF110}" presName="sibTrans" presStyleCnt="0"/>
      <dgm:spPr/>
    </dgm:pt>
    <dgm:pt modelId="{F7BEDCB4-8698-4816-8937-78DA471D6240}" type="pres">
      <dgm:prSet presAssocID="{29E45FE0-71E4-4DFA-BDA1-22F325065057}" presName="node" presStyleLbl="node1" presStyleIdx="3" presStyleCnt="8">
        <dgm:presLayoutVars>
          <dgm:bulletEnabled val="1"/>
        </dgm:presLayoutVars>
      </dgm:prSet>
      <dgm:spPr/>
    </dgm:pt>
    <dgm:pt modelId="{D1576BD8-C47A-4F30-BFC6-C76357345090}" type="pres">
      <dgm:prSet presAssocID="{CD64C899-57AB-427D-9EE1-B42BD218DD19}" presName="sibTrans" presStyleCnt="0"/>
      <dgm:spPr/>
    </dgm:pt>
    <dgm:pt modelId="{652EE847-B2E0-4254-9815-9AC517BC1F01}" type="pres">
      <dgm:prSet presAssocID="{6EDB0EC5-3025-4162-8B96-50E5D97F5477}" presName="node" presStyleLbl="node1" presStyleIdx="4" presStyleCnt="8">
        <dgm:presLayoutVars>
          <dgm:bulletEnabled val="1"/>
        </dgm:presLayoutVars>
      </dgm:prSet>
      <dgm:spPr/>
    </dgm:pt>
    <dgm:pt modelId="{7B5545D1-5947-4534-86B3-46E3C44EF98B}" type="pres">
      <dgm:prSet presAssocID="{D2996616-3B79-48AA-8019-6131D5C3BFC7}" presName="sibTrans" presStyleCnt="0"/>
      <dgm:spPr/>
    </dgm:pt>
    <dgm:pt modelId="{8FCC3832-6738-4E87-9350-B2DA12DF03A4}" type="pres">
      <dgm:prSet presAssocID="{B6E06114-4C36-4D86-99A9-23CA191A37D3}" presName="node" presStyleLbl="node1" presStyleIdx="5" presStyleCnt="8">
        <dgm:presLayoutVars>
          <dgm:bulletEnabled val="1"/>
        </dgm:presLayoutVars>
      </dgm:prSet>
      <dgm:spPr/>
    </dgm:pt>
    <dgm:pt modelId="{05448EA8-63E1-4C45-88CF-6B72F7C7E9FA}" type="pres">
      <dgm:prSet presAssocID="{61E30D22-710C-4CF6-AE73-A39350AB3715}" presName="sibTrans" presStyleCnt="0"/>
      <dgm:spPr/>
    </dgm:pt>
    <dgm:pt modelId="{DB4085E7-A440-4E6B-B171-1B995EE7A019}" type="pres">
      <dgm:prSet presAssocID="{D631B7A0-61E5-4351-922E-EF5A0E01554F}" presName="node" presStyleLbl="node1" presStyleIdx="6" presStyleCnt="8">
        <dgm:presLayoutVars>
          <dgm:bulletEnabled val="1"/>
        </dgm:presLayoutVars>
      </dgm:prSet>
      <dgm:spPr/>
    </dgm:pt>
    <dgm:pt modelId="{115198DA-57B5-4156-94D7-D4B41C6D0689}" type="pres">
      <dgm:prSet presAssocID="{7A999A88-0654-49C8-A188-7D0E22ED6E40}" presName="sibTrans" presStyleCnt="0"/>
      <dgm:spPr/>
    </dgm:pt>
    <dgm:pt modelId="{096930A4-5541-4648-97AC-556EE63818F5}" type="pres">
      <dgm:prSet presAssocID="{4D99200B-7696-4A52-98BF-8EAF82947F86}" presName="node" presStyleLbl="node1" presStyleIdx="7" presStyleCnt="8">
        <dgm:presLayoutVars>
          <dgm:bulletEnabled val="1"/>
        </dgm:presLayoutVars>
      </dgm:prSet>
      <dgm:spPr/>
    </dgm:pt>
  </dgm:ptLst>
  <dgm:cxnLst>
    <dgm:cxn modelId="{92F9B323-E83D-4E03-A4A2-D333C8E9B4FA}" srcId="{CCBBFC24-2024-42DF-A422-9B3D4A26A74E}" destId="{0481A694-B1BE-4A94-914B-07AD7D93F8C0}" srcOrd="0" destOrd="0" parTransId="{06D7D245-2701-47D1-B3C9-C1F44208C9E5}" sibTransId="{135DBB00-BCA9-492E-94EC-7BBDC24F97F4}"/>
    <dgm:cxn modelId="{66C2D728-26B3-4C71-85B3-BBDE7BC59172}" type="presOf" srcId="{0481A694-B1BE-4A94-914B-07AD7D93F8C0}" destId="{3162DCD5-DEF8-4385-943F-7529CD10F0FF}" srcOrd="0" destOrd="0" presId="urn:microsoft.com/office/officeart/2005/8/layout/default"/>
    <dgm:cxn modelId="{6E1B3729-B6D1-4C8B-AA05-805A3DF16FA4}" srcId="{CCBBFC24-2024-42DF-A422-9B3D4A26A74E}" destId="{275A97EF-0F07-426C-8C98-157D980C6C55}" srcOrd="2" destOrd="0" parTransId="{12965D1A-7479-428D-8C56-D91EB6E55F39}" sibTransId="{D0E99FE7-2D84-4F43-B7AB-A24F13ACF110}"/>
    <dgm:cxn modelId="{57D7A133-A26D-4AF1-99A9-43D97E646B72}" type="presOf" srcId="{275A97EF-0F07-426C-8C98-157D980C6C55}" destId="{5CE77D62-24A9-4C78-92D2-16E7593EAF6F}" srcOrd="0" destOrd="0" presId="urn:microsoft.com/office/officeart/2005/8/layout/default"/>
    <dgm:cxn modelId="{3636805E-3AF4-4DA7-BFC9-849B438697E2}" srcId="{CCBBFC24-2024-42DF-A422-9B3D4A26A74E}" destId="{83927FFD-2579-44F4-BA0E-05870F29CDAA}" srcOrd="1" destOrd="0" parTransId="{71F9E23B-ECA9-4A8E-B37E-CF279854AE11}" sibTransId="{17196E5B-A8C5-4CA2-9C3B-0F59E30B181C}"/>
    <dgm:cxn modelId="{C0C2C04D-9663-41F7-AF4B-81CB5E7557EF}" type="presOf" srcId="{83927FFD-2579-44F4-BA0E-05870F29CDAA}" destId="{B65377AA-15D1-4988-979C-AA049A74F683}" srcOrd="0" destOrd="0" presId="urn:microsoft.com/office/officeart/2005/8/layout/default"/>
    <dgm:cxn modelId="{80966059-505F-4BEC-9207-58A9044AF9C6}" srcId="{CCBBFC24-2024-42DF-A422-9B3D4A26A74E}" destId="{D631B7A0-61E5-4351-922E-EF5A0E01554F}" srcOrd="6" destOrd="0" parTransId="{A6207D16-0135-4D3C-9409-848C154545BF}" sibTransId="{7A999A88-0654-49C8-A188-7D0E22ED6E40}"/>
    <dgm:cxn modelId="{82FE0990-0F43-4966-9CBD-C34DD0DE21BC}" srcId="{CCBBFC24-2024-42DF-A422-9B3D4A26A74E}" destId="{29E45FE0-71E4-4DFA-BDA1-22F325065057}" srcOrd="3" destOrd="0" parTransId="{BA506A01-4B28-422D-9E20-C69FF84F6C30}" sibTransId="{CD64C899-57AB-427D-9EE1-B42BD218DD19}"/>
    <dgm:cxn modelId="{CD53BD9A-C818-47EA-BFBF-639621706164}" type="presOf" srcId="{29E45FE0-71E4-4DFA-BDA1-22F325065057}" destId="{F7BEDCB4-8698-4816-8937-78DA471D6240}" srcOrd="0" destOrd="0" presId="urn:microsoft.com/office/officeart/2005/8/layout/default"/>
    <dgm:cxn modelId="{400CBE9E-707E-4765-B74F-D369FB3E9C59}" srcId="{CCBBFC24-2024-42DF-A422-9B3D4A26A74E}" destId="{6EDB0EC5-3025-4162-8B96-50E5D97F5477}" srcOrd="4" destOrd="0" parTransId="{AA60BE6B-CF16-4BB8-ABE3-6EFDF5909CEA}" sibTransId="{D2996616-3B79-48AA-8019-6131D5C3BFC7}"/>
    <dgm:cxn modelId="{64F7F7A0-823D-4372-BCDE-3B2CADDFD002}" type="presOf" srcId="{CCBBFC24-2024-42DF-A422-9B3D4A26A74E}" destId="{1D8259C7-DECD-4F19-A4C8-3279F5572BD8}" srcOrd="0" destOrd="0" presId="urn:microsoft.com/office/officeart/2005/8/layout/default"/>
    <dgm:cxn modelId="{130E50A3-5F1D-4493-AD76-8763B9DDA7E5}" type="presOf" srcId="{6EDB0EC5-3025-4162-8B96-50E5D97F5477}" destId="{652EE847-B2E0-4254-9815-9AC517BC1F01}" srcOrd="0" destOrd="0" presId="urn:microsoft.com/office/officeart/2005/8/layout/default"/>
    <dgm:cxn modelId="{979313A7-4E64-40CE-A6A0-99F574DE032E}" srcId="{CCBBFC24-2024-42DF-A422-9B3D4A26A74E}" destId="{4D99200B-7696-4A52-98BF-8EAF82947F86}" srcOrd="7" destOrd="0" parTransId="{60F4609D-E494-4976-BCD9-3F362E4A8767}" sibTransId="{F1443A96-AC39-4C78-83F3-84D7F1289632}"/>
    <dgm:cxn modelId="{475CD0AB-E917-493A-904C-A6F21437D27A}" srcId="{CCBBFC24-2024-42DF-A422-9B3D4A26A74E}" destId="{B6E06114-4C36-4D86-99A9-23CA191A37D3}" srcOrd="5" destOrd="0" parTransId="{3350F5E0-9689-4132-A6EC-235E3034243A}" sibTransId="{61E30D22-710C-4CF6-AE73-A39350AB3715}"/>
    <dgm:cxn modelId="{3B34ACC6-3AE6-4A33-8BE8-3FFCF141F190}" type="presOf" srcId="{4D99200B-7696-4A52-98BF-8EAF82947F86}" destId="{096930A4-5541-4648-97AC-556EE63818F5}" srcOrd="0" destOrd="0" presId="urn:microsoft.com/office/officeart/2005/8/layout/default"/>
    <dgm:cxn modelId="{72B781EB-F156-431F-B51E-316E7672A2E8}" type="presOf" srcId="{D631B7A0-61E5-4351-922E-EF5A0E01554F}" destId="{DB4085E7-A440-4E6B-B171-1B995EE7A019}" srcOrd="0" destOrd="0" presId="urn:microsoft.com/office/officeart/2005/8/layout/default"/>
    <dgm:cxn modelId="{9243ABF8-AC51-4296-A76C-B772ED0A234C}" type="presOf" srcId="{B6E06114-4C36-4D86-99A9-23CA191A37D3}" destId="{8FCC3832-6738-4E87-9350-B2DA12DF03A4}" srcOrd="0" destOrd="0" presId="urn:microsoft.com/office/officeart/2005/8/layout/default"/>
    <dgm:cxn modelId="{36244488-4FA1-44EB-96D2-3E63E076C68D}" type="presParOf" srcId="{1D8259C7-DECD-4F19-A4C8-3279F5572BD8}" destId="{3162DCD5-DEF8-4385-943F-7529CD10F0FF}" srcOrd="0" destOrd="0" presId="urn:microsoft.com/office/officeart/2005/8/layout/default"/>
    <dgm:cxn modelId="{8A87C129-AF04-4F89-B089-6CA9A09F412B}" type="presParOf" srcId="{1D8259C7-DECD-4F19-A4C8-3279F5572BD8}" destId="{43411F1B-04F3-4A3E-A08D-6943B1E1DDE4}" srcOrd="1" destOrd="0" presId="urn:microsoft.com/office/officeart/2005/8/layout/default"/>
    <dgm:cxn modelId="{613727E6-7A62-4109-BDDD-E1CF4EAE548A}" type="presParOf" srcId="{1D8259C7-DECD-4F19-A4C8-3279F5572BD8}" destId="{B65377AA-15D1-4988-979C-AA049A74F683}" srcOrd="2" destOrd="0" presId="urn:microsoft.com/office/officeart/2005/8/layout/default"/>
    <dgm:cxn modelId="{1A74E890-3299-4569-AB77-B8DE2E18680B}" type="presParOf" srcId="{1D8259C7-DECD-4F19-A4C8-3279F5572BD8}" destId="{93036779-8EC9-430E-A94A-D139548C61F2}" srcOrd="3" destOrd="0" presId="urn:microsoft.com/office/officeart/2005/8/layout/default"/>
    <dgm:cxn modelId="{171E20C8-02BD-4F46-9023-44CB7889E319}" type="presParOf" srcId="{1D8259C7-DECD-4F19-A4C8-3279F5572BD8}" destId="{5CE77D62-24A9-4C78-92D2-16E7593EAF6F}" srcOrd="4" destOrd="0" presId="urn:microsoft.com/office/officeart/2005/8/layout/default"/>
    <dgm:cxn modelId="{B0E3FC50-C140-41B1-B089-927E8C997AB0}" type="presParOf" srcId="{1D8259C7-DECD-4F19-A4C8-3279F5572BD8}" destId="{C85B40F5-0F8F-4A4A-8A1C-A8F48F677B56}" srcOrd="5" destOrd="0" presId="urn:microsoft.com/office/officeart/2005/8/layout/default"/>
    <dgm:cxn modelId="{98596EE4-563C-4C48-A011-9B38B2CBFB4D}" type="presParOf" srcId="{1D8259C7-DECD-4F19-A4C8-3279F5572BD8}" destId="{F7BEDCB4-8698-4816-8937-78DA471D6240}" srcOrd="6" destOrd="0" presId="urn:microsoft.com/office/officeart/2005/8/layout/default"/>
    <dgm:cxn modelId="{D6C0689C-E979-43A9-BABB-34B9B7F51E03}" type="presParOf" srcId="{1D8259C7-DECD-4F19-A4C8-3279F5572BD8}" destId="{D1576BD8-C47A-4F30-BFC6-C76357345090}" srcOrd="7" destOrd="0" presId="urn:microsoft.com/office/officeart/2005/8/layout/default"/>
    <dgm:cxn modelId="{54576B6C-9688-4A0E-A174-3BAFD78ABCC1}" type="presParOf" srcId="{1D8259C7-DECD-4F19-A4C8-3279F5572BD8}" destId="{652EE847-B2E0-4254-9815-9AC517BC1F01}" srcOrd="8" destOrd="0" presId="urn:microsoft.com/office/officeart/2005/8/layout/default"/>
    <dgm:cxn modelId="{C3B370E2-0918-4AA3-B834-AF15E70DBAEB}" type="presParOf" srcId="{1D8259C7-DECD-4F19-A4C8-3279F5572BD8}" destId="{7B5545D1-5947-4534-86B3-46E3C44EF98B}" srcOrd="9" destOrd="0" presId="urn:microsoft.com/office/officeart/2005/8/layout/default"/>
    <dgm:cxn modelId="{A21F3B23-D52F-4225-BB8B-05BACF97405D}" type="presParOf" srcId="{1D8259C7-DECD-4F19-A4C8-3279F5572BD8}" destId="{8FCC3832-6738-4E87-9350-B2DA12DF03A4}" srcOrd="10" destOrd="0" presId="urn:microsoft.com/office/officeart/2005/8/layout/default"/>
    <dgm:cxn modelId="{DD3FC01F-0BC1-482D-BDE4-75313D9BDD25}" type="presParOf" srcId="{1D8259C7-DECD-4F19-A4C8-3279F5572BD8}" destId="{05448EA8-63E1-4C45-88CF-6B72F7C7E9FA}" srcOrd="11" destOrd="0" presId="urn:microsoft.com/office/officeart/2005/8/layout/default"/>
    <dgm:cxn modelId="{FE8E3407-5076-489D-AAA0-2D4D92888C90}" type="presParOf" srcId="{1D8259C7-DECD-4F19-A4C8-3279F5572BD8}" destId="{DB4085E7-A440-4E6B-B171-1B995EE7A019}" srcOrd="12" destOrd="0" presId="urn:microsoft.com/office/officeart/2005/8/layout/default"/>
    <dgm:cxn modelId="{ED9F454F-F365-4CC6-BC0F-AB9143D17F65}" type="presParOf" srcId="{1D8259C7-DECD-4F19-A4C8-3279F5572BD8}" destId="{115198DA-57B5-4156-94D7-D4B41C6D0689}" srcOrd="13" destOrd="0" presId="urn:microsoft.com/office/officeart/2005/8/layout/default"/>
    <dgm:cxn modelId="{C7EE9C36-C4DD-498A-ADEF-DFA66F2A6879}" type="presParOf" srcId="{1D8259C7-DECD-4F19-A4C8-3279F5572BD8}" destId="{096930A4-5541-4648-97AC-556EE63818F5}"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14F2F5C-1E10-4019-85DB-347916F120D0}" type="doc">
      <dgm:prSet loTypeId="urn:microsoft.com/office/officeart/2005/8/layout/default" loCatId="list" qsTypeId="urn:microsoft.com/office/officeart/2005/8/quickstyle/simple1" qsCatId="simple" csTypeId="urn:microsoft.com/office/officeart/2005/8/colors/accent0_3" csCatId="mainScheme"/>
      <dgm:spPr/>
      <dgm:t>
        <a:bodyPr/>
        <a:lstStyle/>
        <a:p>
          <a:endParaRPr lang="en-US"/>
        </a:p>
      </dgm:t>
    </dgm:pt>
    <dgm:pt modelId="{6A649D86-607E-4A17-9552-A5284021C1FB}">
      <dgm:prSet/>
      <dgm:spPr/>
      <dgm:t>
        <a:bodyPr/>
        <a:lstStyle/>
        <a:p>
          <a:r>
            <a:rPr lang="en-US" dirty="0">
              <a:solidFill>
                <a:schemeClr val="accent6">
                  <a:lumMod val="60000"/>
                  <a:lumOff val="40000"/>
                </a:schemeClr>
              </a:solidFill>
              <a:latin typeface="Calibri"/>
              <a:cs typeface="Calibri"/>
            </a:rPr>
            <a:t>These events jeopardize the performance capability of the party which undergoes insolvency, bankruptcy or liquidation.</a:t>
          </a:r>
        </a:p>
      </dgm:t>
    </dgm:pt>
    <dgm:pt modelId="{5E01D320-1D28-494A-98E2-0AE76D109664}" type="parTrans" cxnId="{6FA691A0-27C5-4E62-864F-0B8117A107AF}">
      <dgm:prSet/>
      <dgm:spPr/>
      <dgm:t>
        <a:bodyPr/>
        <a:lstStyle/>
        <a:p>
          <a:endParaRPr lang="en-US"/>
        </a:p>
      </dgm:t>
    </dgm:pt>
    <dgm:pt modelId="{E5ADA85E-78B8-4864-8289-3EA219D4AF28}" type="sibTrans" cxnId="{6FA691A0-27C5-4E62-864F-0B8117A107AF}">
      <dgm:prSet/>
      <dgm:spPr/>
      <dgm:t>
        <a:bodyPr/>
        <a:lstStyle/>
        <a:p>
          <a:endParaRPr lang="en-US"/>
        </a:p>
      </dgm:t>
    </dgm:pt>
    <dgm:pt modelId="{2C30B39A-D329-437C-9A08-BD3F11D1B6FC}">
      <dgm:prSet/>
      <dgm:spPr/>
      <dgm:t>
        <a:bodyPr/>
        <a:lstStyle/>
        <a:p>
          <a:r>
            <a:rPr lang="en-US" dirty="0">
              <a:solidFill>
                <a:schemeClr val="accent6">
                  <a:lumMod val="60000"/>
                  <a:lumOff val="40000"/>
                </a:schemeClr>
              </a:solidFill>
              <a:latin typeface="Calibri"/>
              <a:cs typeface="Calibri"/>
            </a:rPr>
            <a:t>You should be aware that absent a specific contractual right, insolvency is not a breach of contract</a:t>
          </a:r>
        </a:p>
      </dgm:t>
    </dgm:pt>
    <dgm:pt modelId="{99FDA3B9-8377-4F82-A127-F1F7B315B260}" type="parTrans" cxnId="{9A6835A7-7259-4686-8B10-1C6AC12D87F7}">
      <dgm:prSet/>
      <dgm:spPr/>
      <dgm:t>
        <a:bodyPr/>
        <a:lstStyle/>
        <a:p>
          <a:endParaRPr lang="en-US"/>
        </a:p>
      </dgm:t>
    </dgm:pt>
    <dgm:pt modelId="{D7F8325E-227B-4907-8337-002CE8523067}" type="sibTrans" cxnId="{9A6835A7-7259-4686-8B10-1C6AC12D87F7}">
      <dgm:prSet/>
      <dgm:spPr/>
      <dgm:t>
        <a:bodyPr/>
        <a:lstStyle/>
        <a:p>
          <a:endParaRPr lang="en-US"/>
        </a:p>
      </dgm:t>
    </dgm:pt>
    <dgm:pt modelId="{136B5656-2288-47E9-BE1F-81F3F8389371}">
      <dgm:prSet/>
      <dgm:spPr/>
      <dgm:t>
        <a:bodyPr/>
        <a:lstStyle/>
        <a:p>
          <a:r>
            <a:rPr lang="en-US" dirty="0">
              <a:solidFill>
                <a:schemeClr val="accent6">
                  <a:lumMod val="60000"/>
                  <a:lumOff val="40000"/>
                </a:schemeClr>
              </a:solidFill>
              <a:latin typeface="Calibri"/>
              <a:cs typeface="Calibri"/>
            </a:rPr>
            <a:t>The best course of action will depend upon the specific circumstances. It will take into account factors such as the objectives of each party, the status of the build, the terms of the contract and the type of insolvency process involved.</a:t>
          </a:r>
        </a:p>
      </dgm:t>
    </dgm:pt>
    <dgm:pt modelId="{AFA3D744-59A2-4972-A2F9-8DEBC498ED35}" type="parTrans" cxnId="{A33FE239-61BF-4288-997B-4032B931C541}">
      <dgm:prSet/>
      <dgm:spPr/>
      <dgm:t>
        <a:bodyPr/>
        <a:lstStyle/>
        <a:p>
          <a:endParaRPr lang="en-US"/>
        </a:p>
      </dgm:t>
    </dgm:pt>
    <dgm:pt modelId="{45D7C44A-B05B-456B-8D38-98D72ED34C34}" type="sibTrans" cxnId="{A33FE239-61BF-4288-997B-4032B931C541}">
      <dgm:prSet/>
      <dgm:spPr/>
      <dgm:t>
        <a:bodyPr/>
        <a:lstStyle/>
        <a:p>
          <a:endParaRPr lang="en-US"/>
        </a:p>
      </dgm:t>
    </dgm:pt>
    <dgm:pt modelId="{1ECB41A7-518D-4304-BC7F-324C5B63F417}">
      <dgm:prSet/>
      <dgm:spPr/>
      <dgm:t>
        <a:bodyPr/>
        <a:lstStyle/>
        <a:p>
          <a:r>
            <a:rPr lang="en-US" dirty="0">
              <a:solidFill>
                <a:schemeClr val="accent6">
                  <a:lumMod val="60000"/>
                  <a:lumOff val="40000"/>
                </a:schemeClr>
              </a:solidFill>
              <a:latin typeface="Calibri"/>
              <a:cs typeface="Calibri"/>
            </a:rPr>
            <a:t>Parties must look for immediate termination in such events without any further obligations. </a:t>
          </a:r>
        </a:p>
      </dgm:t>
    </dgm:pt>
    <dgm:pt modelId="{4EBA596A-6BF1-450F-A1A4-A77602944C69}" type="parTrans" cxnId="{76F6107E-B65A-4973-A79E-8C065A9B918B}">
      <dgm:prSet/>
      <dgm:spPr/>
      <dgm:t>
        <a:bodyPr/>
        <a:lstStyle/>
        <a:p>
          <a:endParaRPr lang="en-US"/>
        </a:p>
      </dgm:t>
    </dgm:pt>
    <dgm:pt modelId="{754531DD-7A29-42C5-A30A-41F2A47735EF}" type="sibTrans" cxnId="{76F6107E-B65A-4973-A79E-8C065A9B918B}">
      <dgm:prSet/>
      <dgm:spPr/>
      <dgm:t>
        <a:bodyPr/>
        <a:lstStyle/>
        <a:p>
          <a:endParaRPr lang="en-US"/>
        </a:p>
      </dgm:t>
    </dgm:pt>
    <dgm:pt modelId="{D50B71E7-F920-4DDB-9080-32C62645BE71}">
      <dgm:prSet/>
      <dgm:spPr/>
      <dgm:t>
        <a:bodyPr/>
        <a:lstStyle/>
        <a:p>
          <a:r>
            <a:rPr lang="en-US" dirty="0">
              <a:solidFill>
                <a:schemeClr val="accent6">
                  <a:lumMod val="60000"/>
                  <a:lumOff val="40000"/>
                </a:schemeClr>
              </a:solidFill>
              <a:latin typeface="Calibri"/>
              <a:cs typeface="Calibri"/>
            </a:rPr>
            <a:t>One must be extra careful if it is supplier of essential commodities like power, water, etc.</a:t>
          </a:r>
        </a:p>
      </dgm:t>
    </dgm:pt>
    <dgm:pt modelId="{7B229F7D-A4AE-49F9-9027-554DF2802F6A}" type="parTrans" cxnId="{0E11E9B1-5231-4186-ABEA-1186C03490C0}">
      <dgm:prSet/>
      <dgm:spPr/>
      <dgm:t>
        <a:bodyPr/>
        <a:lstStyle/>
        <a:p>
          <a:endParaRPr lang="en-US"/>
        </a:p>
      </dgm:t>
    </dgm:pt>
    <dgm:pt modelId="{4FE54599-5A2F-430A-874B-1679F11A1A5C}" type="sibTrans" cxnId="{0E11E9B1-5231-4186-ABEA-1186C03490C0}">
      <dgm:prSet/>
      <dgm:spPr/>
      <dgm:t>
        <a:bodyPr/>
        <a:lstStyle/>
        <a:p>
          <a:endParaRPr lang="en-US"/>
        </a:p>
      </dgm:t>
    </dgm:pt>
    <dgm:pt modelId="{8B45A233-7189-43E6-8866-441AD60A5C8D}" type="pres">
      <dgm:prSet presAssocID="{014F2F5C-1E10-4019-85DB-347916F120D0}" presName="diagram" presStyleCnt="0">
        <dgm:presLayoutVars>
          <dgm:dir/>
          <dgm:resizeHandles val="exact"/>
        </dgm:presLayoutVars>
      </dgm:prSet>
      <dgm:spPr/>
    </dgm:pt>
    <dgm:pt modelId="{7651B893-84E7-4C84-B12B-9D1D4F9F6EBA}" type="pres">
      <dgm:prSet presAssocID="{6A649D86-607E-4A17-9552-A5284021C1FB}" presName="node" presStyleLbl="node1" presStyleIdx="0" presStyleCnt="5">
        <dgm:presLayoutVars>
          <dgm:bulletEnabled val="1"/>
        </dgm:presLayoutVars>
      </dgm:prSet>
      <dgm:spPr/>
    </dgm:pt>
    <dgm:pt modelId="{8B0521AE-E095-42DF-92EF-E42AC692D624}" type="pres">
      <dgm:prSet presAssocID="{E5ADA85E-78B8-4864-8289-3EA219D4AF28}" presName="sibTrans" presStyleCnt="0"/>
      <dgm:spPr/>
    </dgm:pt>
    <dgm:pt modelId="{DBD2B1B9-A88B-468E-9386-2075DF098E78}" type="pres">
      <dgm:prSet presAssocID="{2C30B39A-D329-437C-9A08-BD3F11D1B6FC}" presName="node" presStyleLbl="node1" presStyleIdx="1" presStyleCnt="5">
        <dgm:presLayoutVars>
          <dgm:bulletEnabled val="1"/>
        </dgm:presLayoutVars>
      </dgm:prSet>
      <dgm:spPr/>
    </dgm:pt>
    <dgm:pt modelId="{4AAD7002-A8D0-453C-A198-99B22E21DBFE}" type="pres">
      <dgm:prSet presAssocID="{D7F8325E-227B-4907-8337-002CE8523067}" presName="sibTrans" presStyleCnt="0"/>
      <dgm:spPr/>
    </dgm:pt>
    <dgm:pt modelId="{6B3D4627-4542-43F3-AEBA-DBC3E107AF0C}" type="pres">
      <dgm:prSet presAssocID="{136B5656-2288-47E9-BE1F-81F3F8389371}" presName="node" presStyleLbl="node1" presStyleIdx="2" presStyleCnt="5">
        <dgm:presLayoutVars>
          <dgm:bulletEnabled val="1"/>
        </dgm:presLayoutVars>
      </dgm:prSet>
      <dgm:spPr/>
    </dgm:pt>
    <dgm:pt modelId="{41FE4DA5-1D5F-4570-A466-A79BEBEBADBE}" type="pres">
      <dgm:prSet presAssocID="{45D7C44A-B05B-456B-8D38-98D72ED34C34}" presName="sibTrans" presStyleCnt="0"/>
      <dgm:spPr/>
    </dgm:pt>
    <dgm:pt modelId="{2C436C41-BE9D-44B6-93F8-61ACAE574327}" type="pres">
      <dgm:prSet presAssocID="{1ECB41A7-518D-4304-BC7F-324C5B63F417}" presName="node" presStyleLbl="node1" presStyleIdx="3" presStyleCnt="5">
        <dgm:presLayoutVars>
          <dgm:bulletEnabled val="1"/>
        </dgm:presLayoutVars>
      </dgm:prSet>
      <dgm:spPr/>
    </dgm:pt>
    <dgm:pt modelId="{5C79DE5C-A5DE-45E6-853F-4014FF7B32A1}" type="pres">
      <dgm:prSet presAssocID="{754531DD-7A29-42C5-A30A-41F2A47735EF}" presName="sibTrans" presStyleCnt="0"/>
      <dgm:spPr/>
    </dgm:pt>
    <dgm:pt modelId="{6543F46F-79F2-4442-9EBF-E23602D4195B}" type="pres">
      <dgm:prSet presAssocID="{D50B71E7-F920-4DDB-9080-32C62645BE71}" presName="node" presStyleLbl="node1" presStyleIdx="4" presStyleCnt="5">
        <dgm:presLayoutVars>
          <dgm:bulletEnabled val="1"/>
        </dgm:presLayoutVars>
      </dgm:prSet>
      <dgm:spPr/>
    </dgm:pt>
  </dgm:ptLst>
  <dgm:cxnLst>
    <dgm:cxn modelId="{D0ED9509-02B6-4E61-935C-C19AC7876B49}" type="presOf" srcId="{6A649D86-607E-4A17-9552-A5284021C1FB}" destId="{7651B893-84E7-4C84-B12B-9D1D4F9F6EBA}" srcOrd="0" destOrd="0" presId="urn:microsoft.com/office/officeart/2005/8/layout/default"/>
    <dgm:cxn modelId="{E6AEEB14-84A2-4ACE-A49F-F0D66F1E6701}" type="presOf" srcId="{014F2F5C-1E10-4019-85DB-347916F120D0}" destId="{8B45A233-7189-43E6-8866-441AD60A5C8D}" srcOrd="0" destOrd="0" presId="urn:microsoft.com/office/officeart/2005/8/layout/default"/>
    <dgm:cxn modelId="{A33FE239-61BF-4288-997B-4032B931C541}" srcId="{014F2F5C-1E10-4019-85DB-347916F120D0}" destId="{136B5656-2288-47E9-BE1F-81F3F8389371}" srcOrd="2" destOrd="0" parTransId="{AFA3D744-59A2-4972-A2F9-8DEBC498ED35}" sibTransId="{45D7C44A-B05B-456B-8D38-98D72ED34C34}"/>
    <dgm:cxn modelId="{4F2E0E6A-4C61-4331-8F1D-0A137C92D602}" type="presOf" srcId="{136B5656-2288-47E9-BE1F-81F3F8389371}" destId="{6B3D4627-4542-43F3-AEBA-DBC3E107AF0C}" srcOrd="0" destOrd="0" presId="urn:microsoft.com/office/officeart/2005/8/layout/default"/>
    <dgm:cxn modelId="{76F6107E-B65A-4973-A79E-8C065A9B918B}" srcId="{014F2F5C-1E10-4019-85DB-347916F120D0}" destId="{1ECB41A7-518D-4304-BC7F-324C5B63F417}" srcOrd="3" destOrd="0" parTransId="{4EBA596A-6BF1-450F-A1A4-A77602944C69}" sibTransId="{754531DD-7A29-42C5-A30A-41F2A47735EF}"/>
    <dgm:cxn modelId="{DEF90985-B8D8-4F05-8514-B269A35671F1}" type="presOf" srcId="{2C30B39A-D329-437C-9A08-BD3F11D1B6FC}" destId="{DBD2B1B9-A88B-468E-9386-2075DF098E78}" srcOrd="0" destOrd="0" presId="urn:microsoft.com/office/officeart/2005/8/layout/default"/>
    <dgm:cxn modelId="{FC666D8C-07F0-4EF8-BA40-A39EFF8FA490}" type="presOf" srcId="{1ECB41A7-518D-4304-BC7F-324C5B63F417}" destId="{2C436C41-BE9D-44B6-93F8-61ACAE574327}" srcOrd="0" destOrd="0" presId="urn:microsoft.com/office/officeart/2005/8/layout/default"/>
    <dgm:cxn modelId="{6FA691A0-27C5-4E62-864F-0B8117A107AF}" srcId="{014F2F5C-1E10-4019-85DB-347916F120D0}" destId="{6A649D86-607E-4A17-9552-A5284021C1FB}" srcOrd="0" destOrd="0" parTransId="{5E01D320-1D28-494A-98E2-0AE76D109664}" sibTransId="{E5ADA85E-78B8-4864-8289-3EA219D4AF28}"/>
    <dgm:cxn modelId="{9A6835A7-7259-4686-8B10-1C6AC12D87F7}" srcId="{014F2F5C-1E10-4019-85DB-347916F120D0}" destId="{2C30B39A-D329-437C-9A08-BD3F11D1B6FC}" srcOrd="1" destOrd="0" parTransId="{99FDA3B9-8377-4F82-A127-F1F7B315B260}" sibTransId="{D7F8325E-227B-4907-8337-002CE8523067}"/>
    <dgm:cxn modelId="{0E11E9B1-5231-4186-ABEA-1186C03490C0}" srcId="{014F2F5C-1E10-4019-85DB-347916F120D0}" destId="{D50B71E7-F920-4DDB-9080-32C62645BE71}" srcOrd="4" destOrd="0" parTransId="{7B229F7D-A4AE-49F9-9027-554DF2802F6A}" sibTransId="{4FE54599-5A2F-430A-874B-1679F11A1A5C}"/>
    <dgm:cxn modelId="{74DBFFFF-9A49-4502-BD87-9474524677A0}" type="presOf" srcId="{D50B71E7-F920-4DDB-9080-32C62645BE71}" destId="{6543F46F-79F2-4442-9EBF-E23602D4195B}" srcOrd="0" destOrd="0" presId="urn:microsoft.com/office/officeart/2005/8/layout/default"/>
    <dgm:cxn modelId="{AC2E39C3-536A-434A-ADF9-821D54834905}" type="presParOf" srcId="{8B45A233-7189-43E6-8866-441AD60A5C8D}" destId="{7651B893-84E7-4C84-B12B-9D1D4F9F6EBA}" srcOrd="0" destOrd="0" presId="urn:microsoft.com/office/officeart/2005/8/layout/default"/>
    <dgm:cxn modelId="{56B7161E-15E0-4759-8C5D-898896088931}" type="presParOf" srcId="{8B45A233-7189-43E6-8866-441AD60A5C8D}" destId="{8B0521AE-E095-42DF-92EF-E42AC692D624}" srcOrd="1" destOrd="0" presId="urn:microsoft.com/office/officeart/2005/8/layout/default"/>
    <dgm:cxn modelId="{ED5988BB-E262-47F6-863C-FC507D7EFD65}" type="presParOf" srcId="{8B45A233-7189-43E6-8866-441AD60A5C8D}" destId="{DBD2B1B9-A88B-468E-9386-2075DF098E78}" srcOrd="2" destOrd="0" presId="urn:microsoft.com/office/officeart/2005/8/layout/default"/>
    <dgm:cxn modelId="{807CA485-B617-4EBE-9FE2-923825A77FB4}" type="presParOf" srcId="{8B45A233-7189-43E6-8866-441AD60A5C8D}" destId="{4AAD7002-A8D0-453C-A198-99B22E21DBFE}" srcOrd="3" destOrd="0" presId="urn:microsoft.com/office/officeart/2005/8/layout/default"/>
    <dgm:cxn modelId="{E1EEBD0A-4643-4697-B0DD-9DDBEC941D43}" type="presParOf" srcId="{8B45A233-7189-43E6-8866-441AD60A5C8D}" destId="{6B3D4627-4542-43F3-AEBA-DBC3E107AF0C}" srcOrd="4" destOrd="0" presId="urn:microsoft.com/office/officeart/2005/8/layout/default"/>
    <dgm:cxn modelId="{6041407D-55E4-4100-BBCC-10E540364EAC}" type="presParOf" srcId="{8B45A233-7189-43E6-8866-441AD60A5C8D}" destId="{41FE4DA5-1D5F-4570-A466-A79BEBEBADBE}" srcOrd="5" destOrd="0" presId="urn:microsoft.com/office/officeart/2005/8/layout/default"/>
    <dgm:cxn modelId="{54A671C9-A21C-4EDE-B17C-21BE70DD5485}" type="presParOf" srcId="{8B45A233-7189-43E6-8866-441AD60A5C8D}" destId="{2C436C41-BE9D-44B6-93F8-61ACAE574327}" srcOrd="6" destOrd="0" presId="urn:microsoft.com/office/officeart/2005/8/layout/default"/>
    <dgm:cxn modelId="{F94431D2-7228-4CC4-A72B-E61AA9BFCBA2}" type="presParOf" srcId="{8B45A233-7189-43E6-8866-441AD60A5C8D}" destId="{5C79DE5C-A5DE-45E6-853F-4014FF7B32A1}" srcOrd="7" destOrd="0" presId="urn:microsoft.com/office/officeart/2005/8/layout/default"/>
    <dgm:cxn modelId="{81FCCB3F-2F12-4A08-AEE8-295778E70025}" type="presParOf" srcId="{8B45A233-7189-43E6-8866-441AD60A5C8D}" destId="{6543F46F-79F2-4442-9EBF-E23602D4195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1EA6630-C3FA-41E7-A3B5-3372D22EAF9D}" type="doc">
      <dgm:prSet loTypeId="urn:microsoft.com/office/officeart/2005/8/layout/vList2" loCatId="list" qsTypeId="urn:microsoft.com/office/officeart/2005/8/quickstyle/simple1" qsCatId="simple" csTypeId="urn:microsoft.com/office/officeart/2005/8/colors/accent6_4" csCatId="accent6"/>
      <dgm:spPr/>
      <dgm:t>
        <a:bodyPr/>
        <a:lstStyle/>
        <a:p>
          <a:endParaRPr lang="en-US"/>
        </a:p>
      </dgm:t>
    </dgm:pt>
    <dgm:pt modelId="{441936C5-9006-40F8-A9AD-DE9E06566CBB}">
      <dgm:prSet/>
      <dgm:spPr/>
      <dgm:t>
        <a:bodyPr/>
        <a:lstStyle/>
        <a:p>
          <a:r>
            <a:rPr lang="en-US" dirty="0">
              <a:solidFill>
                <a:schemeClr val="bg1"/>
              </a:solidFill>
              <a:latin typeface="Calibri"/>
              <a:cs typeface="Calibri"/>
            </a:rPr>
            <a:t>It depends on which side of the fence one is sitting. However, it is safer to opt for termination of contract in the event of change in control of the entity.</a:t>
          </a:r>
        </a:p>
      </dgm:t>
    </dgm:pt>
    <dgm:pt modelId="{6153F497-E5E4-4E90-ACBA-924E1E6861F4}" type="parTrans" cxnId="{E7EE7814-BEE6-496C-99C8-3F0C35D0812A}">
      <dgm:prSet/>
      <dgm:spPr/>
      <dgm:t>
        <a:bodyPr/>
        <a:lstStyle/>
        <a:p>
          <a:endParaRPr lang="en-US"/>
        </a:p>
      </dgm:t>
    </dgm:pt>
    <dgm:pt modelId="{8F337036-B7B3-4C25-B367-EEE849A88CE9}" type="sibTrans" cxnId="{E7EE7814-BEE6-496C-99C8-3F0C35D0812A}">
      <dgm:prSet/>
      <dgm:spPr/>
      <dgm:t>
        <a:bodyPr/>
        <a:lstStyle/>
        <a:p>
          <a:endParaRPr lang="en-US"/>
        </a:p>
      </dgm:t>
    </dgm:pt>
    <dgm:pt modelId="{D9C5DD4C-73AF-4B64-A2AB-2E55EE4C0F59}">
      <dgm:prSet/>
      <dgm:spPr/>
      <dgm:t>
        <a:bodyPr/>
        <a:lstStyle/>
        <a:p>
          <a:r>
            <a:rPr lang="en-US" dirty="0">
              <a:solidFill>
                <a:schemeClr val="bg1"/>
              </a:solidFill>
              <a:latin typeface="Calibri"/>
              <a:cs typeface="Calibri"/>
            </a:rPr>
            <a:t>An assignment clause governs whether and when a party can transfer the contract to someone else. </a:t>
          </a:r>
        </a:p>
      </dgm:t>
    </dgm:pt>
    <dgm:pt modelId="{7D6B30E5-D995-4700-8899-9D101CE0191A}" type="parTrans" cxnId="{3460A711-F0D2-414D-B7EF-7F91C3A64EFC}">
      <dgm:prSet/>
      <dgm:spPr/>
      <dgm:t>
        <a:bodyPr/>
        <a:lstStyle/>
        <a:p>
          <a:endParaRPr lang="en-US"/>
        </a:p>
      </dgm:t>
    </dgm:pt>
    <dgm:pt modelId="{B073D803-727B-4C78-8E1C-A1261E1CBA6F}" type="sibTrans" cxnId="{3460A711-F0D2-414D-B7EF-7F91C3A64EFC}">
      <dgm:prSet/>
      <dgm:spPr/>
      <dgm:t>
        <a:bodyPr/>
        <a:lstStyle/>
        <a:p>
          <a:endParaRPr lang="en-US"/>
        </a:p>
      </dgm:t>
    </dgm:pt>
    <dgm:pt modelId="{7ED63701-8152-4103-9546-0256C1BFE367}">
      <dgm:prSet/>
      <dgm:spPr/>
      <dgm:t>
        <a:bodyPr/>
        <a:lstStyle/>
        <a:p>
          <a:r>
            <a:rPr lang="en-US" dirty="0">
              <a:solidFill>
                <a:schemeClr val="bg1"/>
              </a:solidFill>
              <a:latin typeface="Calibri"/>
              <a:cs typeface="Calibri"/>
            </a:rPr>
            <a:t>Often, it covers what happens in a change of control: whether a party can assign the contract to its buyer if it gets merged into a company or completely bought out. </a:t>
          </a:r>
        </a:p>
      </dgm:t>
    </dgm:pt>
    <dgm:pt modelId="{4003FA77-459C-4E7E-9B2F-80A3B9DE6A25}" type="parTrans" cxnId="{94046DEC-5F6D-4038-8A6F-A0E687A1C7F6}">
      <dgm:prSet/>
      <dgm:spPr/>
      <dgm:t>
        <a:bodyPr/>
        <a:lstStyle/>
        <a:p>
          <a:endParaRPr lang="en-US"/>
        </a:p>
      </dgm:t>
    </dgm:pt>
    <dgm:pt modelId="{BD95F4F7-72BE-4668-9EE5-B05175DC29C7}" type="sibTrans" cxnId="{94046DEC-5F6D-4038-8A6F-A0E687A1C7F6}">
      <dgm:prSet/>
      <dgm:spPr/>
      <dgm:t>
        <a:bodyPr/>
        <a:lstStyle/>
        <a:p>
          <a:endParaRPr lang="en-US"/>
        </a:p>
      </dgm:t>
    </dgm:pt>
    <dgm:pt modelId="{4CC33528-612A-4A03-8A1C-9DA2EE03659B}">
      <dgm:prSet/>
      <dgm:spPr/>
      <dgm:t>
        <a:bodyPr/>
        <a:lstStyle/>
        <a:p>
          <a:r>
            <a:rPr lang="en-US" dirty="0">
              <a:solidFill>
                <a:schemeClr val="bg1"/>
              </a:solidFill>
              <a:latin typeface="Calibri"/>
              <a:cs typeface="Calibri"/>
            </a:rPr>
            <a:t>But that doesn’t make it a change of control clause. Change of control terms don’t address assignment. They say whether a party can terminate if the other party goes through a merger or other change of control. </a:t>
          </a:r>
        </a:p>
      </dgm:t>
    </dgm:pt>
    <dgm:pt modelId="{4B7BCBCB-145A-4CFC-9CEA-10F1090ACDFF}" type="parTrans" cxnId="{DEC93345-B83D-4F49-ACA6-8B9E232DDC13}">
      <dgm:prSet/>
      <dgm:spPr/>
      <dgm:t>
        <a:bodyPr/>
        <a:lstStyle/>
        <a:p>
          <a:endParaRPr lang="en-US"/>
        </a:p>
      </dgm:t>
    </dgm:pt>
    <dgm:pt modelId="{4D045DFD-C299-4DF3-B7E6-BD2ABA439D68}" type="sibTrans" cxnId="{DEC93345-B83D-4F49-ACA6-8B9E232DDC13}">
      <dgm:prSet/>
      <dgm:spPr/>
      <dgm:t>
        <a:bodyPr/>
        <a:lstStyle/>
        <a:p>
          <a:endParaRPr lang="en-US"/>
        </a:p>
      </dgm:t>
    </dgm:pt>
    <dgm:pt modelId="{E5F6B2BA-9246-49AE-8A7F-FD44215BFA9D}">
      <dgm:prSet/>
      <dgm:spPr/>
      <dgm:t>
        <a:bodyPr/>
        <a:lstStyle/>
        <a:p>
          <a:r>
            <a:rPr lang="en-US" dirty="0">
              <a:solidFill>
                <a:schemeClr val="bg1"/>
              </a:solidFill>
              <a:latin typeface="Calibri"/>
              <a:cs typeface="Calibri"/>
            </a:rPr>
            <a:t>And they sometimes address other change of control consequences.</a:t>
          </a:r>
        </a:p>
      </dgm:t>
    </dgm:pt>
    <dgm:pt modelId="{C95519E2-985B-4616-87C1-15D4657649CE}" type="parTrans" cxnId="{C119CEDF-3B47-40A8-AA98-8FFA6AE4DE14}">
      <dgm:prSet/>
      <dgm:spPr/>
      <dgm:t>
        <a:bodyPr/>
        <a:lstStyle/>
        <a:p>
          <a:endParaRPr lang="en-US"/>
        </a:p>
      </dgm:t>
    </dgm:pt>
    <dgm:pt modelId="{81CA914A-9594-4C80-B4EB-74506804FB44}" type="sibTrans" cxnId="{C119CEDF-3B47-40A8-AA98-8FFA6AE4DE14}">
      <dgm:prSet/>
      <dgm:spPr/>
      <dgm:t>
        <a:bodyPr/>
        <a:lstStyle/>
        <a:p>
          <a:endParaRPr lang="en-US"/>
        </a:p>
      </dgm:t>
    </dgm:pt>
    <dgm:pt modelId="{A05A4571-53FA-4708-9744-78CE897B6CCA}">
      <dgm:prSet/>
      <dgm:spPr/>
      <dgm:t>
        <a:bodyPr/>
        <a:lstStyle/>
        <a:p>
          <a:r>
            <a:rPr lang="en-US" dirty="0">
              <a:solidFill>
                <a:schemeClr val="bg1"/>
              </a:solidFill>
              <a:latin typeface="Calibri"/>
              <a:cs typeface="Calibri"/>
            </a:rPr>
            <a:t>Change of control and assignment terms actually address opposite ownership changes. </a:t>
          </a:r>
        </a:p>
      </dgm:t>
    </dgm:pt>
    <dgm:pt modelId="{E7038B14-CB39-4B8F-B5A8-27D2225CF815}" type="parTrans" cxnId="{0EE6339B-6AB0-43F9-8C9E-198B05F2CC1E}">
      <dgm:prSet/>
      <dgm:spPr/>
      <dgm:t>
        <a:bodyPr/>
        <a:lstStyle/>
        <a:p>
          <a:endParaRPr lang="en-US"/>
        </a:p>
      </dgm:t>
    </dgm:pt>
    <dgm:pt modelId="{4065EBB8-D48A-48DE-8838-7DE67324008B}" type="sibTrans" cxnId="{0EE6339B-6AB0-43F9-8C9E-198B05F2CC1E}">
      <dgm:prSet/>
      <dgm:spPr/>
      <dgm:t>
        <a:bodyPr/>
        <a:lstStyle/>
        <a:p>
          <a:endParaRPr lang="en-US"/>
        </a:p>
      </dgm:t>
    </dgm:pt>
    <dgm:pt modelId="{7C9C5D78-19D9-4184-BC89-4BED3AD9CFC7}">
      <dgm:prSet/>
      <dgm:spPr/>
      <dgm:t>
        <a:bodyPr/>
        <a:lstStyle/>
        <a:p>
          <a:r>
            <a:rPr lang="en-US" dirty="0">
              <a:solidFill>
                <a:schemeClr val="bg1"/>
              </a:solidFill>
              <a:latin typeface="Calibri"/>
              <a:cs typeface="Calibri"/>
            </a:rPr>
            <a:t>If an assignment clause addresses change of control, it says what happens if a party goes through an M&amp;A deal and no longer exists (or becomes a shell company). </a:t>
          </a:r>
        </a:p>
      </dgm:t>
    </dgm:pt>
    <dgm:pt modelId="{C9B58713-D447-4715-AF25-404FC420B96E}" type="parTrans" cxnId="{9B972A7C-19C6-4A8E-9F03-D52471FACBF5}">
      <dgm:prSet/>
      <dgm:spPr/>
      <dgm:t>
        <a:bodyPr/>
        <a:lstStyle/>
        <a:p>
          <a:endParaRPr lang="en-US"/>
        </a:p>
      </dgm:t>
    </dgm:pt>
    <dgm:pt modelId="{AD1FAF08-5522-464B-9942-8EEA6849FB30}" type="sibTrans" cxnId="{9B972A7C-19C6-4A8E-9F03-D52471FACBF5}">
      <dgm:prSet/>
      <dgm:spPr/>
      <dgm:t>
        <a:bodyPr/>
        <a:lstStyle/>
        <a:p>
          <a:endParaRPr lang="en-US"/>
        </a:p>
      </dgm:t>
    </dgm:pt>
    <dgm:pt modelId="{4D942E2B-84B3-4CD3-B9D8-57759DDF5223}">
      <dgm:prSet/>
      <dgm:spPr/>
      <dgm:t>
        <a:bodyPr/>
        <a:lstStyle/>
        <a:p>
          <a:r>
            <a:rPr lang="en-US" dirty="0">
              <a:solidFill>
                <a:schemeClr val="bg1"/>
              </a:solidFill>
              <a:latin typeface="Calibri"/>
              <a:cs typeface="Calibri"/>
            </a:rPr>
            <a:t>A change of control clause, on the other hand, matters when the party subject to M&amp;A does still exist. That party just has new owners (shareholders, etc.).</a:t>
          </a:r>
        </a:p>
      </dgm:t>
    </dgm:pt>
    <dgm:pt modelId="{846716D7-B4FD-45A6-88C5-4090EB73CD63}" type="parTrans" cxnId="{B6D7ED2B-5451-4741-A2E9-05D46614200B}">
      <dgm:prSet/>
      <dgm:spPr/>
      <dgm:t>
        <a:bodyPr/>
        <a:lstStyle/>
        <a:p>
          <a:endParaRPr lang="en-US"/>
        </a:p>
      </dgm:t>
    </dgm:pt>
    <dgm:pt modelId="{8738CE2A-0C29-425F-B14E-254189D2E749}" type="sibTrans" cxnId="{B6D7ED2B-5451-4741-A2E9-05D46614200B}">
      <dgm:prSet/>
      <dgm:spPr/>
      <dgm:t>
        <a:bodyPr/>
        <a:lstStyle/>
        <a:p>
          <a:endParaRPr lang="en-US"/>
        </a:p>
      </dgm:t>
    </dgm:pt>
    <dgm:pt modelId="{293F95E5-6F12-478A-BFA1-358B118B01C3}" type="pres">
      <dgm:prSet presAssocID="{E1EA6630-C3FA-41E7-A3B5-3372D22EAF9D}" presName="linear" presStyleCnt="0">
        <dgm:presLayoutVars>
          <dgm:animLvl val="lvl"/>
          <dgm:resizeHandles val="exact"/>
        </dgm:presLayoutVars>
      </dgm:prSet>
      <dgm:spPr/>
    </dgm:pt>
    <dgm:pt modelId="{776FB494-7C80-44E6-96A9-AD6C4122F429}" type="pres">
      <dgm:prSet presAssocID="{441936C5-9006-40F8-A9AD-DE9E06566CBB}" presName="parentText" presStyleLbl="node1" presStyleIdx="0" presStyleCnt="8">
        <dgm:presLayoutVars>
          <dgm:chMax val="0"/>
          <dgm:bulletEnabled val="1"/>
        </dgm:presLayoutVars>
      </dgm:prSet>
      <dgm:spPr/>
    </dgm:pt>
    <dgm:pt modelId="{767D0BF3-FB52-4FBC-A9F2-E9814A3CEE88}" type="pres">
      <dgm:prSet presAssocID="{8F337036-B7B3-4C25-B367-EEE849A88CE9}" presName="spacer" presStyleCnt="0"/>
      <dgm:spPr/>
    </dgm:pt>
    <dgm:pt modelId="{BD898D2B-8023-4F62-8FA1-A2787C9C7AAD}" type="pres">
      <dgm:prSet presAssocID="{D9C5DD4C-73AF-4B64-A2AB-2E55EE4C0F59}" presName="parentText" presStyleLbl="node1" presStyleIdx="1" presStyleCnt="8">
        <dgm:presLayoutVars>
          <dgm:chMax val="0"/>
          <dgm:bulletEnabled val="1"/>
        </dgm:presLayoutVars>
      </dgm:prSet>
      <dgm:spPr/>
    </dgm:pt>
    <dgm:pt modelId="{FB5319EA-2C28-41EA-8749-1D0FF08317F3}" type="pres">
      <dgm:prSet presAssocID="{B073D803-727B-4C78-8E1C-A1261E1CBA6F}" presName="spacer" presStyleCnt="0"/>
      <dgm:spPr/>
    </dgm:pt>
    <dgm:pt modelId="{0465AF8C-D12B-42C9-BBC0-F9621FA79F58}" type="pres">
      <dgm:prSet presAssocID="{7ED63701-8152-4103-9546-0256C1BFE367}" presName="parentText" presStyleLbl="node1" presStyleIdx="2" presStyleCnt="8">
        <dgm:presLayoutVars>
          <dgm:chMax val="0"/>
          <dgm:bulletEnabled val="1"/>
        </dgm:presLayoutVars>
      </dgm:prSet>
      <dgm:spPr/>
    </dgm:pt>
    <dgm:pt modelId="{37A50E59-DF30-4F44-B884-10661A8F92A3}" type="pres">
      <dgm:prSet presAssocID="{BD95F4F7-72BE-4668-9EE5-B05175DC29C7}" presName="spacer" presStyleCnt="0"/>
      <dgm:spPr/>
    </dgm:pt>
    <dgm:pt modelId="{B02896CF-9B4F-445C-BFC1-8763448D2CBD}" type="pres">
      <dgm:prSet presAssocID="{4CC33528-612A-4A03-8A1C-9DA2EE03659B}" presName="parentText" presStyleLbl="node1" presStyleIdx="3" presStyleCnt="8">
        <dgm:presLayoutVars>
          <dgm:chMax val="0"/>
          <dgm:bulletEnabled val="1"/>
        </dgm:presLayoutVars>
      </dgm:prSet>
      <dgm:spPr/>
    </dgm:pt>
    <dgm:pt modelId="{AA5924A2-7A45-4FC2-84EE-1DD6B314ACC1}" type="pres">
      <dgm:prSet presAssocID="{4D045DFD-C299-4DF3-B7E6-BD2ABA439D68}" presName="spacer" presStyleCnt="0"/>
      <dgm:spPr/>
    </dgm:pt>
    <dgm:pt modelId="{B2A8FBD1-B572-4258-83CB-475F1FCD8DC4}" type="pres">
      <dgm:prSet presAssocID="{E5F6B2BA-9246-49AE-8A7F-FD44215BFA9D}" presName="parentText" presStyleLbl="node1" presStyleIdx="4" presStyleCnt="8">
        <dgm:presLayoutVars>
          <dgm:chMax val="0"/>
          <dgm:bulletEnabled val="1"/>
        </dgm:presLayoutVars>
      </dgm:prSet>
      <dgm:spPr/>
    </dgm:pt>
    <dgm:pt modelId="{8B5B13CE-8A68-4A59-9232-4A148BCCD9F5}" type="pres">
      <dgm:prSet presAssocID="{81CA914A-9594-4C80-B4EB-74506804FB44}" presName="spacer" presStyleCnt="0"/>
      <dgm:spPr/>
    </dgm:pt>
    <dgm:pt modelId="{17ECEFAD-E472-404B-A464-CADC28669990}" type="pres">
      <dgm:prSet presAssocID="{A05A4571-53FA-4708-9744-78CE897B6CCA}" presName="parentText" presStyleLbl="node1" presStyleIdx="5" presStyleCnt="8">
        <dgm:presLayoutVars>
          <dgm:chMax val="0"/>
          <dgm:bulletEnabled val="1"/>
        </dgm:presLayoutVars>
      </dgm:prSet>
      <dgm:spPr/>
    </dgm:pt>
    <dgm:pt modelId="{3EEBE1F8-F7ED-4036-AE44-0F5B7C8F3CAD}" type="pres">
      <dgm:prSet presAssocID="{4065EBB8-D48A-48DE-8838-7DE67324008B}" presName="spacer" presStyleCnt="0"/>
      <dgm:spPr/>
    </dgm:pt>
    <dgm:pt modelId="{D7F4534E-8C8A-434E-9A23-1824EA33760E}" type="pres">
      <dgm:prSet presAssocID="{7C9C5D78-19D9-4184-BC89-4BED3AD9CFC7}" presName="parentText" presStyleLbl="node1" presStyleIdx="6" presStyleCnt="8">
        <dgm:presLayoutVars>
          <dgm:chMax val="0"/>
          <dgm:bulletEnabled val="1"/>
        </dgm:presLayoutVars>
      </dgm:prSet>
      <dgm:spPr/>
    </dgm:pt>
    <dgm:pt modelId="{60CA5AFA-C75D-4031-95B8-8619A7338F17}" type="pres">
      <dgm:prSet presAssocID="{AD1FAF08-5522-464B-9942-8EEA6849FB30}" presName="spacer" presStyleCnt="0"/>
      <dgm:spPr/>
    </dgm:pt>
    <dgm:pt modelId="{E5097DAD-5FF0-4452-801B-D872B8600D25}" type="pres">
      <dgm:prSet presAssocID="{4D942E2B-84B3-4CD3-B9D8-57759DDF5223}" presName="parentText" presStyleLbl="node1" presStyleIdx="7" presStyleCnt="8">
        <dgm:presLayoutVars>
          <dgm:chMax val="0"/>
          <dgm:bulletEnabled val="1"/>
        </dgm:presLayoutVars>
      </dgm:prSet>
      <dgm:spPr/>
    </dgm:pt>
  </dgm:ptLst>
  <dgm:cxnLst>
    <dgm:cxn modelId="{D74A3B0C-90C7-40EA-8B72-3C93294B1051}" type="presOf" srcId="{D9C5DD4C-73AF-4B64-A2AB-2E55EE4C0F59}" destId="{BD898D2B-8023-4F62-8FA1-A2787C9C7AAD}" srcOrd="0" destOrd="0" presId="urn:microsoft.com/office/officeart/2005/8/layout/vList2"/>
    <dgm:cxn modelId="{3460A711-F0D2-414D-B7EF-7F91C3A64EFC}" srcId="{E1EA6630-C3FA-41E7-A3B5-3372D22EAF9D}" destId="{D9C5DD4C-73AF-4B64-A2AB-2E55EE4C0F59}" srcOrd="1" destOrd="0" parTransId="{7D6B30E5-D995-4700-8899-9D101CE0191A}" sibTransId="{B073D803-727B-4C78-8E1C-A1261E1CBA6F}"/>
    <dgm:cxn modelId="{E7EE7814-BEE6-496C-99C8-3F0C35D0812A}" srcId="{E1EA6630-C3FA-41E7-A3B5-3372D22EAF9D}" destId="{441936C5-9006-40F8-A9AD-DE9E06566CBB}" srcOrd="0" destOrd="0" parTransId="{6153F497-E5E4-4E90-ACBA-924E1E6861F4}" sibTransId="{8F337036-B7B3-4C25-B367-EEE849A88CE9}"/>
    <dgm:cxn modelId="{FC437C14-89DF-496F-9781-749D235E1C23}" type="presOf" srcId="{7C9C5D78-19D9-4184-BC89-4BED3AD9CFC7}" destId="{D7F4534E-8C8A-434E-9A23-1824EA33760E}" srcOrd="0" destOrd="0" presId="urn:microsoft.com/office/officeart/2005/8/layout/vList2"/>
    <dgm:cxn modelId="{B6D7ED2B-5451-4741-A2E9-05D46614200B}" srcId="{E1EA6630-C3FA-41E7-A3B5-3372D22EAF9D}" destId="{4D942E2B-84B3-4CD3-B9D8-57759DDF5223}" srcOrd="7" destOrd="0" parTransId="{846716D7-B4FD-45A6-88C5-4090EB73CD63}" sibTransId="{8738CE2A-0C29-425F-B14E-254189D2E749}"/>
    <dgm:cxn modelId="{143A5F2F-E4D2-430F-8D35-3625183B6F4A}" type="presOf" srcId="{7ED63701-8152-4103-9546-0256C1BFE367}" destId="{0465AF8C-D12B-42C9-BBC0-F9621FA79F58}" srcOrd="0" destOrd="0" presId="urn:microsoft.com/office/officeart/2005/8/layout/vList2"/>
    <dgm:cxn modelId="{DEC93345-B83D-4F49-ACA6-8B9E232DDC13}" srcId="{E1EA6630-C3FA-41E7-A3B5-3372D22EAF9D}" destId="{4CC33528-612A-4A03-8A1C-9DA2EE03659B}" srcOrd="3" destOrd="0" parTransId="{4B7BCBCB-145A-4CFC-9CEA-10F1090ACDFF}" sibTransId="{4D045DFD-C299-4DF3-B7E6-BD2ABA439D68}"/>
    <dgm:cxn modelId="{737F3C70-96FC-46B6-9C32-70402A7C8A3D}" type="presOf" srcId="{E1EA6630-C3FA-41E7-A3B5-3372D22EAF9D}" destId="{293F95E5-6F12-478A-BFA1-358B118B01C3}" srcOrd="0" destOrd="0" presId="urn:microsoft.com/office/officeart/2005/8/layout/vList2"/>
    <dgm:cxn modelId="{631F5853-4D84-4964-99ED-17036AE37619}" type="presOf" srcId="{4CC33528-612A-4A03-8A1C-9DA2EE03659B}" destId="{B02896CF-9B4F-445C-BFC1-8763448D2CBD}" srcOrd="0" destOrd="0" presId="urn:microsoft.com/office/officeart/2005/8/layout/vList2"/>
    <dgm:cxn modelId="{9B972A7C-19C6-4A8E-9F03-D52471FACBF5}" srcId="{E1EA6630-C3FA-41E7-A3B5-3372D22EAF9D}" destId="{7C9C5D78-19D9-4184-BC89-4BED3AD9CFC7}" srcOrd="6" destOrd="0" parTransId="{C9B58713-D447-4715-AF25-404FC420B96E}" sibTransId="{AD1FAF08-5522-464B-9942-8EEA6849FB30}"/>
    <dgm:cxn modelId="{F3AB1993-9691-4845-A888-294450FB0F75}" type="presOf" srcId="{A05A4571-53FA-4708-9744-78CE897B6CCA}" destId="{17ECEFAD-E472-404B-A464-CADC28669990}" srcOrd="0" destOrd="0" presId="urn:microsoft.com/office/officeart/2005/8/layout/vList2"/>
    <dgm:cxn modelId="{0EE6339B-6AB0-43F9-8C9E-198B05F2CC1E}" srcId="{E1EA6630-C3FA-41E7-A3B5-3372D22EAF9D}" destId="{A05A4571-53FA-4708-9744-78CE897B6CCA}" srcOrd="5" destOrd="0" parTransId="{E7038B14-CB39-4B8F-B5A8-27D2225CF815}" sibTransId="{4065EBB8-D48A-48DE-8838-7DE67324008B}"/>
    <dgm:cxn modelId="{FEEA0CAE-DB38-4FEC-8245-85189BAEB3BB}" type="presOf" srcId="{4D942E2B-84B3-4CD3-B9D8-57759DDF5223}" destId="{E5097DAD-5FF0-4452-801B-D872B8600D25}" srcOrd="0" destOrd="0" presId="urn:microsoft.com/office/officeart/2005/8/layout/vList2"/>
    <dgm:cxn modelId="{1E46AFC9-970F-454C-8A82-92D009C7B30F}" type="presOf" srcId="{441936C5-9006-40F8-A9AD-DE9E06566CBB}" destId="{776FB494-7C80-44E6-96A9-AD6C4122F429}" srcOrd="0" destOrd="0" presId="urn:microsoft.com/office/officeart/2005/8/layout/vList2"/>
    <dgm:cxn modelId="{C119CEDF-3B47-40A8-AA98-8FFA6AE4DE14}" srcId="{E1EA6630-C3FA-41E7-A3B5-3372D22EAF9D}" destId="{E5F6B2BA-9246-49AE-8A7F-FD44215BFA9D}" srcOrd="4" destOrd="0" parTransId="{C95519E2-985B-4616-87C1-15D4657649CE}" sibTransId="{81CA914A-9594-4C80-B4EB-74506804FB44}"/>
    <dgm:cxn modelId="{0C0F21E7-A472-4E8E-8E6C-7D1881657F75}" type="presOf" srcId="{E5F6B2BA-9246-49AE-8A7F-FD44215BFA9D}" destId="{B2A8FBD1-B572-4258-83CB-475F1FCD8DC4}" srcOrd="0" destOrd="0" presId="urn:microsoft.com/office/officeart/2005/8/layout/vList2"/>
    <dgm:cxn modelId="{94046DEC-5F6D-4038-8A6F-A0E687A1C7F6}" srcId="{E1EA6630-C3FA-41E7-A3B5-3372D22EAF9D}" destId="{7ED63701-8152-4103-9546-0256C1BFE367}" srcOrd="2" destOrd="0" parTransId="{4003FA77-459C-4E7E-9B2F-80A3B9DE6A25}" sibTransId="{BD95F4F7-72BE-4668-9EE5-B05175DC29C7}"/>
    <dgm:cxn modelId="{DC1C67C2-B8D8-41B7-8ABA-AF86426F6AE3}" type="presParOf" srcId="{293F95E5-6F12-478A-BFA1-358B118B01C3}" destId="{776FB494-7C80-44E6-96A9-AD6C4122F429}" srcOrd="0" destOrd="0" presId="urn:microsoft.com/office/officeart/2005/8/layout/vList2"/>
    <dgm:cxn modelId="{E17E1D1F-5796-451C-97C4-456546A5FD06}" type="presParOf" srcId="{293F95E5-6F12-478A-BFA1-358B118B01C3}" destId="{767D0BF3-FB52-4FBC-A9F2-E9814A3CEE88}" srcOrd="1" destOrd="0" presId="urn:microsoft.com/office/officeart/2005/8/layout/vList2"/>
    <dgm:cxn modelId="{1DBFACD9-6A94-48E0-8B9D-B617E5804663}" type="presParOf" srcId="{293F95E5-6F12-478A-BFA1-358B118B01C3}" destId="{BD898D2B-8023-4F62-8FA1-A2787C9C7AAD}" srcOrd="2" destOrd="0" presId="urn:microsoft.com/office/officeart/2005/8/layout/vList2"/>
    <dgm:cxn modelId="{467797E6-C503-4F07-9F53-86D4EF737139}" type="presParOf" srcId="{293F95E5-6F12-478A-BFA1-358B118B01C3}" destId="{FB5319EA-2C28-41EA-8749-1D0FF08317F3}" srcOrd="3" destOrd="0" presId="urn:microsoft.com/office/officeart/2005/8/layout/vList2"/>
    <dgm:cxn modelId="{8D8FA8B4-4CC0-4298-B523-14019078796B}" type="presParOf" srcId="{293F95E5-6F12-478A-BFA1-358B118B01C3}" destId="{0465AF8C-D12B-42C9-BBC0-F9621FA79F58}" srcOrd="4" destOrd="0" presId="urn:microsoft.com/office/officeart/2005/8/layout/vList2"/>
    <dgm:cxn modelId="{6E5DD201-C283-48CD-BE81-8F48C1A2EA02}" type="presParOf" srcId="{293F95E5-6F12-478A-BFA1-358B118B01C3}" destId="{37A50E59-DF30-4F44-B884-10661A8F92A3}" srcOrd="5" destOrd="0" presId="urn:microsoft.com/office/officeart/2005/8/layout/vList2"/>
    <dgm:cxn modelId="{ACD169D9-DC41-4640-9C25-6B2179758771}" type="presParOf" srcId="{293F95E5-6F12-478A-BFA1-358B118B01C3}" destId="{B02896CF-9B4F-445C-BFC1-8763448D2CBD}" srcOrd="6" destOrd="0" presId="urn:microsoft.com/office/officeart/2005/8/layout/vList2"/>
    <dgm:cxn modelId="{E754309B-0B3B-4B12-A1D6-328AA9F89651}" type="presParOf" srcId="{293F95E5-6F12-478A-BFA1-358B118B01C3}" destId="{AA5924A2-7A45-4FC2-84EE-1DD6B314ACC1}" srcOrd="7" destOrd="0" presId="urn:microsoft.com/office/officeart/2005/8/layout/vList2"/>
    <dgm:cxn modelId="{5EEB9A1E-49EE-4C8A-93AA-F0C6A22609B6}" type="presParOf" srcId="{293F95E5-6F12-478A-BFA1-358B118B01C3}" destId="{B2A8FBD1-B572-4258-83CB-475F1FCD8DC4}" srcOrd="8" destOrd="0" presId="urn:microsoft.com/office/officeart/2005/8/layout/vList2"/>
    <dgm:cxn modelId="{65EDA32E-F365-4F3E-971B-2539B1CE70BA}" type="presParOf" srcId="{293F95E5-6F12-478A-BFA1-358B118B01C3}" destId="{8B5B13CE-8A68-4A59-9232-4A148BCCD9F5}" srcOrd="9" destOrd="0" presId="urn:microsoft.com/office/officeart/2005/8/layout/vList2"/>
    <dgm:cxn modelId="{79E9D3C5-33D3-4164-B8DC-9A2FD565BF2E}" type="presParOf" srcId="{293F95E5-6F12-478A-BFA1-358B118B01C3}" destId="{17ECEFAD-E472-404B-A464-CADC28669990}" srcOrd="10" destOrd="0" presId="urn:microsoft.com/office/officeart/2005/8/layout/vList2"/>
    <dgm:cxn modelId="{4825B804-0A1A-4CC9-81FB-F7CA4E26B5EA}" type="presParOf" srcId="{293F95E5-6F12-478A-BFA1-358B118B01C3}" destId="{3EEBE1F8-F7ED-4036-AE44-0F5B7C8F3CAD}" srcOrd="11" destOrd="0" presId="urn:microsoft.com/office/officeart/2005/8/layout/vList2"/>
    <dgm:cxn modelId="{88CFA6FC-08EB-43D6-9F7A-0EB12CEE7770}" type="presParOf" srcId="{293F95E5-6F12-478A-BFA1-358B118B01C3}" destId="{D7F4534E-8C8A-434E-9A23-1824EA33760E}" srcOrd="12" destOrd="0" presId="urn:microsoft.com/office/officeart/2005/8/layout/vList2"/>
    <dgm:cxn modelId="{4C394205-6808-453B-BA69-93974E320364}" type="presParOf" srcId="{293F95E5-6F12-478A-BFA1-358B118B01C3}" destId="{60CA5AFA-C75D-4031-95B8-8619A7338F17}" srcOrd="13" destOrd="0" presId="urn:microsoft.com/office/officeart/2005/8/layout/vList2"/>
    <dgm:cxn modelId="{20248766-87D2-419A-BF4A-7021DD9C3C55}" type="presParOf" srcId="{293F95E5-6F12-478A-BFA1-358B118B01C3}" destId="{E5097DAD-5FF0-4452-801B-D872B8600D25}"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BC5901B-03EF-4E2E-9A66-5B3C40E4CDB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E2891D04-676A-47B6-B702-77DC12FF3AEF}">
      <dgm:prSet/>
      <dgm:spPr/>
      <dgm:t>
        <a:bodyPr/>
        <a:lstStyle/>
        <a:p>
          <a:r>
            <a:rPr lang="en-US" dirty="0">
              <a:solidFill>
                <a:schemeClr val="accent6">
                  <a:lumMod val="60000"/>
                  <a:lumOff val="40000"/>
                </a:schemeClr>
              </a:solidFill>
              <a:latin typeface="Calibri"/>
              <a:cs typeface="Calibri"/>
            </a:rPr>
            <a:t>Change in governmental regulations can sometimes make it impossible to perform the contract. </a:t>
          </a:r>
        </a:p>
      </dgm:t>
    </dgm:pt>
    <dgm:pt modelId="{B5105427-F421-4717-BF70-3A088AC735B7}" type="parTrans" cxnId="{AA5C3404-2AF0-42AF-9496-F00188BE9C0F}">
      <dgm:prSet/>
      <dgm:spPr/>
      <dgm:t>
        <a:bodyPr/>
        <a:lstStyle/>
        <a:p>
          <a:endParaRPr lang="en-US"/>
        </a:p>
      </dgm:t>
    </dgm:pt>
    <dgm:pt modelId="{7F73FBB6-E36E-4408-9785-66B02E3D21B1}" type="sibTrans" cxnId="{AA5C3404-2AF0-42AF-9496-F00188BE9C0F}">
      <dgm:prSet/>
      <dgm:spPr/>
      <dgm:t>
        <a:bodyPr/>
        <a:lstStyle/>
        <a:p>
          <a:endParaRPr lang="en-US"/>
        </a:p>
      </dgm:t>
    </dgm:pt>
    <dgm:pt modelId="{56401DF6-39AA-45B4-93A9-3E9B9E73C34D}">
      <dgm:prSet/>
      <dgm:spPr/>
      <dgm:t>
        <a:bodyPr/>
        <a:lstStyle/>
        <a:p>
          <a:r>
            <a:rPr lang="en-US" dirty="0">
              <a:solidFill>
                <a:schemeClr val="accent6">
                  <a:lumMod val="60000"/>
                  <a:lumOff val="40000"/>
                </a:schemeClr>
              </a:solidFill>
              <a:latin typeface="Calibri"/>
              <a:cs typeface="Calibri"/>
            </a:rPr>
            <a:t>In such a situation the option to terminate the contract should be stipulated.</a:t>
          </a:r>
        </a:p>
      </dgm:t>
    </dgm:pt>
    <dgm:pt modelId="{2D0826A5-859F-48A2-BF91-0926A8E56A83}" type="parTrans" cxnId="{CE05FB0C-71D4-4D5F-8083-1AE8929B7EF4}">
      <dgm:prSet/>
      <dgm:spPr/>
      <dgm:t>
        <a:bodyPr/>
        <a:lstStyle/>
        <a:p>
          <a:endParaRPr lang="en-US"/>
        </a:p>
      </dgm:t>
    </dgm:pt>
    <dgm:pt modelId="{D7D770AD-4B45-450D-B3E7-A2F6349E90EF}" type="sibTrans" cxnId="{CE05FB0C-71D4-4D5F-8083-1AE8929B7EF4}">
      <dgm:prSet/>
      <dgm:spPr/>
      <dgm:t>
        <a:bodyPr/>
        <a:lstStyle/>
        <a:p>
          <a:endParaRPr lang="en-US"/>
        </a:p>
      </dgm:t>
    </dgm:pt>
    <dgm:pt modelId="{8F1C313C-B841-4D20-A0D4-E6E1C4ED2408}">
      <dgm:prSet/>
      <dgm:spPr/>
      <dgm:t>
        <a:bodyPr/>
        <a:lstStyle/>
        <a:p>
          <a:r>
            <a:rPr lang="en-US" dirty="0">
              <a:solidFill>
                <a:schemeClr val="accent6">
                  <a:lumMod val="60000"/>
                  <a:lumOff val="40000"/>
                </a:schemeClr>
              </a:solidFill>
              <a:latin typeface="Calibri"/>
              <a:cs typeface="Calibri"/>
            </a:rPr>
            <a:t>In any commercial contract, ideally, the contract price is fixed keeping in mind the current legal rights and obligations of the parties. However, a long-term contract is more susceptible to the risk of an unexpected change in the legal or regulatory framework which was not foreseeable by the parties at the time of execution of the contract. </a:t>
          </a:r>
        </a:p>
      </dgm:t>
    </dgm:pt>
    <dgm:pt modelId="{E8815107-BF4F-47DC-BBEA-BB801D2F0A4C}" type="parTrans" cxnId="{6DC24AD8-B3CD-467E-B047-19F40250F96D}">
      <dgm:prSet/>
      <dgm:spPr/>
      <dgm:t>
        <a:bodyPr/>
        <a:lstStyle/>
        <a:p>
          <a:endParaRPr lang="en-US"/>
        </a:p>
      </dgm:t>
    </dgm:pt>
    <dgm:pt modelId="{E10C8662-B4C1-4989-8690-95666E7111CD}" type="sibTrans" cxnId="{6DC24AD8-B3CD-467E-B047-19F40250F96D}">
      <dgm:prSet/>
      <dgm:spPr/>
      <dgm:t>
        <a:bodyPr/>
        <a:lstStyle/>
        <a:p>
          <a:endParaRPr lang="en-US"/>
        </a:p>
      </dgm:t>
    </dgm:pt>
    <dgm:pt modelId="{46A8E997-C289-489B-B87C-0860737BABE5}">
      <dgm:prSet/>
      <dgm:spPr/>
      <dgm:t>
        <a:bodyPr/>
        <a:lstStyle/>
        <a:p>
          <a:r>
            <a:rPr lang="en-US" dirty="0">
              <a:solidFill>
                <a:schemeClr val="accent6">
                  <a:lumMod val="60000"/>
                  <a:lumOff val="40000"/>
                </a:schemeClr>
              </a:solidFill>
              <a:latin typeface="Calibri"/>
              <a:cs typeface="Calibri"/>
            </a:rPr>
            <a:t>Such changes might impact the operating cost or capital expenditure of the project execution and render the project execution under the contract commercially unviable. </a:t>
          </a:r>
        </a:p>
      </dgm:t>
    </dgm:pt>
    <dgm:pt modelId="{FD6DD37C-28F9-40D8-A57C-287FA2F7FFA5}" type="parTrans" cxnId="{412A1682-BA8D-45DE-AF78-E2A4DE16039A}">
      <dgm:prSet/>
      <dgm:spPr/>
      <dgm:t>
        <a:bodyPr/>
        <a:lstStyle/>
        <a:p>
          <a:endParaRPr lang="en-US"/>
        </a:p>
      </dgm:t>
    </dgm:pt>
    <dgm:pt modelId="{682F62F8-59F8-417F-8A9E-49CEBE87B277}" type="sibTrans" cxnId="{412A1682-BA8D-45DE-AF78-E2A4DE16039A}">
      <dgm:prSet/>
      <dgm:spPr/>
      <dgm:t>
        <a:bodyPr/>
        <a:lstStyle/>
        <a:p>
          <a:endParaRPr lang="en-US"/>
        </a:p>
      </dgm:t>
    </dgm:pt>
    <dgm:pt modelId="{8704E227-8238-452F-8017-CF4ED044163C}">
      <dgm:prSet/>
      <dgm:spPr/>
      <dgm:t>
        <a:bodyPr/>
        <a:lstStyle/>
        <a:p>
          <a:r>
            <a:rPr lang="en-US" dirty="0">
              <a:solidFill>
                <a:schemeClr val="accent6">
                  <a:lumMod val="60000"/>
                  <a:lumOff val="40000"/>
                </a:schemeClr>
              </a:solidFill>
              <a:latin typeface="Calibri"/>
              <a:cs typeface="Calibri"/>
            </a:rPr>
            <a:t>To account for such unforeseeable contingencies, a traditional commercial contract usually contains a Change in Law clause to safeguard the interests of the contractor by restoring it to the same position as it would have been if such a change would not have occurred. </a:t>
          </a:r>
        </a:p>
      </dgm:t>
    </dgm:pt>
    <dgm:pt modelId="{E5051199-9335-4A6B-8E9C-E194FA47BB9B}" type="parTrans" cxnId="{9F0394DD-B686-4678-ADF2-8EBC37B39091}">
      <dgm:prSet/>
      <dgm:spPr/>
      <dgm:t>
        <a:bodyPr/>
        <a:lstStyle/>
        <a:p>
          <a:endParaRPr lang="en-US"/>
        </a:p>
      </dgm:t>
    </dgm:pt>
    <dgm:pt modelId="{3C2DC4F1-ACF9-4C59-81C4-749607651B20}" type="sibTrans" cxnId="{9F0394DD-B686-4678-ADF2-8EBC37B39091}">
      <dgm:prSet/>
      <dgm:spPr/>
      <dgm:t>
        <a:bodyPr/>
        <a:lstStyle/>
        <a:p>
          <a:endParaRPr lang="en-US"/>
        </a:p>
      </dgm:t>
    </dgm:pt>
    <dgm:pt modelId="{6BE08504-DD8A-4047-ACB9-4C40F5AF3802}">
      <dgm:prSet/>
      <dgm:spPr/>
      <dgm:t>
        <a:bodyPr/>
        <a:lstStyle/>
        <a:p>
          <a:r>
            <a:rPr lang="en-US" dirty="0">
              <a:solidFill>
                <a:schemeClr val="accent6">
                  <a:lumMod val="60000"/>
                  <a:lumOff val="40000"/>
                </a:schemeClr>
              </a:solidFill>
              <a:latin typeface="Calibri"/>
              <a:cs typeface="Calibri"/>
            </a:rPr>
            <a:t>Generally, the change in law clause would deal with the enactment of any law including repeal, modification or re-enactment, change in interpretation or application of any law by a final judgment of a court of record or any change in rates under Tax law.</a:t>
          </a:r>
        </a:p>
      </dgm:t>
    </dgm:pt>
    <dgm:pt modelId="{FF918A2E-7CBA-4EAA-AE6C-F5C704F7A318}" type="parTrans" cxnId="{99F20EC7-7469-4185-B798-576BEF264763}">
      <dgm:prSet/>
      <dgm:spPr/>
      <dgm:t>
        <a:bodyPr/>
        <a:lstStyle/>
        <a:p>
          <a:endParaRPr lang="en-US"/>
        </a:p>
      </dgm:t>
    </dgm:pt>
    <dgm:pt modelId="{079EBFE3-5B4F-401F-BAAF-4D79F2532220}" type="sibTrans" cxnId="{99F20EC7-7469-4185-B798-576BEF264763}">
      <dgm:prSet/>
      <dgm:spPr/>
      <dgm:t>
        <a:bodyPr/>
        <a:lstStyle/>
        <a:p>
          <a:endParaRPr lang="en-US"/>
        </a:p>
      </dgm:t>
    </dgm:pt>
    <dgm:pt modelId="{870676B6-3610-415C-9B5D-93AB8F7FA2B4}" type="pres">
      <dgm:prSet presAssocID="{DBC5901B-03EF-4E2E-9A66-5B3C40E4CDB8}" presName="vert0" presStyleCnt="0">
        <dgm:presLayoutVars>
          <dgm:dir/>
          <dgm:animOne val="branch"/>
          <dgm:animLvl val="lvl"/>
        </dgm:presLayoutVars>
      </dgm:prSet>
      <dgm:spPr/>
    </dgm:pt>
    <dgm:pt modelId="{12FC3614-6952-4760-85F0-472FFC1ACB2F}" type="pres">
      <dgm:prSet presAssocID="{E2891D04-676A-47B6-B702-77DC12FF3AEF}" presName="thickLine" presStyleLbl="alignNode1" presStyleIdx="0" presStyleCnt="6"/>
      <dgm:spPr/>
    </dgm:pt>
    <dgm:pt modelId="{45468359-A391-4D1C-A5DC-1D2E28B12A93}" type="pres">
      <dgm:prSet presAssocID="{E2891D04-676A-47B6-B702-77DC12FF3AEF}" presName="horz1" presStyleCnt="0"/>
      <dgm:spPr/>
    </dgm:pt>
    <dgm:pt modelId="{8528AF34-EA65-462A-99B5-808C5A3B72EC}" type="pres">
      <dgm:prSet presAssocID="{E2891D04-676A-47B6-B702-77DC12FF3AEF}" presName="tx1" presStyleLbl="revTx" presStyleIdx="0" presStyleCnt="6"/>
      <dgm:spPr/>
    </dgm:pt>
    <dgm:pt modelId="{154B5E32-FEBE-481A-9882-E9DB8D62779D}" type="pres">
      <dgm:prSet presAssocID="{E2891D04-676A-47B6-B702-77DC12FF3AEF}" presName="vert1" presStyleCnt="0"/>
      <dgm:spPr/>
    </dgm:pt>
    <dgm:pt modelId="{7DCE63BC-067A-4F05-B984-BC13A8F5BDFF}" type="pres">
      <dgm:prSet presAssocID="{56401DF6-39AA-45B4-93A9-3E9B9E73C34D}" presName="thickLine" presStyleLbl="alignNode1" presStyleIdx="1" presStyleCnt="6"/>
      <dgm:spPr/>
    </dgm:pt>
    <dgm:pt modelId="{A09A2AB4-1A78-4629-931E-34557F4156A9}" type="pres">
      <dgm:prSet presAssocID="{56401DF6-39AA-45B4-93A9-3E9B9E73C34D}" presName="horz1" presStyleCnt="0"/>
      <dgm:spPr/>
    </dgm:pt>
    <dgm:pt modelId="{9B5F4DFD-A34D-43A8-90B4-2385FF35C6A7}" type="pres">
      <dgm:prSet presAssocID="{56401DF6-39AA-45B4-93A9-3E9B9E73C34D}" presName="tx1" presStyleLbl="revTx" presStyleIdx="1" presStyleCnt="6"/>
      <dgm:spPr/>
    </dgm:pt>
    <dgm:pt modelId="{8F565D34-3E11-4781-BA68-847F409022B0}" type="pres">
      <dgm:prSet presAssocID="{56401DF6-39AA-45B4-93A9-3E9B9E73C34D}" presName="vert1" presStyleCnt="0"/>
      <dgm:spPr/>
    </dgm:pt>
    <dgm:pt modelId="{F32F8FFA-BD9F-448E-8D53-D15A8071A99C}" type="pres">
      <dgm:prSet presAssocID="{8F1C313C-B841-4D20-A0D4-E6E1C4ED2408}" presName="thickLine" presStyleLbl="alignNode1" presStyleIdx="2" presStyleCnt="6"/>
      <dgm:spPr/>
    </dgm:pt>
    <dgm:pt modelId="{CB998093-B42A-44D6-8B17-EC4EFE12A993}" type="pres">
      <dgm:prSet presAssocID="{8F1C313C-B841-4D20-A0D4-E6E1C4ED2408}" presName="horz1" presStyleCnt="0"/>
      <dgm:spPr/>
    </dgm:pt>
    <dgm:pt modelId="{45FD18EC-090D-45BE-BD98-BFC497411EE6}" type="pres">
      <dgm:prSet presAssocID="{8F1C313C-B841-4D20-A0D4-E6E1C4ED2408}" presName="tx1" presStyleLbl="revTx" presStyleIdx="2" presStyleCnt="6"/>
      <dgm:spPr/>
    </dgm:pt>
    <dgm:pt modelId="{DA06EAC2-93BD-4F65-8D94-ABB231D0DFBE}" type="pres">
      <dgm:prSet presAssocID="{8F1C313C-B841-4D20-A0D4-E6E1C4ED2408}" presName="vert1" presStyleCnt="0"/>
      <dgm:spPr/>
    </dgm:pt>
    <dgm:pt modelId="{C2BD0955-8512-4F67-8835-B63854C003F5}" type="pres">
      <dgm:prSet presAssocID="{46A8E997-C289-489B-B87C-0860737BABE5}" presName="thickLine" presStyleLbl="alignNode1" presStyleIdx="3" presStyleCnt="6"/>
      <dgm:spPr/>
    </dgm:pt>
    <dgm:pt modelId="{4DE098D2-17F4-46A4-9614-26AE12D29238}" type="pres">
      <dgm:prSet presAssocID="{46A8E997-C289-489B-B87C-0860737BABE5}" presName="horz1" presStyleCnt="0"/>
      <dgm:spPr/>
    </dgm:pt>
    <dgm:pt modelId="{D0D557DF-B1C9-4ED3-BAD1-F14DC9D2312F}" type="pres">
      <dgm:prSet presAssocID="{46A8E997-C289-489B-B87C-0860737BABE5}" presName="tx1" presStyleLbl="revTx" presStyleIdx="3" presStyleCnt="6"/>
      <dgm:spPr/>
    </dgm:pt>
    <dgm:pt modelId="{3FAA5BA2-1D07-4129-90AD-D13B1BA5A8B0}" type="pres">
      <dgm:prSet presAssocID="{46A8E997-C289-489B-B87C-0860737BABE5}" presName="vert1" presStyleCnt="0"/>
      <dgm:spPr/>
    </dgm:pt>
    <dgm:pt modelId="{EBADE769-3F3C-43F6-9983-088727BD1B0F}" type="pres">
      <dgm:prSet presAssocID="{8704E227-8238-452F-8017-CF4ED044163C}" presName="thickLine" presStyleLbl="alignNode1" presStyleIdx="4" presStyleCnt="6"/>
      <dgm:spPr/>
    </dgm:pt>
    <dgm:pt modelId="{3BCA5F89-1FA6-4D8F-B5A7-3CF7A45C2F1C}" type="pres">
      <dgm:prSet presAssocID="{8704E227-8238-452F-8017-CF4ED044163C}" presName="horz1" presStyleCnt="0"/>
      <dgm:spPr/>
    </dgm:pt>
    <dgm:pt modelId="{F166E66E-37F6-44A8-A0E3-756CF753A532}" type="pres">
      <dgm:prSet presAssocID="{8704E227-8238-452F-8017-CF4ED044163C}" presName="tx1" presStyleLbl="revTx" presStyleIdx="4" presStyleCnt="6"/>
      <dgm:spPr/>
    </dgm:pt>
    <dgm:pt modelId="{E48682BE-69DC-49B6-95B0-B16E98946DE9}" type="pres">
      <dgm:prSet presAssocID="{8704E227-8238-452F-8017-CF4ED044163C}" presName="vert1" presStyleCnt="0"/>
      <dgm:spPr/>
    </dgm:pt>
    <dgm:pt modelId="{A8E73A93-6FAA-45C7-82F1-6230E2AFAF15}" type="pres">
      <dgm:prSet presAssocID="{6BE08504-DD8A-4047-ACB9-4C40F5AF3802}" presName="thickLine" presStyleLbl="alignNode1" presStyleIdx="5" presStyleCnt="6"/>
      <dgm:spPr/>
    </dgm:pt>
    <dgm:pt modelId="{812E21CD-186E-4668-9627-391D794B4F0E}" type="pres">
      <dgm:prSet presAssocID="{6BE08504-DD8A-4047-ACB9-4C40F5AF3802}" presName="horz1" presStyleCnt="0"/>
      <dgm:spPr/>
    </dgm:pt>
    <dgm:pt modelId="{1441F7BE-581E-4684-85CE-2318246A65D2}" type="pres">
      <dgm:prSet presAssocID="{6BE08504-DD8A-4047-ACB9-4C40F5AF3802}" presName="tx1" presStyleLbl="revTx" presStyleIdx="5" presStyleCnt="6"/>
      <dgm:spPr/>
    </dgm:pt>
    <dgm:pt modelId="{E9B4BCEA-F311-473C-BBF3-008E1FEFE19F}" type="pres">
      <dgm:prSet presAssocID="{6BE08504-DD8A-4047-ACB9-4C40F5AF3802}" presName="vert1" presStyleCnt="0"/>
      <dgm:spPr/>
    </dgm:pt>
  </dgm:ptLst>
  <dgm:cxnLst>
    <dgm:cxn modelId="{AA5C3404-2AF0-42AF-9496-F00188BE9C0F}" srcId="{DBC5901B-03EF-4E2E-9A66-5B3C40E4CDB8}" destId="{E2891D04-676A-47B6-B702-77DC12FF3AEF}" srcOrd="0" destOrd="0" parTransId="{B5105427-F421-4717-BF70-3A088AC735B7}" sibTransId="{7F73FBB6-E36E-4408-9785-66B02E3D21B1}"/>
    <dgm:cxn modelId="{CE05FB0C-71D4-4D5F-8083-1AE8929B7EF4}" srcId="{DBC5901B-03EF-4E2E-9A66-5B3C40E4CDB8}" destId="{56401DF6-39AA-45B4-93A9-3E9B9E73C34D}" srcOrd="1" destOrd="0" parTransId="{2D0826A5-859F-48A2-BF91-0926A8E56A83}" sibTransId="{D7D770AD-4B45-450D-B3E7-A2F6349E90EF}"/>
    <dgm:cxn modelId="{6BF7E00D-A60A-4471-828B-5FB3049E7C74}" type="presOf" srcId="{E2891D04-676A-47B6-B702-77DC12FF3AEF}" destId="{8528AF34-EA65-462A-99B5-808C5A3B72EC}" srcOrd="0" destOrd="0" presId="urn:microsoft.com/office/officeart/2008/layout/LinedList"/>
    <dgm:cxn modelId="{6DB35263-3F48-44B7-9DE5-250F4C6158E5}" type="presOf" srcId="{6BE08504-DD8A-4047-ACB9-4C40F5AF3802}" destId="{1441F7BE-581E-4684-85CE-2318246A65D2}" srcOrd="0" destOrd="0" presId="urn:microsoft.com/office/officeart/2008/layout/LinedList"/>
    <dgm:cxn modelId="{FDE69D63-E517-4D51-862D-F391115FE6FC}" type="presOf" srcId="{8704E227-8238-452F-8017-CF4ED044163C}" destId="{F166E66E-37F6-44A8-A0E3-756CF753A532}" srcOrd="0" destOrd="0" presId="urn:microsoft.com/office/officeart/2008/layout/LinedList"/>
    <dgm:cxn modelId="{EC36286B-DA6A-4C2E-8CBE-921CD4F74107}" type="presOf" srcId="{DBC5901B-03EF-4E2E-9A66-5B3C40E4CDB8}" destId="{870676B6-3610-415C-9B5D-93AB8F7FA2B4}" srcOrd="0" destOrd="0" presId="urn:microsoft.com/office/officeart/2008/layout/LinedList"/>
    <dgm:cxn modelId="{DFBD306C-181A-4D4F-9E86-62E8D081F74A}" type="presOf" srcId="{56401DF6-39AA-45B4-93A9-3E9B9E73C34D}" destId="{9B5F4DFD-A34D-43A8-90B4-2385FF35C6A7}" srcOrd="0" destOrd="0" presId="urn:microsoft.com/office/officeart/2008/layout/LinedList"/>
    <dgm:cxn modelId="{FD44B26F-2DF1-4795-852B-44E472CC283E}" type="presOf" srcId="{8F1C313C-B841-4D20-A0D4-E6E1C4ED2408}" destId="{45FD18EC-090D-45BE-BD98-BFC497411EE6}" srcOrd="0" destOrd="0" presId="urn:microsoft.com/office/officeart/2008/layout/LinedList"/>
    <dgm:cxn modelId="{412A1682-BA8D-45DE-AF78-E2A4DE16039A}" srcId="{DBC5901B-03EF-4E2E-9A66-5B3C40E4CDB8}" destId="{46A8E997-C289-489B-B87C-0860737BABE5}" srcOrd="3" destOrd="0" parTransId="{FD6DD37C-28F9-40D8-A57C-287FA2F7FFA5}" sibTransId="{682F62F8-59F8-417F-8A9E-49CEBE87B277}"/>
    <dgm:cxn modelId="{F45766B9-8E47-4CE1-888A-3A032C6792A0}" type="presOf" srcId="{46A8E997-C289-489B-B87C-0860737BABE5}" destId="{D0D557DF-B1C9-4ED3-BAD1-F14DC9D2312F}" srcOrd="0" destOrd="0" presId="urn:microsoft.com/office/officeart/2008/layout/LinedList"/>
    <dgm:cxn modelId="{99F20EC7-7469-4185-B798-576BEF264763}" srcId="{DBC5901B-03EF-4E2E-9A66-5B3C40E4CDB8}" destId="{6BE08504-DD8A-4047-ACB9-4C40F5AF3802}" srcOrd="5" destOrd="0" parTransId="{FF918A2E-7CBA-4EAA-AE6C-F5C704F7A318}" sibTransId="{079EBFE3-5B4F-401F-BAAF-4D79F2532220}"/>
    <dgm:cxn modelId="{6DC24AD8-B3CD-467E-B047-19F40250F96D}" srcId="{DBC5901B-03EF-4E2E-9A66-5B3C40E4CDB8}" destId="{8F1C313C-B841-4D20-A0D4-E6E1C4ED2408}" srcOrd="2" destOrd="0" parTransId="{E8815107-BF4F-47DC-BBEA-BB801D2F0A4C}" sibTransId="{E10C8662-B4C1-4989-8690-95666E7111CD}"/>
    <dgm:cxn modelId="{9F0394DD-B686-4678-ADF2-8EBC37B39091}" srcId="{DBC5901B-03EF-4E2E-9A66-5B3C40E4CDB8}" destId="{8704E227-8238-452F-8017-CF4ED044163C}" srcOrd="4" destOrd="0" parTransId="{E5051199-9335-4A6B-8E9C-E194FA47BB9B}" sibTransId="{3C2DC4F1-ACF9-4C59-81C4-749607651B20}"/>
    <dgm:cxn modelId="{4BD44F7C-01AB-49F5-8EBF-C0E1FC2FCD11}" type="presParOf" srcId="{870676B6-3610-415C-9B5D-93AB8F7FA2B4}" destId="{12FC3614-6952-4760-85F0-472FFC1ACB2F}" srcOrd="0" destOrd="0" presId="urn:microsoft.com/office/officeart/2008/layout/LinedList"/>
    <dgm:cxn modelId="{50406C23-6039-434D-84C8-FE21DECBD24A}" type="presParOf" srcId="{870676B6-3610-415C-9B5D-93AB8F7FA2B4}" destId="{45468359-A391-4D1C-A5DC-1D2E28B12A93}" srcOrd="1" destOrd="0" presId="urn:microsoft.com/office/officeart/2008/layout/LinedList"/>
    <dgm:cxn modelId="{A5DA5004-B722-4D37-81A0-B3631D78AE48}" type="presParOf" srcId="{45468359-A391-4D1C-A5DC-1D2E28B12A93}" destId="{8528AF34-EA65-462A-99B5-808C5A3B72EC}" srcOrd="0" destOrd="0" presId="urn:microsoft.com/office/officeart/2008/layout/LinedList"/>
    <dgm:cxn modelId="{E6E16B73-5A7F-4835-9897-C73E4C73C933}" type="presParOf" srcId="{45468359-A391-4D1C-A5DC-1D2E28B12A93}" destId="{154B5E32-FEBE-481A-9882-E9DB8D62779D}" srcOrd="1" destOrd="0" presId="urn:microsoft.com/office/officeart/2008/layout/LinedList"/>
    <dgm:cxn modelId="{110D3EEB-5BCE-42A3-9EDB-EA0C476DA35A}" type="presParOf" srcId="{870676B6-3610-415C-9B5D-93AB8F7FA2B4}" destId="{7DCE63BC-067A-4F05-B984-BC13A8F5BDFF}" srcOrd="2" destOrd="0" presId="urn:microsoft.com/office/officeart/2008/layout/LinedList"/>
    <dgm:cxn modelId="{13F5AB5F-EEC3-42F3-8776-90157C12B853}" type="presParOf" srcId="{870676B6-3610-415C-9B5D-93AB8F7FA2B4}" destId="{A09A2AB4-1A78-4629-931E-34557F4156A9}" srcOrd="3" destOrd="0" presId="urn:microsoft.com/office/officeart/2008/layout/LinedList"/>
    <dgm:cxn modelId="{C4CAE9EE-ED95-4D42-880B-335B0A6EA649}" type="presParOf" srcId="{A09A2AB4-1A78-4629-931E-34557F4156A9}" destId="{9B5F4DFD-A34D-43A8-90B4-2385FF35C6A7}" srcOrd="0" destOrd="0" presId="urn:microsoft.com/office/officeart/2008/layout/LinedList"/>
    <dgm:cxn modelId="{6EC4B297-BB34-4A48-A495-92CEB7F9A367}" type="presParOf" srcId="{A09A2AB4-1A78-4629-931E-34557F4156A9}" destId="{8F565D34-3E11-4781-BA68-847F409022B0}" srcOrd="1" destOrd="0" presId="urn:microsoft.com/office/officeart/2008/layout/LinedList"/>
    <dgm:cxn modelId="{186676DC-E259-48C8-92B0-491A71C8EBA1}" type="presParOf" srcId="{870676B6-3610-415C-9B5D-93AB8F7FA2B4}" destId="{F32F8FFA-BD9F-448E-8D53-D15A8071A99C}" srcOrd="4" destOrd="0" presId="urn:microsoft.com/office/officeart/2008/layout/LinedList"/>
    <dgm:cxn modelId="{2EC149D2-B15A-4F53-9AF6-CE19B62AE290}" type="presParOf" srcId="{870676B6-3610-415C-9B5D-93AB8F7FA2B4}" destId="{CB998093-B42A-44D6-8B17-EC4EFE12A993}" srcOrd="5" destOrd="0" presId="urn:microsoft.com/office/officeart/2008/layout/LinedList"/>
    <dgm:cxn modelId="{EF30B653-3637-46AC-A7AB-AB756E9CC9FA}" type="presParOf" srcId="{CB998093-B42A-44D6-8B17-EC4EFE12A993}" destId="{45FD18EC-090D-45BE-BD98-BFC497411EE6}" srcOrd="0" destOrd="0" presId="urn:microsoft.com/office/officeart/2008/layout/LinedList"/>
    <dgm:cxn modelId="{2CD69085-7A0E-4693-AE86-B5F9619AD905}" type="presParOf" srcId="{CB998093-B42A-44D6-8B17-EC4EFE12A993}" destId="{DA06EAC2-93BD-4F65-8D94-ABB231D0DFBE}" srcOrd="1" destOrd="0" presId="urn:microsoft.com/office/officeart/2008/layout/LinedList"/>
    <dgm:cxn modelId="{A2552637-3456-4FCF-99C8-8E328C7772BF}" type="presParOf" srcId="{870676B6-3610-415C-9B5D-93AB8F7FA2B4}" destId="{C2BD0955-8512-4F67-8835-B63854C003F5}" srcOrd="6" destOrd="0" presId="urn:microsoft.com/office/officeart/2008/layout/LinedList"/>
    <dgm:cxn modelId="{C38F3BC2-25A9-404C-8167-56CEB7AC74AE}" type="presParOf" srcId="{870676B6-3610-415C-9B5D-93AB8F7FA2B4}" destId="{4DE098D2-17F4-46A4-9614-26AE12D29238}" srcOrd="7" destOrd="0" presId="urn:microsoft.com/office/officeart/2008/layout/LinedList"/>
    <dgm:cxn modelId="{7645734D-73B8-407C-A282-AA3A66AD32AE}" type="presParOf" srcId="{4DE098D2-17F4-46A4-9614-26AE12D29238}" destId="{D0D557DF-B1C9-4ED3-BAD1-F14DC9D2312F}" srcOrd="0" destOrd="0" presId="urn:microsoft.com/office/officeart/2008/layout/LinedList"/>
    <dgm:cxn modelId="{C067DD0D-6082-4FDA-924C-183AE93F58AC}" type="presParOf" srcId="{4DE098D2-17F4-46A4-9614-26AE12D29238}" destId="{3FAA5BA2-1D07-4129-90AD-D13B1BA5A8B0}" srcOrd="1" destOrd="0" presId="urn:microsoft.com/office/officeart/2008/layout/LinedList"/>
    <dgm:cxn modelId="{0DF56EAF-24AF-437A-9B4D-727A866D4E70}" type="presParOf" srcId="{870676B6-3610-415C-9B5D-93AB8F7FA2B4}" destId="{EBADE769-3F3C-43F6-9983-088727BD1B0F}" srcOrd="8" destOrd="0" presId="urn:microsoft.com/office/officeart/2008/layout/LinedList"/>
    <dgm:cxn modelId="{C8AA9EE3-CBC2-4219-B134-B2196C72A15D}" type="presParOf" srcId="{870676B6-3610-415C-9B5D-93AB8F7FA2B4}" destId="{3BCA5F89-1FA6-4D8F-B5A7-3CF7A45C2F1C}" srcOrd="9" destOrd="0" presId="urn:microsoft.com/office/officeart/2008/layout/LinedList"/>
    <dgm:cxn modelId="{BCD13012-45B2-42EA-8596-2916AB073BC2}" type="presParOf" srcId="{3BCA5F89-1FA6-4D8F-B5A7-3CF7A45C2F1C}" destId="{F166E66E-37F6-44A8-A0E3-756CF753A532}" srcOrd="0" destOrd="0" presId="urn:microsoft.com/office/officeart/2008/layout/LinedList"/>
    <dgm:cxn modelId="{2CAA5EBB-8C18-4328-82AF-B279501577D6}" type="presParOf" srcId="{3BCA5F89-1FA6-4D8F-B5A7-3CF7A45C2F1C}" destId="{E48682BE-69DC-49B6-95B0-B16E98946DE9}" srcOrd="1" destOrd="0" presId="urn:microsoft.com/office/officeart/2008/layout/LinedList"/>
    <dgm:cxn modelId="{DEA2D29B-B4D8-4EA1-9F48-8E9A315A6E16}" type="presParOf" srcId="{870676B6-3610-415C-9B5D-93AB8F7FA2B4}" destId="{A8E73A93-6FAA-45C7-82F1-6230E2AFAF15}" srcOrd="10" destOrd="0" presId="urn:microsoft.com/office/officeart/2008/layout/LinedList"/>
    <dgm:cxn modelId="{A3358461-925D-4E64-80E9-175BDF4AB201}" type="presParOf" srcId="{870676B6-3610-415C-9B5D-93AB8F7FA2B4}" destId="{812E21CD-186E-4668-9627-391D794B4F0E}" srcOrd="11" destOrd="0" presId="urn:microsoft.com/office/officeart/2008/layout/LinedList"/>
    <dgm:cxn modelId="{FA1565A7-27CE-48DD-A2DA-161E7A5FCC5E}" type="presParOf" srcId="{812E21CD-186E-4668-9627-391D794B4F0E}" destId="{1441F7BE-581E-4684-85CE-2318246A65D2}" srcOrd="0" destOrd="0" presId="urn:microsoft.com/office/officeart/2008/layout/LinedList"/>
    <dgm:cxn modelId="{AC650281-329D-4906-B8FC-09B805DAD595}" type="presParOf" srcId="{812E21CD-186E-4668-9627-391D794B4F0E}" destId="{E9B4BCEA-F311-473C-BBF3-008E1FEFE19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CAFB3F-8D1E-4F8E-A125-F436AD4C873C}">
      <dsp:nvSpPr>
        <dsp:cNvPr id="0" name=""/>
        <dsp:cNvSpPr/>
      </dsp:nvSpPr>
      <dsp:spPr>
        <a:xfrm>
          <a:off x="0" y="635"/>
          <a:ext cx="67498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5BFFCF-4A97-491A-AD92-278DD404FEF3}">
      <dsp:nvSpPr>
        <dsp:cNvPr id="0" name=""/>
        <dsp:cNvSpPr/>
      </dsp:nvSpPr>
      <dsp:spPr>
        <a:xfrm>
          <a:off x="0" y="635"/>
          <a:ext cx="6749808" cy="743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Contracts can be </a:t>
          </a:r>
          <a:r>
            <a:rPr lang="en-US" sz="1500" b="1" kern="1200" dirty="0">
              <a:solidFill>
                <a:schemeClr val="accent6">
                  <a:lumMod val="60000"/>
                  <a:lumOff val="40000"/>
                </a:schemeClr>
              </a:solidFill>
              <a:latin typeface="Calibri"/>
              <a:cs typeface="Calibri"/>
            </a:rPr>
            <a:t>valuable assets </a:t>
          </a:r>
          <a:r>
            <a:rPr lang="en-US" sz="1500" kern="1200" dirty="0">
              <a:solidFill>
                <a:schemeClr val="accent6">
                  <a:lumMod val="60000"/>
                  <a:lumOff val="40000"/>
                </a:schemeClr>
              </a:solidFill>
              <a:latin typeface="Calibri"/>
              <a:cs typeface="Calibri"/>
            </a:rPr>
            <a:t>to a company and should be managed as such.</a:t>
          </a:r>
        </a:p>
      </dsp:txBody>
      <dsp:txXfrm>
        <a:off x="0" y="635"/>
        <a:ext cx="6749808" cy="743126"/>
      </dsp:txXfrm>
    </dsp:sp>
    <dsp:sp modelId="{34D2C613-CC73-431F-9883-5134602C6858}">
      <dsp:nvSpPr>
        <dsp:cNvPr id="0" name=""/>
        <dsp:cNvSpPr/>
      </dsp:nvSpPr>
      <dsp:spPr>
        <a:xfrm>
          <a:off x="0" y="743761"/>
          <a:ext cx="6749808" cy="0"/>
        </a:xfrm>
        <a:prstGeom prst="line">
          <a:avLst/>
        </a:prstGeom>
        <a:solidFill>
          <a:schemeClr val="accent5">
            <a:hueOff val="-2919226"/>
            <a:satOff val="4403"/>
            <a:lumOff val="-3464"/>
            <a:alphaOff val="0"/>
          </a:schemeClr>
        </a:solidFill>
        <a:ln w="12700" cap="flat" cmpd="sng" algn="ctr">
          <a:solidFill>
            <a:schemeClr val="accent5">
              <a:hueOff val="-2919226"/>
              <a:satOff val="4403"/>
              <a:lumOff val="-34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832953-3461-45A2-AF03-EEB70FF38175}">
      <dsp:nvSpPr>
        <dsp:cNvPr id="0" name=""/>
        <dsp:cNvSpPr/>
      </dsp:nvSpPr>
      <dsp:spPr>
        <a:xfrm>
          <a:off x="0" y="743761"/>
          <a:ext cx="6749808" cy="743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A company should know which of its contracts are </a:t>
          </a:r>
          <a:r>
            <a:rPr lang="en-US" sz="1500" b="1" kern="1200" dirty="0">
              <a:solidFill>
                <a:schemeClr val="accent6">
                  <a:lumMod val="60000"/>
                  <a:lumOff val="40000"/>
                </a:schemeClr>
              </a:solidFill>
              <a:latin typeface="Calibri"/>
              <a:cs typeface="Calibri"/>
            </a:rPr>
            <a:t>‘material’ </a:t>
          </a:r>
          <a:r>
            <a:rPr lang="en-US" sz="1500" kern="1200" dirty="0">
              <a:solidFill>
                <a:schemeClr val="accent6">
                  <a:lumMod val="60000"/>
                  <a:lumOff val="40000"/>
                </a:schemeClr>
              </a:solidFill>
              <a:latin typeface="Calibri"/>
              <a:cs typeface="Calibri"/>
            </a:rPr>
            <a:t>(i.e. worth 10% or more of its turnover) and what its obligations are under such contracts. </a:t>
          </a:r>
        </a:p>
      </dsp:txBody>
      <dsp:txXfrm>
        <a:off x="0" y="743761"/>
        <a:ext cx="6749808" cy="743126"/>
      </dsp:txXfrm>
    </dsp:sp>
    <dsp:sp modelId="{FC27A171-D434-44D4-AA72-CFB4EFF6714C}">
      <dsp:nvSpPr>
        <dsp:cNvPr id="0" name=""/>
        <dsp:cNvSpPr/>
      </dsp:nvSpPr>
      <dsp:spPr>
        <a:xfrm>
          <a:off x="0" y="1486888"/>
          <a:ext cx="6749808" cy="0"/>
        </a:xfrm>
        <a:prstGeom prst="line">
          <a:avLst/>
        </a:prstGeom>
        <a:solidFill>
          <a:schemeClr val="accent5">
            <a:hueOff val="-5838452"/>
            <a:satOff val="8805"/>
            <a:lumOff val="-6928"/>
            <a:alphaOff val="0"/>
          </a:schemeClr>
        </a:solidFill>
        <a:ln w="12700" cap="flat" cmpd="sng" algn="ctr">
          <a:solidFill>
            <a:schemeClr val="accent5">
              <a:hueOff val="-5838452"/>
              <a:satOff val="8805"/>
              <a:lumOff val="-69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1F1F3B-467D-4AC4-BC2B-FD514FD2AEA0}">
      <dsp:nvSpPr>
        <dsp:cNvPr id="0" name=""/>
        <dsp:cNvSpPr/>
      </dsp:nvSpPr>
      <dsp:spPr>
        <a:xfrm>
          <a:off x="0" y="1486888"/>
          <a:ext cx="6749808" cy="743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There is </a:t>
          </a:r>
          <a:r>
            <a:rPr lang="en-US" sz="1500" b="1" kern="1200" dirty="0">
              <a:solidFill>
                <a:schemeClr val="accent6">
                  <a:lumMod val="60000"/>
                  <a:lumOff val="40000"/>
                </a:schemeClr>
              </a:solidFill>
              <a:latin typeface="Calibri"/>
              <a:cs typeface="Calibri"/>
            </a:rPr>
            <a:t>no</a:t>
          </a:r>
          <a:r>
            <a:rPr lang="en-US" sz="1500" kern="1200" dirty="0">
              <a:solidFill>
                <a:schemeClr val="accent6">
                  <a:lumMod val="60000"/>
                  <a:lumOff val="40000"/>
                </a:schemeClr>
              </a:solidFill>
              <a:latin typeface="Calibri"/>
              <a:cs typeface="Calibri"/>
            </a:rPr>
            <a:t> such thing as a “</a:t>
          </a:r>
          <a:r>
            <a:rPr lang="en-US" sz="1500" b="1" kern="1200" dirty="0">
              <a:solidFill>
                <a:schemeClr val="accent6">
                  <a:lumMod val="60000"/>
                  <a:lumOff val="40000"/>
                </a:schemeClr>
              </a:solidFill>
              <a:latin typeface="Calibri"/>
              <a:cs typeface="Calibri"/>
            </a:rPr>
            <a:t>one size fits all</a:t>
          </a:r>
          <a:r>
            <a:rPr lang="en-US" sz="1500" kern="1200" dirty="0">
              <a:solidFill>
                <a:schemeClr val="accent6">
                  <a:lumMod val="60000"/>
                  <a:lumOff val="40000"/>
                </a:schemeClr>
              </a:solidFill>
              <a:latin typeface="Calibri"/>
              <a:cs typeface="Calibri"/>
            </a:rPr>
            <a:t>” contract. Each context – be it employment, consultancy, supply chain, consumer law, or data protection – will warrant different considerations and legal requirements. </a:t>
          </a:r>
        </a:p>
      </dsp:txBody>
      <dsp:txXfrm>
        <a:off x="0" y="1486888"/>
        <a:ext cx="6749808" cy="743126"/>
      </dsp:txXfrm>
    </dsp:sp>
    <dsp:sp modelId="{BE31049D-B10A-477F-8734-FE8816637A15}">
      <dsp:nvSpPr>
        <dsp:cNvPr id="0" name=""/>
        <dsp:cNvSpPr/>
      </dsp:nvSpPr>
      <dsp:spPr>
        <a:xfrm>
          <a:off x="0" y="2230014"/>
          <a:ext cx="6749808" cy="0"/>
        </a:xfrm>
        <a:prstGeom prst="line">
          <a:avLst/>
        </a:prstGeom>
        <a:solidFill>
          <a:schemeClr val="accent5">
            <a:hueOff val="-8757677"/>
            <a:satOff val="13208"/>
            <a:lumOff val="-10392"/>
            <a:alphaOff val="0"/>
          </a:schemeClr>
        </a:solidFill>
        <a:ln w="12700" cap="flat" cmpd="sng" algn="ctr">
          <a:solidFill>
            <a:schemeClr val="accent5">
              <a:hueOff val="-8757677"/>
              <a:satOff val="13208"/>
              <a:lumOff val="-103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17D5F0-872E-452C-A29A-09CA87F115D3}">
      <dsp:nvSpPr>
        <dsp:cNvPr id="0" name=""/>
        <dsp:cNvSpPr/>
      </dsp:nvSpPr>
      <dsp:spPr>
        <a:xfrm>
          <a:off x="0" y="2230014"/>
          <a:ext cx="6749808" cy="743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When executed well, a binding, legal agreement can be a company’s greatest asset. However, executed poorly, it can leave a company </a:t>
          </a:r>
          <a:r>
            <a:rPr lang="en-US" sz="1500" b="1" kern="1200" dirty="0">
              <a:solidFill>
                <a:schemeClr val="accent6">
                  <a:lumMod val="60000"/>
                  <a:lumOff val="40000"/>
                </a:schemeClr>
              </a:solidFill>
              <a:latin typeface="Calibri"/>
              <a:cs typeface="Calibri"/>
            </a:rPr>
            <a:t>open to undue risk and liabilities</a:t>
          </a:r>
          <a:r>
            <a:rPr lang="en-US" sz="1500" kern="1200" dirty="0">
              <a:solidFill>
                <a:schemeClr val="accent6">
                  <a:lumMod val="60000"/>
                  <a:lumOff val="40000"/>
                </a:schemeClr>
              </a:solidFill>
              <a:latin typeface="Calibri"/>
              <a:cs typeface="Calibri"/>
            </a:rPr>
            <a:t>.</a:t>
          </a:r>
        </a:p>
      </dsp:txBody>
      <dsp:txXfrm>
        <a:off x="0" y="2230014"/>
        <a:ext cx="6749808" cy="743126"/>
      </dsp:txXfrm>
    </dsp:sp>
    <dsp:sp modelId="{CCF27B2A-B8E9-453F-B173-D718C7949E35}">
      <dsp:nvSpPr>
        <dsp:cNvPr id="0" name=""/>
        <dsp:cNvSpPr/>
      </dsp:nvSpPr>
      <dsp:spPr>
        <a:xfrm>
          <a:off x="0" y="2973141"/>
          <a:ext cx="6749808" cy="0"/>
        </a:xfrm>
        <a:prstGeom prst="line">
          <a:avLst/>
        </a:prstGeom>
        <a:solidFill>
          <a:schemeClr val="accent5">
            <a:hueOff val="-11676903"/>
            <a:satOff val="17610"/>
            <a:lumOff val="-13857"/>
            <a:alphaOff val="0"/>
          </a:schemeClr>
        </a:solidFill>
        <a:ln w="12700" cap="flat" cmpd="sng" algn="ctr">
          <a:solidFill>
            <a:schemeClr val="accent5">
              <a:hueOff val="-11676903"/>
              <a:satOff val="17610"/>
              <a:lumOff val="-138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60D5DC-F50B-4E23-A548-4FE4D9732BEF}">
      <dsp:nvSpPr>
        <dsp:cNvPr id="0" name=""/>
        <dsp:cNvSpPr/>
      </dsp:nvSpPr>
      <dsp:spPr>
        <a:xfrm>
          <a:off x="0" y="2973141"/>
          <a:ext cx="6749808" cy="743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A well-drafted contract provides </a:t>
          </a:r>
          <a:r>
            <a:rPr lang="en-US" sz="1500" b="1" kern="1200" dirty="0">
              <a:solidFill>
                <a:schemeClr val="accent6">
                  <a:lumMod val="60000"/>
                  <a:lumOff val="40000"/>
                </a:schemeClr>
              </a:solidFill>
              <a:latin typeface="Calibri"/>
              <a:cs typeface="Calibri"/>
            </a:rPr>
            <a:t>certainty, clarity, and protects parties</a:t>
          </a:r>
          <a:r>
            <a:rPr lang="en-US" sz="1500" kern="1200" dirty="0">
              <a:solidFill>
                <a:schemeClr val="accent6">
                  <a:lumMod val="60000"/>
                  <a:lumOff val="40000"/>
                </a:schemeClr>
              </a:solidFill>
              <a:latin typeface="Calibri"/>
              <a:cs typeface="Calibri"/>
            </a:rPr>
            <a:t>’ interests if problems arise down the line.</a:t>
          </a:r>
        </a:p>
      </dsp:txBody>
      <dsp:txXfrm>
        <a:off x="0" y="2973141"/>
        <a:ext cx="6749808" cy="743126"/>
      </dsp:txXfrm>
    </dsp:sp>
    <dsp:sp modelId="{5A7BF670-6CB5-41BD-8AAF-8518EB9EB583}">
      <dsp:nvSpPr>
        <dsp:cNvPr id="0" name=""/>
        <dsp:cNvSpPr/>
      </dsp:nvSpPr>
      <dsp:spPr>
        <a:xfrm>
          <a:off x="0" y="3716267"/>
          <a:ext cx="6749808" cy="0"/>
        </a:xfrm>
        <a:prstGeom prst="line">
          <a:avLst/>
        </a:prstGeom>
        <a:solidFill>
          <a:schemeClr val="accent5">
            <a:hueOff val="-14596129"/>
            <a:satOff val="22013"/>
            <a:lumOff val="-17321"/>
            <a:alphaOff val="0"/>
          </a:schemeClr>
        </a:solidFill>
        <a:ln w="12700" cap="flat" cmpd="sng" algn="ctr">
          <a:solidFill>
            <a:schemeClr val="accent5">
              <a:hueOff val="-14596129"/>
              <a:satOff val="22013"/>
              <a:lumOff val="-1732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B2D5A-772B-42AA-B361-A641AE1F963B}">
      <dsp:nvSpPr>
        <dsp:cNvPr id="0" name=""/>
        <dsp:cNvSpPr/>
      </dsp:nvSpPr>
      <dsp:spPr>
        <a:xfrm>
          <a:off x="0" y="3716267"/>
          <a:ext cx="6749808" cy="743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The specifics of what the contract covers can be identified and each party’s </a:t>
          </a:r>
          <a:r>
            <a:rPr lang="en-US" sz="1500" u="sng" kern="1200" dirty="0">
              <a:solidFill>
                <a:schemeClr val="accent6">
                  <a:lumMod val="60000"/>
                  <a:lumOff val="40000"/>
                </a:schemeClr>
              </a:solidFill>
              <a:latin typeface="Calibri"/>
              <a:cs typeface="Calibri"/>
            </a:rPr>
            <a:t>obligations and rights </a:t>
          </a:r>
          <a:r>
            <a:rPr lang="en-US" sz="1500" kern="1200" dirty="0">
              <a:solidFill>
                <a:schemeClr val="accent6">
                  <a:lumMod val="60000"/>
                  <a:lumOff val="40000"/>
                </a:schemeClr>
              </a:solidFill>
              <a:latin typeface="Calibri"/>
              <a:cs typeface="Calibri"/>
            </a:rPr>
            <a:t>expressly stated.</a:t>
          </a:r>
        </a:p>
      </dsp:txBody>
      <dsp:txXfrm>
        <a:off x="0" y="3716267"/>
        <a:ext cx="6749808" cy="743126"/>
      </dsp:txXfrm>
    </dsp:sp>
    <dsp:sp modelId="{876B582F-EA9B-4287-810E-F4DC3AA30681}">
      <dsp:nvSpPr>
        <dsp:cNvPr id="0" name=""/>
        <dsp:cNvSpPr/>
      </dsp:nvSpPr>
      <dsp:spPr>
        <a:xfrm>
          <a:off x="0" y="4459394"/>
          <a:ext cx="6749808" cy="0"/>
        </a:xfrm>
        <a:prstGeom prst="line">
          <a:avLst/>
        </a:prstGeom>
        <a:solidFill>
          <a:schemeClr val="accent5">
            <a:hueOff val="-17515355"/>
            <a:satOff val="26415"/>
            <a:lumOff val="-20785"/>
            <a:alphaOff val="0"/>
          </a:schemeClr>
        </a:solidFill>
        <a:ln w="12700" cap="flat" cmpd="sng" algn="ctr">
          <a:solidFill>
            <a:schemeClr val="accent5">
              <a:hueOff val="-17515355"/>
              <a:satOff val="26415"/>
              <a:lumOff val="-207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628FA4-31B2-4AD5-84CD-8B7A00216F8F}">
      <dsp:nvSpPr>
        <dsp:cNvPr id="0" name=""/>
        <dsp:cNvSpPr/>
      </dsp:nvSpPr>
      <dsp:spPr>
        <a:xfrm>
          <a:off x="0" y="4459394"/>
          <a:ext cx="6749808" cy="743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A written contract can also ensure that </a:t>
          </a:r>
          <a:r>
            <a:rPr lang="en-US" sz="1500" u="sng" kern="1200" dirty="0">
              <a:solidFill>
                <a:schemeClr val="accent6">
                  <a:lumMod val="60000"/>
                  <a:lumOff val="40000"/>
                </a:schemeClr>
              </a:solidFill>
              <a:latin typeface="Calibri"/>
              <a:cs typeface="Calibri"/>
            </a:rPr>
            <a:t>agreed procedures are in place should one party fail to comply with the terms of the contract</a:t>
          </a:r>
          <a:r>
            <a:rPr lang="en-US" sz="1500" kern="1200" dirty="0">
              <a:solidFill>
                <a:schemeClr val="accent6">
                  <a:lumMod val="60000"/>
                  <a:lumOff val="40000"/>
                </a:schemeClr>
              </a:solidFill>
              <a:latin typeface="Calibri"/>
              <a:cs typeface="Calibri"/>
            </a:rPr>
            <a:t>, or if the parties are unable to perform their obligations due to unforeseen circumstances.</a:t>
          </a:r>
        </a:p>
      </dsp:txBody>
      <dsp:txXfrm>
        <a:off x="0" y="4459394"/>
        <a:ext cx="6749808" cy="743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5C270C-0466-4ED6-A9FB-CFC18C41B32A}">
      <dsp:nvSpPr>
        <dsp:cNvPr id="0" name=""/>
        <dsp:cNvSpPr/>
      </dsp:nvSpPr>
      <dsp:spPr>
        <a:xfrm>
          <a:off x="348695" y="151"/>
          <a:ext cx="3358432" cy="201505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latin typeface="Calibri"/>
              <a:cs typeface="Calibri"/>
            </a:rPr>
            <a:t>Before moving on to detailed definitive contract(s), parties often enter into a letter of intent or Memorandum of Understanding to agree and specify upfront the key terms of the proposed transaction. </a:t>
          </a:r>
        </a:p>
      </dsp:txBody>
      <dsp:txXfrm>
        <a:off x="348695" y="151"/>
        <a:ext cx="3358432" cy="2015059"/>
      </dsp:txXfrm>
    </dsp:sp>
    <dsp:sp modelId="{2AA32287-B301-4917-A024-851A7CD47FE7}">
      <dsp:nvSpPr>
        <dsp:cNvPr id="0" name=""/>
        <dsp:cNvSpPr/>
      </dsp:nvSpPr>
      <dsp:spPr>
        <a:xfrm>
          <a:off x="4042972" y="151"/>
          <a:ext cx="3358432" cy="201505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latin typeface="Calibri"/>
              <a:cs typeface="Calibri"/>
            </a:rPr>
            <a:t>The idea is to identify and address any major commercial issues between the parties, and demonstrate their commitment to the transaction.</a:t>
          </a:r>
        </a:p>
      </dsp:txBody>
      <dsp:txXfrm>
        <a:off x="4042972" y="151"/>
        <a:ext cx="3358432" cy="2015059"/>
      </dsp:txXfrm>
    </dsp:sp>
    <dsp:sp modelId="{42A05FBB-4E25-4BA3-B28D-CF86377DDBA7}">
      <dsp:nvSpPr>
        <dsp:cNvPr id="0" name=""/>
        <dsp:cNvSpPr/>
      </dsp:nvSpPr>
      <dsp:spPr>
        <a:xfrm>
          <a:off x="7737248" y="151"/>
          <a:ext cx="3358432" cy="201505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latin typeface="Calibri"/>
              <a:cs typeface="Calibri"/>
            </a:rPr>
            <a:t>These documents are not intended to bind either party to enter into any contract. </a:t>
          </a:r>
        </a:p>
      </dsp:txBody>
      <dsp:txXfrm>
        <a:off x="7737248" y="151"/>
        <a:ext cx="3358432" cy="2015059"/>
      </dsp:txXfrm>
    </dsp:sp>
    <dsp:sp modelId="{35282692-BAF8-4922-8A05-D83665FC17CC}">
      <dsp:nvSpPr>
        <dsp:cNvPr id="0" name=""/>
        <dsp:cNvSpPr/>
      </dsp:nvSpPr>
      <dsp:spPr>
        <a:xfrm>
          <a:off x="2195833" y="2351054"/>
          <a:ext cx="3358432" cy="201505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latin typeface="Calibri"/>
              <a:cs typeface="Calibri"/>
            </a:rPr>
            <a:t>Such non-binding documents can however also take a hybrid form where parties agree to be bound by certain identified provisions such as confidentiality; exclusivity; costs/expenses; governing law/jurisdiction etc.</a:t>
          </a:r>
        </a:p>
      </dsp:txBody>
      <dsp:txXfrm>
        <a:off x="2195833" y="2351054"/>
        <a:ext cx="3358432" cy="2015059"/>
      </dsp:txXfrm>
    </dsp:sp>
    <dsp:sp modelId="{52B0A0A0-EAE8-4B86-92D7-F8825BE268A8}">
      <dsp:nvSpPr>
        <dsp:cNvPr id="0" name=""/>
        <dsp:cNvSpPr/>
      </dsp:nvSpPr>
      <dsp:spPr>
        <a:xfrm>
          <a:off x="5890110" y="2351054"/>
          <a:ext cx="3358432" cy="201505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latin typeface="Calibri"/>
              <a:cs typeface="Calibri"/>
            </a:rPr>
            <a:t>Non-binding or conditional </a:t>
          </a:r>
          <a:r>
            <a:rPr lang="en-US" sz="1700" kern="1200" dirty="0" err="1">
              <a:solidFill>
                <a:schemeClr val="bg1"/>
              </a:solidFill>
              <a:latin typeface="Calibri"/>
              <a:cs typeface="Calibri"/>
            </a:rPr>
            <a:t>MoUs</a:t>
          </a:r>
          <a:r>
            <a:rPr lang="en-US" sz="1700" kern="1200" dirty="0">
              <a:solidFill>
                <a:schemeClr val="bg1"/>
              </a:solidFill>
              <a:latin typeface="Calibri"/>
              <a:cs typeface="Calibri"/>
            </a:rPr>
            <a:t>/letters of intent remain subject to revocation at the instance of either party, or automatic cancellation upon non-fulfilment of the condition(s) on which their performance is contingent.</a:t>
          </a:r>
        </a:p>
      </dsp:txBody>
      <dsp:txXfrm>
        <a:off x="5890110" y="2351054"/>
        <a:ext cx="3358432" cy="20150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FC2D1-BB3C-498D-B333-7CF685DE69A5}">
      <dsp:nvSpPr>
        <dsp:cNvPr id="0" name=""/>
        <dsp:cNvSpPr/>
      </dsp:nvSpPr>
      <dsp:spPr>
        <a:xfrm rot="5400000">
          <a:off x="6296648" y="-2132884"/>
          <a:ext cx="2130267" cy="6928736"/>
        </a:xfrm>
        <a:prstGeom prst="round2Same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rtl="0">
            <a:lnSpc>
              <a:spcPct val="90000"/>
            </a:lnSpc>
            <a:spcBef>
              <a:spcPct val="0"/>
            </a:spcBef>
            <a:spcAft>
              <a:spcPct val="15000"/>
            </a:spcAft>
            <a:buChar char="•"/>
          </a:pPr>
          <a:r>
            <a:rPr lang="en-US" sz="1500" kern="1200" dirty="0">
              <a:solidFill>
                <a:schemeClr val="bg1"/>
              </a:solidFill>
              <a:latin typeface="Walbaum Display"/>
            </a:rPr>
            <a:t> </a:t>
          </a:r>
          <a:r>
            <a:rPr lang="en-US" sz="1500" kern="1200" dirty="0">
              <a:solidFill>
                <a:schemeClr val="bg1"/>
              </a:solidFill>
              <a:latin typeface="Calibri"/>
              <a:cs typeface="Calibri"/>
            </a:rPr>
            <a:t>A letter of intent is a document, often used in mergers and acquisitions, that records the preliminary terms of an agreement. </a:t>
          </a:r>
        </a:p>
        <a:p>
          <a:pPr marL="114300" lvl="1" indent="-114300" algn="l" defTabSz="666750">
            <a:lnSpc>
              <a:spcPct val="90000"/>
            </a:lnSpc>
            <a:spcBef>
              <a:spcPct val="0"/>
            </a:spcBef>
            <a:spcAft>
              <a:spcPct val="15000"/>
            </a:spcAft>
            <a:buChar char="•"/>
          </a:pPr>
          <a:r>
            <a:rPr lang="en-US" sz="1500" kern="1200" dirty="0">
              <a:solidFill>
                <a:schemeClr val="bg1"/>
              </a:solidFill>
              <a:latin typeface="Calibri"/>
              <a:cs typeface="Calibri"/>
            </a:rPr>
            <a:t>Though the letter of intent is nonbinding, it is an important outline of the key terms that the parties involved in the transaction have agreed upon.</a:t>
          </a:r>
        </a:p>
        <a:p>
          <a:pPr marL="114300" lvl="1" indent="-114300" algn="l" defTabSz="666750">
            <a:lnSpc>
              <a:spcPct val="90000"/>
            </a:lnSpc>
            <a:spcBef>
              <a:spcPct val="0"/>
            </a:spcBef>
            <a:spcAft>
              <a:spcPct val="15000"/>
            </a:spcAft>
            <a:buChar char="•"/>
          </a:pPr>
          <a:r>
            <a:rPr lang="en-US" sz="1500" kern="1200" dirty="0">
              <a:solidFill>
                <a:schemeClr val="bg1"/>
              </a:solidFill>
              <a:latin typeface="Calibri"/>
              <a:cs typeface="Calibri"/>
            </a:rPr>
            <a:t>The information recorded in the letter of intent forms part of the definitive purchase agreement that legally sets out the transaction; it outlines what you can and can't talk about outside of that negotiation, and it provides a roadmap that describes how things will proceed.</a:t>
          </a:r>
        </a:p>
      </dsp:txBody>
      <dsp:txXfrm rot="-5400000">
        <a:off x="3897414" y="370341"/>
        <a:ext cx="6824745" cy="1922285"/>
      </dsp:txXfrm>
    </dsp:sp>
    <dsp:sp modelId="{B6889FFE-98FC-46D9-89C0-65B2545A8F5A}">
      <dsp:nvSpPr>
        <dsp:cNvPr id="0" name=""/>
        <dsp:cNvSpPr/>
      </dsp:nvSpPr>
      <dsp:spPr>
        <a:xfrm>
          <a:off x="0" y="66"/>
          <a:ext cx="3897414" cy="266283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rtl="0">
            <a:lnSpc>
              <a:spcPct val="90000"/>
            </a:lnSpc>
            <a:spcBef>
              <a:spcPct val="0"/>
            </a:spcBef>
            <a:spcAft>
              <a:spcPct val="35000"/>
            </a:spcAft>
            <a:buNone/>
          </a:pPr>
          <a:r>
            <a:rPr lang="en-US" sz="3000" b="1" kern="1200" dirty="0">
              <a:solidFill>
                <a:schemeClr val="bg1"/>
              </a:solidFill>
            </a:rPr>
            <a:t>Letter of Intent</a:t>
          </a:r>
          <a:endParaRPr lang="en-US" sz="3000" kern="1200" dirty="0">
            <a:solidFill>
              <a:schemeClr val="bg1"/>
            </a:solidFill>
            <a:latin typeface="Walbaum Display"/>
          </a:endParaRPr>
        </a:p>
      </dsp:txBody>
      <dsp:txXfrm>
        <a:off x="129989" y="130055"/>
        <a:ext cx="3637436" cy="2402856"/>
      </dsp:txXfrm>
    </dsp:sp>
    <dsp:sp modelId="{2741DF41-2021-43D9-89AC-C7D3DE76D9BB}">
      <dsp:nvSpPr>
        <dsp:cNvPr id="0" name=""/>
        <dsp:cNvSpPr/>
      </dsp:nvSpPr>
      <dsp:spPr>
        <a:xfrm rot="5400000">
          <a:off x="6296648" y="663091"/>
          <a:ext cx="2130267" cy="6928736"/>
        </a:xfrm>
        <a:prstGeom prst="round2Same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rtl="0">
            <a:lnSpc>
              <a:spcPct val="90000"/>
            </a:lnSpc>
            <a:spcBef>
              <a:spcPct val="0"/>
            </a:spcBef>
            <a:spcAft>
              <a:spcPct val="15000"/>
            </a:spcAft>
            <a:buChar char="•"/>
          </a:pPr>
          <a:r>
            <a:rPr lang="en-US" sz="1500" kern="1200" dirty="0">
              <a:solidFill>
                <a:schemeClr val="bg1"/>
              </a:solidFill>
              <a:latin typeface="Calibri"/>
              <a:cs typeface="Calibri"/>
            </a:rPr>
            <a:t>A memorandum of understanding (MOU) is an agreement between two or more parties outlining the terms and details of an understanding, including each party's requirements and responsibilities. </a:t>
          </a:r>
        </a:p>
        <a:p>
          <a:pPr marL="114300" lvl="1" indent="-114300" algn="l" defTabSz="666750">
            <a:lnSpc>
              <a:spcPct val="90000"/>
            </a:lnSpc>
            <a:spcBef>
              <a:spcPct val="0"/>
            </a:spcBef>
            <a:spcAft>
              <a:spcPct val="15000"/>
            </a:spcAft>
            <a:buChar char="•"/>
          </a:pPr>
          <a:r>
            <a:rPr lang="en-US" sz="1500" kern="1200" dirty="0">
              <a:solidFill>
                <a:schemeClr val="bg1"/>
              </a:solidFill>
              <a:latin typeface="Calibri"/>
              <a:cs typeface="Calibri"/>
            </a:rPr>
            <a:t>It is often the first stage in the formation of a formal contract and does not involve the exchange of money.</a:t>
          </a:r>
        </a:p>
        <a:p>
          <a:pPr marL="114300" lvl="1" indent="-114300" algn="l" defTabSz="666750">
            <a:lnSpc>
              <a:spcPct val="90000"/>
            </a:lnSpc>
            <a:spcBef>
              <a:spcPct val="0"/>
            </a:spcBef>
            <a:spcAft>
              <a:spcPct val="15000"/>
            </a:spcAft>
            <a:buChar char="•"/>
          </a:pPr>
          <a:r>
            <a:rPr lang="en-US" sz="1500" kern="1200" dirty="0">
              <a:solidFill>
                <a:schemeClr val="bg1"/>
              </a:solidFill>
              <a:latin typeface="Calibri"/>
              <a:cs typeface="Calibri"/>
            </a:rPr>
            <a:t>The document also usually addresses the time frames and deadlines for the transaction, the price, and the method of payment. </a:t>
          </a:r>
        </a:p>
      </dsp:txBody>
      <dsp:txXfrm rot="-5400000">
        <a:off x="3897414" y="3166317"/>
        <a:ext cx="6824745" cy="1922285"/>
      </dsp:txXfrm>
    </dsp:sp>
    <dsp:sp modelId="{EDA38BC8-F5A5-4F9C-9119-8336EEFF9997}">
      <dsp:nvSpPr>
        <dsp:cNvPr id="0" name=""/>
        <dsp:cNvSpPr/>
      </dsp:nvSpPr>
      <dsp:spPr>
        <a:xfrm>
          <a:off x="0" y="2796042"/>
          <a:ext cx="3897414" cy="266283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rtl="0">
            <a:lnSpc>
              <a:spcPct val="90000"/>
            </a:lnSpc>
            <a:spcBef>
              <a:spcPct val="0"/>
            </a:spcBef>
            <a:spcAft>
              <a:spcPct val="35000"/>
            </a:spcAft>
            <a:buNone/>
          </a:pPr>
          <a:r>
            <a:rPr lang="en-US" sz="3000" kern="1200" dirty="0">
              <a:solidFill>
                <a:schemeClr val="bg1"/>
              </a:solidFill>
              <a:latin typeface="Walbaum Display"/>
            </a:rPr>
            <a:t> </a:t>
          </a:r>
          <a:r>
            <a:rPr lang="en-US" sz="3000" b="1" kern="1200" dirty="0">
              <a:solidFill>
                <a:schemeClr val="bg1"/>
              </a:solidFill>
            </a:rPr>
            <a:t>Memorandum of Understanding</a:t>
          </a:r>
        </a:p>
      </dsp:txBody>
      <dsp:txXfrm>
        <a:off x="129989" y="2926031"/>
        <a:ext cx="3637436" cy="24028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1B528-FC3C-4E6C-AC9F-1FC164AF4B70}">
      <dsp:nvSpPr>
        <dsp:cNvPr id="0" name=""/>
        <dsp:cNvSpPr/>
      </dsp:nvSpPr>
      <dsp:spPr>
        <a:xfrm>
          <a:off x="0" y="4969"/>
          <a:ext cx="5073908" cy="1385279"/>
        </a:xfrm>
        <a:prstGeom prst="round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bg1"/>
              </a:solidFill>
              <a:latin typeface="Calibri"/>
              <a:cs typeface="Calibri"/>
            </a:rPr>
            <a:t>Other aspects that may be included in the letter of intent or memorandum of understanding include warranties of marketable title, a list of total liabilities and total assets, and operating condition of all equipment and machinery at the time of purchase.</a:t>
          </a:r>
        </a:p>
      </dsp:txBody>
      <dsp:txXfrm>
        <a:off x="67624" y="72593"/>
        <a:ext cx="4938660" cy="1250031"/>
      </dsp:txXfrm>
    </dsp:sp>
    <dsp:sp modelId="{A19CA4CA-E1DA-4F9B-854B-524748A34044}">
      <dsp:nvSpPr>
        <dsp:cNvPr id="0" name=""/>
        <dsp:cNvSpPr/>
      </dsp:nvSpPr>
      <dsp:spPr>
        <a:xfrm>
          <a:off x="0" y="1436329"/>
          <a:ext cx="5073908" cy="1385279"/>
        </a:xfrm>
        <a:prstGeom prst="roundRect">
          <a:avLst/>
        </a:prstGeom>
        <a:solidFill>
          <a:schemeClr val="accent6">
            <a:shade val="50000"/>
            <a:hueOff val="-356925"/>
            <a:satOff val="-6661"/>
            <a:lumOff val="24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bg1"/>
              </a:solidFill>
              <a:latin typeface="Calibri"/>
              <a:cs typeface="Calibri"/>
            </a:rPr>
            <a:t>The letter of intent or memorandum of understanding may outline stipulations for the operation of the business until the date that business is sold. </a:t>
          </a:r>
        </a:p>
      </dsp:txBody>
      <dsp:txXfrm>
        <a:off x="67624" y="1503953"/>
        <a:ext cx="4938660" cy="1250031"/>
      </dsp:txXfrm>
    </dsp:sp>
    <dsp:sp modelId="{268D7901-BBC4-4F90-8520-8808E1F95B2E}">
      <dsp:nvSpPr>
        <dsp:cNvPr id="0" name=""/>
        <dsp:cNvSpPr/>
      </dsp:nvSpPr>
      <dsp:spPr>
        <a:xfrm>
          <a:off x="0" y="2867689"/>
          <a:ext cx="5073908" cy="1385279"/>
        </a:xfrm>
        <a:prstGeom prst="roundRect">
          <a:avLst/>
        </a:prstGeom>
        <a:solidFill>
          <a:schemeClr val="accent6">
            <a:shade val="50000"/>
            <a:hueOff val="-713850"/>
            <a:satOff val="-13322"/>
            <a:lumOff val="48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bg1"/>
              </a:solidFill>
              <a:latin typeface="Calibri"/>
              <a:cs typeface="Calibri"/>
            </a:rPr>
            <a:t>A drop-dead date is an important clause; this is a point in time when the parties agree to discontinue negotiations if they haven't reached an agreement.</a:t>
          </a:r>
        </a:p>
      </dsp:txBody>
      <dsp:txXfrm>
        <a:off x="67624" y="2935313"/>
        <a:ext cx="4938660" cy="1250031"/>
      </dsp:txXfrm>
    </dsp:sp>
    <dsp:sp modelId="{A7908F6A-8FB0-419F-B8F5-228C076E5373}">
      <dsp:nvSpPr>
        <dsp:cNvPr id="0" name=""/>
        <dsp:cNvSpPr/>
      </dsp:nvSpPr>
      <dsp:spPr>
        <a:xfrm>
          <a:off x="0" y="4299049"/>
          <a:ext cx="5073908" cy="1385279"/>
        </a:xfrm>
        <a:prstGeom prst="roundRect">
          <a:avLst/>
        </a:prstGeom>
        <a:solidFill>
          <a:schemeClr val="accent6">
            <a:shade val="50000"/>
            <a:hueOff val="-356925"/>
            <a:satOff val="-6661"/>
            <a:lumOff val="24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bg1"/>
              </a:solidFill>
              <a:latin typeface="Calibri"/>
              <a:cs typeface="Calibri"/>
            </a:rPr>
            <a:t>Either document likely identifies any terms that need to be resolved before completing the deal. </a:t>
          </a:r>
        </a:p>
      </dsp:txBody>
      <dsp:txXfrm>
        <a:off x="67624" y="4366673"/>
        <a:ext cx="4938660" cy="12500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7C339-B86C-4C89-894C-487CDBF92E44}">
      <dsp:nvSpPr>
        <dsp:cNvPr id="0" name=""/>
        <dsp:cNvSpPr/>
      </dsp:nvSpPr>
      <dsp:spPr>
        <a:xfrm>
          <a:off x="0" y="640"/>
          <a:ext cx="9905999" cy="1499424"/>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668E0D-DBDD-4EA2-9F49-8F796A665292}">
      <dsp:nvSpPr>
        <dsp:cNvPr id="0" name=""/>
        <dsp:cNvSpPr/>
      </dsp:nvSpPr>
      <dsp:spPr>
        <a:xfrm>
          <a:off x="453575" y="338011"/>
          <a:ext cx="824683" cy="8246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4F9F13-161F-4DC1-90EA-4E871046B860}">
      <dsp:nvSpPr>
        <dsp:cNvPr id="0" name=""/>
        <dsp:cNvSpPr/>
      </dsp:nvSpPr>
      <dsp:spPr>
        <a:xfrm>
          <a:off x="1731835" y="640"/>
          <a:ext cx="8174163" cy="1499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689" tIns="158689" rIns="158689" bIns="158689" numCol="1" spcCol="1270" anchor="ctr" anchorCtr="0">
          <a:noAutofit/>
        </a:bodyPr>
        <a:lstStyle/>
        <a:p>
          <a:pPr marL="0" lvl="0" indent="0" algn="l" defTabSz="1111250">
            <a:lnSpc>
              <a:spcPct val="100000"/>
            </a:lnSpc>
            <a:spcBef>
              <a:spcPct val="0"/>
            </a:spcBef>
            <a:spcAft>
              <a:spcPct val="35000"/>
            </a:spcAft>
            <a:buNone/>
          </a:pPr>
          <a:r>
            <a:rPr lang="en-US" sz="2500" kern="1200" dirty="0">
              <a:solidFill>
                <a:schemeClr val="bg1"/>
              </a:solidFill>
              <a:latin typeface="Calibri"/>
              <a:cs typeface="Calibri"/>
            </a:rPr>
            <a:t>Contracts by their very nature are prospective documents. </a:t>
          </a:r>
        </a:p>
      </dsp:txBody>
      <dsp:txXfrm>
        <a:off x="1731835" y="640"/>
        <a:ext cx="8174163" cy="1499424"/>
      </dsp:txXfrm>
    </dsp:sp>
    <dsp:sp modelId="{F5ACF457-5E5F-42AD-AD75-6739EC3369A0}">
      <dsp:nvSpPr>
        <dsp:cNvPr id="0" name=""/>
        <dsp:cNvSpPr/>
      </dsp:nvSpPr>
      <dsp:spPr>
        <a:xfrm>
          <a:off x="0" y="1874921"/>
          <a:ext cx="9905999" cy="1499424"/>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C5B1DA-21A4-41DB-8A88-07B6B556CB71}">
      <dsp:nvSpPr>
        <dsp:cNvPr id="0" name=""/>
        <dsp:cNvSpPr/>
      </dsp:nvSpPr>
      <dsp:spPr>
        <a:xfrm>
          <a:off x="453575" y="2212292"/>
          <a:ext cx="824683" cy="8246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1B2F4A-345E-4D32-B535-2E5FC9AFD73A}">
      <dsp:nvSpPr>
        <dsp:cNvPr id="0" name=""/>
        <dsp:cNvSpPr/>
      </dsp:nvSpPr>
      <dsp:spPr>
        <a:xfrm>
          <a:off x="1731835" y="1874921"/>
          <a:ext cx="8174163" cy="1499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689" tIns="158689" rIns="158689" bIns="158689" numCol="1" spcCol="1270" anchor="ctr" anchorCtr="0">
          <a:noAutofit/>
        </a:bodyPr>
        <a:lstStyle/>
        <a:p>
          <a:pPr marL="0" lvl="0" indent="0" algn="l" defTabSz="1111250">
            <a:lnSpc>
              <a:spcPct val="100000"/>
            </a:lnSpc>
            <a:spcBef>
              <a:spcPct val="0"/>
            </a:spcBef>
            <a:spcAft>
              <a:spcPct val="35000"/>
            </a:spcAft>
            <a:buNone/>
          </a:pPr>
          <a:r>
            <a:rPr lang="en-US" sz="2500" kern="1200" dirty="0">
              <a:solidFill>
                <a:schemeClr val="bg1"/>
              </a:solidFill>
              <a:latin typeface="Calibri"/>
              <a:cs typeface="Calibri"/>
            </a:rPr>
            <a:t>A significant reason for putting a contract in writing is to memorialize what the parties have agreed upon in hopes of preventing future disputes. </a:t>
          </a:r>
        </a:p>
      </dsp:txBody>
      <dsp:txXfrm>
        <a:off x="1731835" y="1874921"/>
        <a:ext cx="8174163" cy="1499424"/>
      </dsp:txXfrm>
    </dsp:sp>
    <dsp:sp modelId="{1114DFA7-C3ED-42E1-A9FE-B90774CBCDCF}">
      <dsp:nvSpPr>
        <dsp:cNvPr id="0" name=""/>
        <dsp:cNvSpPr/>
      </dsp:nvSpPr>
      <dsp:spPr>
        <a:xfrm>
          <a:off x="0" y="3749202"/>
          <a:ext cx="9905999" cy="1499424"/>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CAEB38-EF9A-4158-9325-14E7CFB9BC63}">
      <dsp:nvSpPr>
        <dsp:cNvPr id="0" name=""/>
        <dsp:cNvSpPr/>
      </dsp:nvSpPr>
      <dsp:spPr>
        <a:xfrm>
          <a:off x="453575" y="4086573"/>
          <a:ext cx="824683" cy="8246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62E0D-BF71-4FBD-AF6C-622E17C0D860}">
      <dsp:nvSpPr>
        <dsp:cNvPr id="0" name=""/>
        <dsp:cNvSpPr/>
      </dsp:nvSpPr>
      <dsp:spPr>
        <a:xfrm>
          <a:off x="1731835" y="3749202"/>
          <a:ext cx="8174163" cy="1499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689" tIns="158689" rIns="158689" bIns="158689" numCol="1" spcCol="1270" anchor="ctr" anchorCtr="0">
          <a:noAutofit/>
        </a:bodyPr>
        <a:lstStyle/>
        <a:p>
          <a:pPr marL="0" lvl="0" indent="0" algn="l" defTabSz="1111250">
            <a:lnSpc>
              <a:spcPct val="100000"/>
            </a:lnSpc>
            <a:spcBef>
              <a:spcPct val="0"/>
            </a:spcBef>
            <a:spcAft>
              <a:spcPct val="35000"/>
            </a:spcAft>
            <a:buNone/>
          </a:pPr>
          <a:r>
            <a:rPr lang="en-US" sz="2500" kern="1200" dirty="0">
              <a:solidFill>
                <a:schemeClr val="bg1"/>
              </a:solidFill>
              <a:latin typeface="Calibri"/>
              <a:cs typeface="Calibri"/>
            </a:rPr>
            <a:t>The goal should be to draft every sentence with precision such that only one possible interpretation follows—the interpretation the drafter intends. </a:t>
          </a:r>
        </a:p>
      </dsp:txBody>
      <dsp:txXfrm>
        <a:off x="1731835" y="3749202"/>
        <a:ext cx="8174163" cy="14994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63EDEF-038D-4706-87CD-F85608D2EA6A}">
      <dsp:nvSpPr>
        <dsp:cNvPr id="0" name=""/>
        <dsp:cNvSpPr/>
      </dsp:nvSpPr>
      <dsp:spPr>
        <a:xfrm>
          <a:off x="0" y="560581"/>
          <a:ext cx="3540424" cy="21242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rtl="0">
            <a:lnSpc>
              <a:spcPct val="90000"/>
            </a:lnSpc>
            <a:spcBef>
              <a:spcPct val="0"/>
            </a:spcBef>
            <a:spcAft>
              <a:spcPct val="35000"/>
            </a:spcAft>
            <a:buNone/>
          </a:pPr>
          <a:r>
            <a:rPr lang="en-US" sz="1500" b="1" kern="1200" dirty="0">
              <a:solidFill>
                <a:schemeClr val="bg1"/>
              </a:solidFill>
              <a:latin typeface="Calibri"/>
              <a:cs typeface="Calibri"/>
            </a:rPr>
            <a:t>Have your client prepare the outline: </a:t>
          </a:r>
          <a:r>
            <a:rPr lang="en-US" sz="1500" kern="1200" dirty="0">
              <a:solidFill>
                <a:schemeClr val="bg1"/>
              </a:solidFill>
              <a:latin typeface="Calibri"/>
              <a:cs typeface="Calibri"/>
            </a:rPr>
            <a:t>Before you begin drafting the contract, ask your client to prepare an outline of the agreement as they understand it. It will create a blueprint of the points that are important to them. It also serves as a good starting point for discussing other critical issues that they might not have thought of.</a:t>
          </a:r>
        </a:p>
      </dsp:txBody>
      <dsp:txXfrm>
        <a:off x="0" y="560581"/>
        <a:ext cx="3540424" cy="2124254"/>
      </dsp:txXfrm>
    </dsp:sp>
    <dsp:sp modelId="{74A61CC1-2DC1-4C14-A5A2-6A0AD0431269}">
      <dsp:nvSpPr>
        <dsp:cNvPr id="0" name=""/>
        <dsp:cNvSpPr/>
      </dsp:nvSpPr>
      <dsp:spPr>
        <a:xfrm>
          <a:off x="3894466" y="560581"/>
          <a:ext cx="3540424" cy="21242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None/>
          </a:pPr>
          <a:r>
            <a:rPr lang="en-US" sz="1500" b="1" kern="1200" dirty="0">
              <a:solidFill>
                <a:schemeClr val="bg1"/>
              </a:solidFill>
              <a:latin typeface="Calibri"/>
              <a:cs typeface="Calibri"/>
            </a:rPr>
            <a:t>Be clear: </a:t>
          </a:r>
          <a:r>
            <a:rPr lang="en-US" sz="1500" kern="1200" dirty="0">
              <a:solidFill>
                <a:schemeClr val="bg1"/>
              </a:solidFill>
              <a:latin typeface="Calibri"/>
              <a:cs typeface="Calibri"/>
            </a:rPr>
            <a:t>Avoid ambiguous terms and flowery language. Your contract should be clear enough that a layperson will understand the terms of the deal. Similarly, you should be clear in your use and placement of conjunctions (i.e. “and,” “or,” and “but”) and modifiers (i.e. “actively,” “knowingly,” and so forth). </a:t>
          </a:r>
        </a:p>
      </dsp:txBody>
      <dsp:txXfrm>
        <a:off x="3894466" y="560581"/>
        <a:ext cx="3540424" cy="2124254"/>
      </dsp:txXfrm>
    </dsp:sp>
    <dsp:sp modelId="{3E615DE0-FDE9-4B91-821C-304A58245D9E}">
      <dsp:nvSpPr>
        <dsp:cNvPr id="0" name=""/>
        <dsp:cNvSpPr/>
      </dsp:nvSpPr>
      <dsp:spPr>
        <a:xfrm>
          <a:off x="7788933" y="560581"/>
          <a:ext cx="3540424" cy="21242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None/>
          </a:pPr>
          <a:r>
            <a:rPr lang="en-US" sz="1500" b="1" kern="1200" dirty="0">
              <a:solidFill>
                <a:schemeClr val="bg1"/>
              </a:solidFill>
              <a:latin typeface="Calibri"/>
              <a:cs typeface="Calibri"/>
            </a:rPr>
            <a:t>Be concise: </a:t>
          </a:r>
          <a:r>
            <a:rPr lang="en-US" sz="1500" kern="1200" dirty="0">
              <a:solidFill>
                <a:schemeClr val="bg1"/>
              </a:solidFill>
              <a:latin typeface="Calibri"/>
              <a:cs typeface="Calibri"/>
            </a:rPr>
            <a:t>Cut unnecessary words or phrases. This helps ensure not only that the contract is straight-forward, but also that the contract isn’t creating any inadvertent obligations, conditions, distinctions, and so forth.</a:t>
          </a:r>
        </a:p>
      </dsp:txBody>
      <dsp:txXfrm>
        <a:off x="7788933" y="560581"/>
        <a:ext cx="3540424" cy="2124254"/>
      </dsp:txXfrm>
    </dsp:sp>
    <dsp:sp modelId="{CDACE18F-49C2-4D2F-B6C9-EC2561908C6E}">
      <dsp:nvSpPr>
        <dsp:cNvPr id="0" name=""/>
        <dsp:cNvSpPr/>
      </dsp:nvSpPr>
      <dsp:spPr>
        <a:xfrm>
          <a:off x="0" y="3038878"/>
          <a:ext cx="3540424" cy="21242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None/>
          </a:pPr>
          <a:r>
            <a:rPr lang="en-US" sz="1500" b="1" kern="1200" dirty="0">
              <a:solidFill>
                <a:schemeClr val="bg1"/>
              </a:solidFill>
              <a:latin typeface="Calibri"/>
              <a:cs typeface="Calibri"/>
            </a:rPr>
            <a:t>Be consistent:</a:t>
          </a:r>
          <a:r>
            <a:rPr lang="en-US" sz="1500" kern="1200" dirty="0">
              <a:solidFill>
                <a:schemeClr val="bg1"/>
              </a:solidFill>
              <a:latin typeface="Calibri"/>
              <a:cs typeface="Calibri"/>
            </a:rPr>
            <a:t> Once you’ve defined a party or term, be consistent in your use of it.</a:t>
          </a:r>
        </a:p>
      </dsp:txBody>
      <dsp:txXfrm>
        <a:off x="0" y="3038878"/>
        <a:ext cx="3540424" cy="2124254"/>
      </dsp:txXfrm>
    </dsp:sp>
    <dsp:sp modelId="{A3BCCD38-E74F-4A6B-A8AE-F4A40E4859C2}">
      <dsp:nvSpPr>
        <dsp:cNvPr id="0" name=""/>
        <dsp:cNvSpPr/>
      </dsp:nvSpPr>
      <dsp:spPr>
        <a:xfrm>
          <a:off x="3894466" y="3038878"/>
          <a:ext cx="3540424" cy="21242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None/>
          </a:pPr>
          <a:r>
            <a:rPr lang="en-US" sz="1500" b="1" kern="1200" dirty="0">
              <a:solidFill>
                <a:schemeClr val="bg1"/>
              </a:solidFill>
              <a:latin typeface="Calibri"/>
              <a:cs typeface="Calibri"/>
            </a:rPr>
            <a:t>Define important terms and parties:</a:t>
          </a:r>
          <a:r>
            <a:rPr lang="en-US" sz="1500" kern="1200" dirty="0">
              <a:solidFill>
                <a:schemeClr val="bg1"/>
              </a:solidFill>
              <a:latin typeface="Calibri"/>
              <a:cs typeface="Calibri"/>
            </a:rPr>
            <a:t> It’s a good idea to define all important terms as you use them. </a:t>
          </a:r>
        </a:p>
      </dsp:txBody>
      <dsp:txXfrm>
        <a:off x="3894466" y="3038878"/>
        <a:ext cx="3540424" cy="2124254"/>
      </dsp:txXfrm>
    </dsp:sp>
    <dsp:sp modelId="{26808007-8F75-4FE3-96FF-B1A79EAA35EE}">
      <dsp:nvSpPr>
        <dsp:cNvPr id="0" name=""/>
        <dsp:cNvSpPr/>
      </dsp:nvSpPr>
      <dsp:spPr>
        <a:xfrm>
          <a:off x="7788933" y="3038878"/>
          <a:ext cx="3540424" cy="21242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None/>
          </a:pPr>
          <a:r>
            <a:rPr lang="en-US" sz="1500" b="1" kern="1200" dirty="0">
              <a:solidFill>
                <a:schemeClr val="bg1"/>
              </a:solidFill>
              <a:latin typeface="Calibri"/>
              <a:cs typeface="Calibri"/>
            </a:rPr>
            <a:t>Avoid inadvertently using words with legal significance:</a:t>
          </a:r>
          <a:r>
            <a:rPr lang="en-US" sz="1500" kern="1200" dirty="0">
              <a:solidFill>
                <a:schemeClr val="bg1"/>
              </a:solidFill>
              <a:latin typeface="Calibri"/>
              <a:cs typeface="Calibri"/>
            </a:rPr>
            <a:t> You should be very careful any time you use a word that you recognize as possessing a specific legal meaning. If you don’t intend to apply that specific legal meaning, choose another word.</a:t>
          </a:r>
        </a:p>
      </dsp:txBody>
      <dsp:txXfrm>
        <a:off x="7788933" y="3038878"/>
        <a:ext cx="3540424" cy="21242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200D3-E7DC-43FB-B2BC-DB7DBD619BE6}">
      <dsp:nvSpPr>
        <dsp:cNvPr id="0" name=""/>
        <dsp:cNvSpPr/>
      </dsp:nvSpPr>
      <dsp:spPr>
        <a:xfrm>
          <a:off x="0" y="36382"/>
          <a:ext cx="10091605" cy="989820"/>
        </a:xfrm>
        <a:prstGeom prst="round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latin typeface="Calibri"/>
              <a:cs typeface="Calibri"/>
            </a:rPr>
            <a:t>Write numbers in both words and numerals:</a:t>
          </a:r>
          <a:r>
            <a:rPr lang="en-US" sz="1800" kern="1200" dirty="0">
              <a:solidFill>
                <a:schemeClr val="bg1"/>
              </a:solidFill>
              <a:latin typeface="Calibri"/>
              <a:cs typeface="Calibri"/>
            </a:rPr>
            <a:t> It’s incredibly easy to make small errors like misplacing a comma, dropping a zero, or omitting a decimal point. By providing numbers as both numerals and words, you decrease the risk of making a costly error. </a:t>
          </a:r>
        </a:p>
      </dsp:txBody>
      <dsp:txXfrm>
        <a:off x="48319" y="84701"/>
        <a:ext cx="9994967" cy="893182"/>
      </dsp:txXfrm>
    </dsp:sp>
    <dsp:sp modelId="{60B13617-CC7E-48E3-9009-6B0305961C4D}">
      <dsp:nvSpPr>
        <dsp:cNvPr id="0" name=""/>
        <dsp:cNvSpPr/>
      </dsp:nvSpPr>
      <dsp:spPr>
        <a:xfrm>
          <a:off x="0" y="1078042"/>
          <a:ext cx="10091605" cy="989820"/>
        </a:xfrm>
        <a:prstGeom prst="roundRect">
          <a:avLst/>
        </a:prstGeom>
        <a:solidFill>
          <a:schemeClr val="accent6">
            <a:shade val="80000"/>
            <a:hueOff val="-157901"/>
            <a:satOff val="-3071"/>
            <a:lumOff val="85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latin typeface="Calibri"/>
              <a:cs typeface="Calibri"/>
            </a:rPr>
            <a:t>Plan for litigation: </a:t>
          </a:r>
          <a:r>
            <a:rPr lang="en-US" sz="1800" kern="1200" dirty="0">
              <a:solidFill>
                <a:schemeClr val="bg1"/>
              </a:solidFill>
              <a:latin typeface="Calibri"/>
              <a:cs typeface="Calibri"/>
            </a:rPr>
            <a:t>You should draft a contract as if you are expecting every term in it to be fully litigated. If a term is important to your client, make sure there is no ambiguity as to what is required, when it is required, who it is required of, and so forth. </a:t>
          </a:r>
        </a:p>
      </dsp:txBody>
      <dsp:txXfrm>
        <a:off x="48319" y="1126361"/>
        <a:ext cx="9994967" cy="893182"/>
      </dsp:txXfrm>
    </dsp:sp>
    <dsp:sp modelId="{7B9F09CD-6526-4A16-8553-70AC6330E820}">
      <dsp:nvSpPr>
        <dsp:cNvPr id="0" name=""/>
        <dsp:cNvSpPr/>
      </dsp:nvSpPr>
      <dsp:spPr>
        <a:xfrm>
          <a:off x="0" y="2119702"/>
          <a:ext cx="10091605" cy="989820"/>
        </a:xfrm>
        <a:prstGeom prst="roundRect">
          <a:avLst/>
        </a:prstGeom>
        <a:solidFill>
          <a:schemeClr val="accent6">
            <a:shade val="80000"/>
            <a:hueOff val="-315801"/>
            <a:satOff val="-6141"/>
            <a:lumOff val="171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latin typeface="Calibri"/>
              <a:cs typeface="Calibri"/>
            </a:rPr>
            <a:t>Avoid Gender-Specific Language: </a:t>
          </a:r>
          <a:r>
            <a:rPr lang="en-US" sz="1800" kern="1200" dirty="0">
              <a:solidFill>
                <a:schemeClr val="bg1"/>
              </a:solidFill>
              <a:latin typeface="Calibri"/>
              <a:cs typeface="Calibri"/>
            </a:rPr>
            <a:t>Gender-specific language may mislead, distract, or offend some readers.  </a:t>
          </a:r>
        </a:p>
      </dsp:txBody>
      <dsp:txXfrm>
        <a:off x="48319" y="2168021"/>
        <a:ext cx="9994967" cy="893182"/>
      </dsp:txXfrm>
    </dsp:sp>
    <dsp:sp modelId="{9345B2C9-CFC2-4866-A214-C4B47B83DDAF}">
      <dsp:nvSpPr>
        <dsp:cNvPr id="0" name=""/>
        <dsp:cNvSpPr/>
      </dsp:nvSpPr>
      <dsp:spPr>
        <a:xfrm>
          <a:off x="0" y="3161361"/>
          <a:ext cx="10091605" cy="989820"/>
        </a:xfrm>
        <a:prstGeom prst="roundRect">
          <a:avLst/>
        </a:prstGeom>
        <a:solidFill>
          <a:schemeClr val="accent6">
            <a:shade val="80000"/>
            <a:hueOff val="-473702"/>
            <a:satOff val="-9212"/>
            <a:lumOff val="257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latin typeface="Calibri"/>
              <a:cs typeface="Calibri"/>
            </a:rPr>
            <a:t>Format Sections and Subsections: </a:t>
          </a:r>
          <a:r>
            <a:rPr lang="en-US" sz="1800" kern="1200" dirty="0">
              <a:solidFill>
                <a:schemeClr val="bg1"/>
              </a:solidFill>
              <a:latin typeface="Calibri"/>
              <a:cs typeface="Calibri"/>
            </a:rPr>
            <a:t>Using shorter sections generally makes a contract easier to read. Be sure that the headings you give to the sections and subsections correctly describe and apply to that entire section or subsection’s contents.</a:t>
          </a:r>
        </a:p>
      </dsp:txBody>
      <dsp:txXfrm>
        <a:off x="48319" y="3209680"/>
        <a:ext cx="9994967" cy="893182"/>
      </dsp:txXfrm>
    </dsp:sp>
    <dsp:sp modelId="{02528139-32CE-407D-A50B-7494E2B2D1F2}">
      <dsp:nvSpPr>
        <dsp:cNvPr id="0" name=""/>
        <dsp:cNvSpPr/>
      </dsp:nvSpPr>
      <dsp:spPr>
        <a:xfrm>
          <a:off x="0" y="4203021"/>
          <a:ext cx="10091605" cy="989820"/>
        </a:xfrm>
        <a:prstGeom prst="roundRect">
          <a:avLst/>
        </a:prstGeom>
        <a:solidFill>
          <a:schemeClr val="accent6">
            <a:shade val="80000"/>
            <a:hueOff val="-631602"/>
            <a:satOff val="-12282"/>
            <a:lumOff val="343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latin typeface="Calibri"/>
              <a:cs typeface="Calibri"/>
            </a:rPr>
            <a:t>Signatures: </a:t>
          </a:r>
          <a:r>
            <a:rPr lang="en-US" sz="1800" kern="1200" dirty="0">
              <a:solidFill>
                <a:schemeClr val="bg1"/>
              </a:solidFill>
              <a:latin typeface="Calibri"/>
              <a:cs typeface="Calibri"/>
            </a:rPr>
            <a:t>You must reserve the final page of the contract for signatures and dates whenever you draft a contract. Further, both parties must understand all details contained in the contract before signing it</a:t>
          </a:r>
        </a:p>
      </dsp:txBody>
      <dsp:txXfrm>
        <a:off x="48319" y="4251340"/>
        <a:ext cx="9994967" cy="89318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92F49-60CE-492D-A6C5-CE4AB67F2EBD}">
      <dsp:nvSpPr>
        <dsp:cNvPr id="0" name=""/>
        <dsp:cNvSpPr/>
      </dsp:nvSpPr>
      <dsp:spPr>
        <a:xfrm>
          <a:off x="0" y="119531"/>
          <a:ext cx="3639269" cy="218356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6">
                  <a:lumMod val="60000"/>
                  <a:lumOff val="40000"/>
                </a:schemeClr>
              </a:solidFill>
              <a:latin typeface="Calibri"/>
              <a:cs typeface="Calibri"/>
            </a:rPr>
            <a:t>The preamble of a contract is the introductory paragraph that identifies the parties to the agreement. </a:t>
          </a:r>
        </a:p>
      </dsp:txBody>
      <dsp:txXfrm>
        <a:off x="0" y="119531"/>
        <a:ext cx="3639269" cy="2183561"/>
      </dsp:txXfrm>
    </dsp:sp>
    <dsp:sp modelId="{F2FA886E-A7F2-46AD-9932-74F51D97A15A}">
      <dsp:nvSpPr>
        <dsp:cNvPr id="0" name=""/>
        <dsp:cNvSpPr/>
      </dsp:nvSpPr>
      <dsp:spPr>
        <a:xfrm>
          <a:off x="4003195" y="119531"/>
          <a:ext cx="3639269" cy="218356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6">
                  <a:lumMod val="60000"/>
                  <a:lumOff val="40000"/>
                </a:schemeClr>
              </a:solidFill>
              <a:latin typeface="Calibri"/>
              <a:cs typeface="Calibri"/>
            </a:rPr>
            <a:t>It is typically followed by paragraphs known as recitals (also called the background section). Sometimes, these recital paragraphs are labeled “Whereas”. </a:t>
          </a:r>
        </a:p>
      </dsp:txBody>
      <dsp:txXfrm>
        <a:off x="4003195" y="119531"/>
        <a:ext cx="3639269" cy="2183561"/>
      </dsp:txXfrm>
    </dsp:sp>
    <dsp:sp modelId="{33A4725F-1AB8-4C23-A514-1BE04E9C36E1}">
      <dsp:nvSpPr>
        <dsp:cNvPr id="0" name=""/>
        <dsp:cNvSpPr/>
      </dsp:nvSpPr>
      <dsp:spPr>
        <a:xfrm>
          <a:off x="8006391" y="119531"/>
          <a:ext cx="3639269" cy="218356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6">
                  <a:lumMod val="60000"/>
                  <a:lumOff val="40000"/>
                </a:schemeClr>
              </a:solidFill>
              <a:latin typeface="Calibri"/>
              <a:cs typeface="Calibri"/>
            </a:rPr>
            <a:t>Taken together, the preamble and the recitals tell the who, what, when, and why of the transaction.</a:t>
          </a:r>
        </a:p>
      </dsp:txBody>
      <dsp:txXfrm>
        <a:off x="8006391" y="119531"/>
        <a:ext cx="3639269" cy="2183561"/>
      </dsp:txXfrm>
    </dsp:sp>
    <dsp:sp modelId="{95A883B1-4083-4992-8DC9-E07F5C75E5B2}">
      <dsp:nvSpPr>
        <dsp:cNvPr id="0" name=""/>
        <dsp:cNvSpPr/>
      </dsp:nvSpPr>
      <dsp:spPr>
        <a:xfrm>
          <a:off x="0" y="2667019"/>
          <a:ext cx="3639269" cy="218356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6">
                  <a:lumMod val="60000"/>
                  <a:lumOff val="40000"/>
                </a:schemeClr>
              </a:solidFill>
              <a:latin typeface="Calibri"/>
              <a:cs typeface="Calibri"/>
            </a:rPr>
            <a:t>One of the underlying purposes of a contract is to set forth the agreement of the parties so that their expectations can be enforced by a court or other tribunal. An accurate and detailed introduction to the contract can educate the person who is charged with resolving the dispute as to who the parties are, why they entered into the contract, and what their expectations were at the time the agreement was entered into.</a:t>
          </a:r>
        </a:p>
      </dsp:txBody>
      <dsp:txXfrm>
        <a:off x="0" y="2667019"/>
        <a:ext cx="3639269" cy="2183561"/>
      </dsp:txXfrm>
    </dsp:sp>
    <dsp:sp modelId="{96434093-C182-423C-B336-B0F333DF3598}">
      <dsp:nvSpPr>
        <dsp:cNvPr id="0" name=""/>
        <dsp:cNvSpPr/>
      </dsp:nvSpPr>
      <dsp:spPr>
        <a:xfrm>
          <a:off x="4003195" y="2667019"/>
          <a:ext cx="3639269" cy="218356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6">
                  <a:lumMod val="60000"/>
                  <a:lumOff val="40000"/>
                </a:schemeClr>
              </a:solidFill>
              <a:latin typeface="Calibri"/>
              <a:cs typeface="Calibri"/>
            </a:rPr>
            <a:t>One of the most common mistakes in these preliminary sections of a contract is to incorrectly name the owner of the business as a party, rather than using the entity name. This mistake results in the owner being personally obligated as a party to the contract, which is clearly not the result an owner expects after taking the trouble to incorporate.</a:t>
          </a:r>
        </a:p>
      </dsp:txBody>
      <dsp:txXfrm>
        <a:off x="4003195" y="2667019"/>
        <a:ext cx="3639269" cy="2183561"/>
      </dsp:txXfrm>
    </dsp:sp>
    <dsp:sp modelId="{6B617BB6-52F3-4237-B9CC-BA9F1CE23DFC}">
      <dsp:nvSpPr>
        <dsp:cNvPr id="0" name=""/>
        <dsp:cNvSpPr/>
      </dsp:nvSpPr>
      <dsp:spPr>
        <a:xfrm>
          <a:off x="8006391" y="2667019"/>
          <a:ext cx="3639269" cy="218356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6">
                  <a:lumMod val="60000"/>
                  <a:lumOff val="40000"/>
                </a:schemeClr>
              </a:solidFill>
              <a:latin typeface="Calibri"/>
              <a:cs typeface="Calibri"/>
            </a:rPr>
            <a:t>While it may be tempting to gloss over these preliminaries without questioning their accuracy, it is highly recommended taking the time to carefully review this section in every contract. It could prevent costly conflicts later.</a:t>
          </a:r>
        </a:p>
      </dsp:txBody>
      <dsp:txXfrm>
        <a:off x="8006391" y="2667019"/>
        <a:ext cx="3639269" cy="21835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3EB65-5F34-4BC0-9EA2-52AAA32DB86C}">
      <dsp:nvSpPr>
        <dsp:cNvPr id="0" name=""/>
        <dsp:cNvSpPr/>
      </dsp:nvSpPr>
      <dsp:spPr>
        <a:xfrm>
          <a:off x="0" y="717"/>
          <a:ext cx="709486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A39156-9619-4411-9837-302BFFC7D414}">
      <dsp:nvSpPr>
        <dsp:cNvPr id="0" name=""/>
        <dsp:cNvSpPr/>
      </dsp:nvSpPr>
      <dsp:spPr>
        <a:xfrm>
          <a:off x="0" y="717"/>
          <a:ext cx="7094865" cy="839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Defined terms are words that are given a specific definition in a contract. The term’s definition applies in the context of the particular contract and the definitions are usually only applicable to that contract. </a:t>
          </a:r>
        </a:p>
      </dsp:txBody>
      <dsp:txXfrm>
        <a:off x="0" y="717"/>
        <a:ext cx="7094865" cy="839636"/>
      </dsp:txXfrm>
    </dsp:sp>
    <dsp:sp modelId="{245FE846-28C7-4581-B9AD-B8A01D61FC41}">
      <dsp:nvSpPr>
        <dsp:cNvPr id="0" name=""/>
        <dsp:cNvSpPr/>
      </dsp:nvSpPr>
      <dsp:spPr>
        <a:xfrm>
          <a:off x="0" y="840354"/>
          <a:ext cx="709486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52DD4D-529F-47F5-8479-9F5FEDBF0AC7}">
      <dsp:nvSpPr>
        <dsp:cNvPr id="0" name=""/>
        <dsp:cNvSpPr/>
      </dsp:nvSpPr>
      <dsp:spPr>
        <a:xfrm>
          <a:off x="0" y="840354"/>
          <a:ext cx="7094865" cy="839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If you do not read the defined term, you may be agreeing to something different from what you understood the word to mean.</a:t>
          </a:r>
        </a:p>
      </dsp:txBody>
      <dsp:txXfrm>
        <a:off x="0" y="840354"/>
        <a:ext cx="7094865" cy="839636"/>
      </dsp:txXfrm>
    </dsp:sp>
    <dsp:sp modelId="{E77B8A9E-D6F1-4025-9AD6-2A69F5BBD0DB}">
      <dsp:nvSpPr>
        <dsp:cNvPr id="0" name=""/>
        <dsp:cNvSpPr/>
      </dsp:nvSpPr>
      <dsp:spPr>
        <a:xfrm>
          <a:off x="0" y="1679990"/>
          <a:ext cx="709486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9B0FA3-161F-4DBC-B303-358CE9912BA1}">
      <dsp:nvSpPr>
        <dsp:cNvPr id="0" name=""/>
        <dsp:cNvSpPr/>
      </dsp:nvSpPr>
      <dsp:spPr>
        <a:xfrm>
          <a:off x="0" y="1679990"/>
          <a:ext cx="7094865" cy="839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Defining terms can override the everyday meaning of that particular term. </a:t>
          </a:r>
        </a:p>
      </dsp:txBody>
      <dsp:txXfrm>
        <a:off x="0" y="1679990"/>
        <a:ext cx="7094865" cy="839636"/>
      </dsp:txXfrm>
    </dsp:sp>
    <dsp:sp modelId="{C012B811-D070-495B-9126-7B5B9621AE99}">
      <dsp:nvSpPr>
        <dsp:cNvPr id="0" name=""/>
        <dsp:cNvSpPr/>
      </dsp:nvSpPr>
      <dsp:spPr>
        <a:xfrm>
          <a:off x="0" y="2519627"/>
          <a:ext cx="709486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016652-CBF4-4026-A219-60F73E0CF877}">
      <dsp:nvSpPr>
        <dsp:cNvPr id="0" name=""/>
        <dsp:cNvSpPr/>
      </dsp:nvSpPr>
      <dsp:spPr>
        <a:xfrm>
          <a:off x="0" y="2519627"/>
          <a:ext cx="7094865" cy="839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Further, defining terms ensures that certain terms used throughout a contract have the same meaning each time parties use them.</a:t>
          </a:r>
        </a:p>
      </dsp:txBody>
      <dsp:txXfrm>
        <a:off x="0" y="2519627"/>
        <a:ext cx="7094865" cy="839636"/>
      </dsp:txXfrm>
    </dsp:sp>
    <dsp:sp modelId="{5B44ED43-CFA1-44B9-87BE-B6D68DC23F6B}">
      <dsp:nvSpPr>
        <dsp:cNvPr id="0" name=""/>
        <dsp:cNvSpPr/>
      </dsp:nvSpPr>
      <dsp:spPr>
        <a:xfrm>
          <a:off x="0" y="3359263"/>
          <a:ext cx="709486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E665AC-C239-466F-BD55-86686ACFC65B}">
      <dsp:nvSpPr>
        <dsp:cNvPr id="0" name=""/>
        <dsp:cNvSpPr/>
      </dsp:nvSpPr>
      <dsp:spPr>
        <a:xfrm>
          <a:off x="0" y="3359263"/>
          <a:ext cx="7094865" cy="839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Defining terms can also make a legal document shorter and easier to read. This is because long definitions do not have to be repeated continuously. </a:t>
          </a:r>
        </a:p>
      </dsp:txBody>
      <dsp:txXfrm>
        <a:off x="0" y="3359263"/>
        <a:ext cx="7094865" cy="839636"/>
      </dsp:txXfrm>
    </dsp:sp>
    <dsp:sp modelId="{2E3EEA78-5CD5-4E1F-B38A-3675FCBBCF31}">
      <dsp:nvSpPr>
        <dsp:cNvPr id="0" name=""/>
        <dsp:cNvSpPr/>
      </dsp:nvSpPr>
      <dsp:spPr>
        <a:xfrm>
          <a:off x="0" y="4198900"/>
          <a:ext cx="709486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C15EAD-0630-4355-B873-516C13FC3A17}">
      <dsp:nvSpPr>
        <dsp:cNvPr id="0" name=""/>
        <dsp:cNvSpPr/>
      </dsp:nvSpPr>
      <dsp:spPr>
        <a:xfrm>
          <a:off x="0" y="4198900"/>
          <a:ext cx="7094865" cy="839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You may not need to use defined terms where the plain language definition of the term is clear and applicable in the context of the contract.</a:t>
          </a:r>
        </a:p>
      </dsp:txBody>
      <dsp:txXfrm>
        <a:off x="0" y="4198900"/>
        <a:ext cx="7094865" cy="839636"/>
      </dsp:txXfrm>
    </dsp:sp>
    <dsp:sp modelId="{15E78382-82EE-4BDD-BC8C-2DC3C98656BA}">
      <dsp:nvSpPr>
        <dsp:cNvPr id="0" name=""/>
        <dsp:cNvSpPr/>
      </dsp:nvSpPr>
      <dsp:spPr>
        <a:xfrm>
          <a:off x="0" y="5038536"/>
          <a:ext cx="709486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8B2EC5-B2C3-472A-B7C2-8C7826A7499F}">
      <dsp:nvSpPr>
        <dsp:cNvPr id="0" name=""/>
        <dsp:cNvSpPr/>
      </dsp:nvSpPr>
      <dsp:spPr>
        <a:xfrm>
          <a:off x="0" y="5038536"/>
          <a:ext cx="7094865" cy="839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Your definitions should: Have a purpose, Be consistent, Be clear and unambiguous, Add value to the agreement, Survive the scrutiny of interpretation by the courts</a:t>
          </a:r>
        </a:p>
      </dsp:txBody>
      <dsp:txXfrm>
        <a:off x="0" y="5038536"/>
        <a:ext cx="7094865" cy="83963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23AED8-BF64-46CD-B2FE-3F3CFC5653E3}">
      <dsp:nvSpPr>
        <dsp:cNvPr id="0" name=""/>
        <dsp:cNvSpPr/>
      </dsp:nvSpPr>
      <dsp:spPr>
        <a:xfrm>
          <a:off x="0" y="0"/>
          <a:ext cx="111712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03C41D-B63A-4FAE-8D27-9B2D03CDEAAD}">
      <dsp:nvSpPr>
        <dsp:cNvPr id="0" name=""/>
        <dsp:cNvSpPr/>
      </dsp:nvSpPr>
      <dsp:spPr>
        <a:xfrm>
          <a:off x="0" y="0"/>
          <a:ext cx="11171208" cy="1278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0" kern="1200" dirty="0">
              <a:solidFill>
                <a:schemeClr val="accent6">
                  <a:lumMod val="60000"/>
                  <a:lumOff val="40000"/>
                </a:schemeClr>
              </a:solidFill>
              <a:latin typeface="Calibri"/>
              <a:cs typeface="Calibri"/>
            </a:rPr>
            <a:t>A condition precedent is a condition of a contract which must be fulfilled for either the contract to be valid or certain contractual obligations to come into effect. </a:t>
          </a:r>
        </a:p>
      </dsp:txBody>
      <dsp:txXfrm>
        <a:off x="0" y="0"/>
        <a:ext cx="11171208" cy="1278471"/>
      </dsp:txXfrm>
    </dsp:sp>
    <dsp:sp modelId="{63F76C00-96E3-4420-9A14-907043FF7F5E}">
      <dsp:nvSpPr>
        <dsp:cNvPr id="0" name=""/>
        <dsp:cNvSpPr/>
      </dsp:nvSpPr>
      <dsp:spPr>
        <a:xfrm>
          <a:off x="0" y="1278471"/>
          <a:ext cx="111712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5E3918-7E6F-47F7-B152-EEDF164D2A81}">
      <dsp:nvSpPr>
        <dsp:cNvPr id="0" name=""/>
        <dsp:cNvSpPr/>
      </dsp:nvSpPr>
      <dsp:spPr>
        <a:xfrm>
          <a:off x="0" y="1278471"/>
          <a:ext cx="11171208" cy="1278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0" kern="1200" dirty="0">
              <a:solidFill>
                <a:schemeClr val="accent6">
                  <a:lumMod val="60000"/>
                  <a:lumOff val="40000"/>
                </a:schemeClr>
              </a:solidFill>
              <a:latin typeface="Calibri"/>
              <a:cs typeface="Calibri"/>
            </a:rPr>
            <a:t>It is vital that the parties to a contract understand what is meant and required by any conditions precedent and that they agree what will happen if such conditions are not satisfied. </a:t>
          </a:r>
        </a:p>
      </dsp:txBody>
      <dsp:txXfrm>
        <a:off x="0" y="1278471"/>
        <a:ext cx="11171208" cy="1278471"/>
      </dsp:txXfrm>
    </dsp:sp>
    <dsp:sp modelId="{12C75463-F843-4DF6-923C-BAAF97281E72}">
      <dsp:nvSpPr>
        <dsp:cNvPr id="0" name=""/>
        <dsp:cNvSpPr/>
      </dsp:nvSpPr>
      <dsp:spPr>
        <a:xfrm>
          <a:off x="0" y="2556942"/>
          <a:ext cx="111712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174CAD-62B2-4E72-8CF8-E4A4F3A3C803}">
      <dsp:nvSpPr>
        <dsp:cNvPr id="0" name=""/>
        <dsp:cNvSpPr/>
      </dsp:nvSpPr>
      <dsp:spPr>
        <a:xfrm>
          <a:off x="0" y="2556942"/>
          <a:ext cx="11171208" cy="1278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0" kern="1200" dirty="0">
              <a:solidFill>
                <a:schemeClr val="accent6">
                  <a:lumMod val="60000"/>
                  <a:lumOff val="40000"/>
                </a:schemeClr>
              </a:solidFill>
              <a:latin typeface="Calibri"/>
              <a:cs typeface="Calibri"/>
            </a:rPr>
            <a:t>The use of condition precedents is crucial if you are a contracting party and some matters are outside your control or power. That’s because ordinarily, a breach of contract would result in the non-breaching party bringing a claim for damages against the party in breach. </a:t>
          </a:r>
        </a:p>
      </dsp:txBody>
      <dsp:txXfrm>
        <a:off x="0" y="2556942"/>
        <a:ext cx="11171208" cy="1278471"/>
      </dsp:txXfrm>
    </dsp:sp>
    <dsp:sp modelId="{7A81C758-8B73-46B1-96BD-7B12A124FBC1}">
      <dsp:nvSpPr>
        <dsp:cNvPr id="0" name=""/>
        <dsp:cNvSpPr/>
      </dsp:nvSpPr>
      <dsp:spPr>
        <a:xfrm>
          <a:off x="0" y="3835414"/>
          <a:ext cx="111712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D2C899-C6CB-4BB3-A13E-4955CF0DA002}">
      <dsp:nvSpPr>
        <dsp:cNvPr id="0" name=""/>
        <dsp:cNvSpPr/>
      </dsp:nvSpPr>
      <dsp:spPr>
        <a:xfrm>
          <a:off x="0" y="3835414"/>
          <a:ext cx="11171208" cy="1278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0" kern="1200" dirty="0">
              <a:solidFill>
                <a:schemeClr val="accent6">
                  <a:lumMod val="60000"/>
                  <a:lumOff val="40000"/>
                </a:schemeClr>
              </a:solidFill>
              <a:latin typeface="Calibri"/>
              <a:cs typeface="Calibri"/>
            </a:rPr>
            <a:t>A condition precedent can be used where the payment of damages would not adequately compensate the non-breaching party, or where failure to satisfy the condition precedent means that the contract would be irrelevant.</a:t>
          </a:r>
        </a:p>
      </dsp:txBody>
      <dsp:txXfrm>
        <a:off x="0" y="3835414"/>
        <a:ext cx="11171208" cy="127847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F252A-AC0E-45FA-9E9A-4FF3E36ABEEA}">
      <dsp:nvSpPr>
        <dsp:cNvPr id="0" name=""/>
        <dsp:cNvSpPr/>
      </dsp:nvSpPr>
      <dsp:spPr>
        <a:xfrm>
          <a:off x="0" y="94191"/>
          <a:ext cx="10883659" cy="61775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bg1"/>
              </a:solidFill>
              <a:latin typeface="Walbaum Display"/>
            </a:rPr>
            <a:t>The</a:t>
          </a:r>
          <a:r>
            <a:rPr lang="en-US" sz="2400" kern="1200" dirty="0">
              <a:solidFill>
                <a:schemeClr val="bg1"/>
              </a:solidFill>
            </a:rPr>
            <a:t> wording in the contract must clear and certain about</a:t>
          </a:r>
          <a:r>
            <a:rPr lang="en-US" sz="2400" kern="1200" dirty="0">
              <a:solidFill>
                <a:schemeClr val="bg1"/>
              </a:solidFill>
              <a:latin typeface="Walbaum Display"/>
            </a:rPr>
            <a:t>:</a:t>
          </a:r>
          <a:endParaRPr lang="en-US" sz="2400" kern="1200" dirty="0">
            <a:solidFill>
              <a:schemeClr val="bg1"/>
            </a:solidFill>
          </a:endParaRPr>
        </a:p>
      </dsp:txBody>
      <dsp:txXfrm>
        <a:off x="30157" y="124348"/>
        <a:ext cx="10823345" cy="557445"/>
      </dsp:txXfrm>
    </dsp:sp>
    <dsp:sp modelId="{014C7048-AF04-4A05-AF36-1C2C2C52A22A}">
      <dsp:nvSpPr>
        <dsp:cNvPr id="0" name=""/>
        <dsp:cNvSpPr/>
      </dsp:nvSpPr>
      <dsp:spPr>
        <a:xfrm>
          <a:off x="0" y="711951"/>
          <a:ext cx="10883659" cy="993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556"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Whether there is a condition precedent</a:t>
          </a:r>
        </a:p>
        <a:p>
          <a:pPr marL="171450" lvl="1" indent="-171450" algn="l" defTabSz="844550" rtl="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The nature of condition precedent and what must be done for fulfilment</a:t>
          </a:r>
        </a:p>
        <a:p>
          <a:pPr marL="171450" lvl="1" indent="-171450" algn="l" defTabSz="844550" rtl="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Consequences for non-fulfilment</a:t>
          </a:r>
        </a:p>
      </dsp:txBody>
      <dsp:txXfrm>
        <a:off x="0" y="711951"/>
        <a:ext cx="10883659" cy="993600"/>
      </dsp:txXfrm>
    </dsp:sp>
    <dsp:sp modelId="{D2634342-8C6A-4157-A7FE-B04FE2BD76BC}">
      <dsp:nvSpPr>
        <dsp:cNvPr id="0" name=""/>
        <dsp:cNvSpPr/>
      </dsp:nvSpPr>
      <dsp:spPr>
        <a:xfrm>
          <a:off x="0" y="1705551"/>
          <a:ext cx="10883659" cy="61775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bg1"/>
              </a:solidFill>
            </a:rPr>
            <a:t>The main points to consider are</a:t>
          </a:r>
          <a:r>
            <a:rPr lang="en-US" sz="2400" kern="1200" dirty="0">
              <a:solidFill>
                <a:schemeClr val="bg1"/>
              </a:solidFill>
              <a:latin typeface="Walbaum Display"/>
            </a:rPr>
            <a:t>:</a:t>
          </a:r>
        </a:p>
      </dsp:txBody>
      <dsp:txXfrm>
        <a:off x="30157" y="1735708"/>
        <a:ext cx="10823345" cy="557445"/>
      </dsp:txXfrm>
    </dsp:sp>
    <dsp:sp modelId="{DB2AF451-FF63-4B54-827B-DF28F388CC63}">
      <dsp:nvSpPr>
        <dsp:cNvPr id="0" name=""/>
        <dsp:cNvSpPr/>
      </dsp:nvSpPr>
      <dsp:spPr>
        <a:xfrm>
          <a:off x="0" y="2323311"/>
          <a:ext cx="10883659" cy="283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556"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What is the condition?</a:t>
          </a:r>
        </a:p>
        <a:p>
          <a:pPr marL="171450" lvl="1" indent="-171450" algn="l" defTabSz="844550" rtl="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Are certain steps to be taken to fulfil the condition and should evidence of these steps be provided?</a:t>
          </a:r>
        </a:p>
        <a:p>
          <a:pPr marL="171450" lvl="1" indent="-171450" algn="l" defTabSz="844550" rtl="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Does the condition precedent have to be completely satisfied or can the parties use best or reasonable endeavours?</a:t>
          </a:r>
        </a:p>
        <a:p>
          <a:pPr marL="171450" lvl="1" indent="-171450" algn="l" defTabSz="844550" rtl="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What is the deadline to fulfil the condition?</a:t>
          </a:r>
        </a:p>
        <a:p>
          <a:pPr marL="171450" lvl="1" indent="-171450" algn="l" defTabSz="844550" rtl="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Who decides whether the condition has been satisfied and how?</a:t>
          </a:r>
        </a:p>
        <a:p>
          <a:pPr marL="171450" lvl="1" indent="-171450" algn="l" defTabSz="844550" rtl="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Can satisfaction of the condition be determined by one of the contractual parties or is documentary or other evidence required?</a:t>
          </a:r>
        </a:p>
        <a:p>
          <a:pPr marL="171450" lvl="1" indent="-171450" algn="l" defTabSz="844550">
            <a:lnSpc>
              <a:spcPct val="90000"/>
            </a:lnSpc>
            <a:spcBef>
              <a:spcPct val="0"/>
            </a:spcBef>
            <a:spcAft>
              <a:spcPct val="20000"/>
            </a:spcAft>
            <a:buChar char="•"/>
          </a:pPr>
          <a:r>
            <a:rPr lang="en-US" sz="1900" kern="1200" dirty="0">
              <a:solidFill>
                <a:schemeClr val="accent6">
                  <a:lumMod val="60000"/>
                  <a:lumOff val="40000"/>
                </a:schemeClr>
              </a:solidFill>
              <a:latin typeface="Calibri"/>
              <a:cs typeface="Calibri"/>
            </a:rPr>
            <a:t>What happens if the condition precedent is not satisfied?</a:t>
          </a:r>
        </a:p>
      </dsp:txBody>
      <dsp:txXfrm>
        <a:off x="0" y="2323311"/>
        <a:ext cx="10883659" cy="28317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7E53BE-34F8-4FA8-A970-BFA1DD4CAC50}">
      <dsp:nvSpPr>
        <dsp:cNvPr id="0" name=""/>
        <dsp:cNvSpPr/>
      </dsp:nvSpPr>
      <dsp:spPr>
        <a:xfrm>
          <a:off x="26237" y="952620"/>
          <a:ext cx="1034893" cy="1034893"/>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BE9816-750E-4B36-B19B-2B1A3F51F2B8}">
      <dsp:nvSpPr>
        <dsp:cNvPr id="0" name=""/>
        <dsp:cNvSpPr/>
      </dsp:nvSpPr>
      <dsp:spPr>
        <a:xfrm>
          <a:off x="243565" y="1169948"/>
          <a:ext cx="600238" cy="6002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AEA6FD-C8EF-45C9-BEF1-6DED29FCEB17}">
      <dsp:nvSpPr>
        <dsp:cNvPr id="0" name=""/>
        <dsp:cNvSpPr/>
      </dsp:nvSpPr>
      <dsp:spPr>
        <a:xfrm>
          <a:off x="1282894" y="952620"/>
          <a:ext cx="2439392" cy="1034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chemeClr val="accent6">
                  <a:lumMod val="60000"/>
                  <a:lumOff val="40000"/>
                </a:schemeClr>
              </a:solidFill>
              <a:latin typeface="Calibri"/>
              <a:cs typeface="Calibri"/>
            </a:rPr>
            <a:t>The word “consideration” in a contract refers to the value or amount of something which has been promised by one party to the other when making a contract. </a:t>
          </a:r>
        </a:p>
      </dsp:txBody>
      <dsp:txXfrm>
        <a:off x="1282894" y="952620"/>
        <a:ext cx="2439392" cy="1034893"/>
      </dsp:txXfrm>
    </dsp:sp>
    <dsp:sp modelId="{0439C6E4-F2BF-48D5-B22D-253A3BEA4B69}">
      <dsp:nvSpPr>
        <dsp:cNvPr id="0" name=""/>
        <dsp:cNvSpPr/>
      </dsp:nvSpPr>
      <dsp:spPr>
        <a:xfrm>
          <a:off x="4147332" y="952620"/>
          <a:ext cx="1034893" cy="1034893"/>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0D3225-4AFB-42ED-BB8A-B1DB96DC6BE8}">
      <dsp:nvSpPr>
        <dsp:cNvPr id="0" name=""/>
        <dsp:cNvSpPr/>
      </dsp:nvSpPr>
      <dsp:spPr>
        <a:xfrm>
          <a:off x="4364660" y="1169948"/>
          <a:ext cx="600238" cy="6002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65F42D-4EFE-4E07-A3D8-A0112A16436D}">
      <dsp:nvSpPr>
        <dsp:cNvPr id="0" name=""/>
        <dsp:cNvSpPr/>
      </dsp:nvSpPr>
      <dsp:spPr>
        <a:xfrm>
          <a:off x="5403989" y="952620"/>
          <a:ext cx="2439392" cy="1034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chemeClr val="accent6">
                  <a:lumMod val="60000"/>
                  <a:lumOff val="40000"/>
                </a:schemeClr>
              </a:solidFill>
              <a:latin typeface="Calibri"/>
              <a:cs typeface="Calibri"/>
            </a:rPr>
            <a:t>In a valid contract, consideration is the exchange of anything of value by each party. </a:t>
          </a:r>
        </a:p>
      </dsp:txBody>
      <dsp:txXfrm>
        <a:off x="5403989" y="952620"/>
        <a:ext cx="2439392" cy="1034893"/>
      </dsp:txXfrm>
    </dsp:sp>
    <dsp:sp modelId="{E44EC615-33D8-4854-B768-A58F028657D9}">
      <dsp:nvSpPr>
        <dsp:cNvPr id="0" name=""/>
        <dsp:cNvSpPr/>
      </dsp:nvSpPr>
      <dsp:spPr>
        <a:xfrm>
          <a:off x="8268427" y="952620"/>
          <a:ext cx="1034893" cy="1034893"/>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2C0BFC-66F9-43A8-B435-C1DE82E7BA06}">
      <dsp:nvSpPr>
        <dsp:cNvPr id="0" name=""/>
        <dsp:cNvSpPr/>
      </dsp:nvSpPr>
      <dsp:spPr>
        <a:xfrm>
          <a:off x="8485754" y="1169948"/>
          <a:ext cx="600238" cy="6002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E44717-1913-45A5-823E-AD881233D34B}">
      <dsp:nvSpPr>
        <dsp:cNvPr id="0" name=""/>
        <dsp:cNvSpPr/>
      </dsp:nvSpPr>
      <dsp:spPr>
        <a:xfrm>
          <a:off x="9525083" y="952620"/>
          <a:ext cx="2439392" cy="1034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chemeClr val="accent6">
                  <a:lumMod val="60000"/>
                  <a:lumOff val="40000"/>
                </a:schemeClr>
              </a:solidFill>
              <a:latin typeface="Calibri"/>
              <a:cs typeface="Calibri"/>
            </a:rPr>
            <a:t>Generally, services, goods or money is exchanged or promised in a contract, through consideration may be whatever the parties agree to.</a:t>
          </a:r>
        </a:p>
      </dsp:txBody>
      <dsp:txXfrm>
        <a:off x="9525083" y="952620"/>
        <a:ext cx="2439392" cy="1034893"/>
      </dsp:txXfrm>
    </dsp:sp>
    <dsp:sp modelId="{5FF0176E-89CE-48C0-9048-5CC96FAD0D6D}">
      <dsp:nvSpPr>
        <dsp:cNvPr id="0" name=""/>
        <dsp:cNvSpPr/>
      </dsp:nvSpPr>
      <dsp:spPr>
        <a:xfrm>
          <a:off x="26237" y="2801677"/>
          <a:ext cx="1034893" cy="1034893"/>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933429-35FE-41DA-ADC7-BBF529A5EFB1}">
      <dsp:nvSpPr>
        <dsp:cNvPr id="0" name=""/>
        <dsp:cNvSpPr/>
      </dsp:nvSpPr>
      <dsp:spPr>
        <a:xfrm>
          <a:off x="243565" y="3019005"/>
          <a:ext cx="600238" cy="60023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246D7C-0D9F-42DB-A3A1-5050271A9964}">
      <dsp:nvSpPr>
        <dsp:cNvPr id="0" name=""/>
        <dsp:cNvSpPr/>
      </dsp:nvSpPr>
      <dsp:spPr>
        <a:xfrm>
          <a:off x="1282894" y="2801677"/>
          <a:ext cx="2439392" cy="1034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chemeClr val="accent6">
                  <a:lumMod val="60000"/>
                  <a:lumOff val="40000"/>
                </a:schemeClr>
              </a:solidFill>
              <a:latin typeface="Calibri"/>
              <a:cs typeface="Calibri"/>
            </a:rPr>
            <a:t>A contract is said to be invalid in the court if it does not contain a recognizable consideration. </a:t>
          </a:r>
        </a:p>
      </dsp:txBody>
      <dsp:txXfrm>
        <a:off x="1282894" y="2801677"/>
        <a:ext cx="2439392" cy="1034893"/>
      </dsp:txXfrm>
    </dsp:sp>
    <dsp:sp modelId="{6E74FA06-139B-4C5B-BA23-3C29E1EDA1A0}">
      <dsp:nvSpPr>
        <dsp:cNvPr id="0" name=""/>
        <dsp:cNvSpPr/>
      </dsp:nvSpPr>
      <dsp:spPr>
        <a:xfrm>
          <a:off x="4147332" y="2801677"/>
          <a:ext cx="1034893" cy="1034893"/>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DCF43F-AA67-46B9-91CF-68083AB0DCBD}">
      <dsp:nvSpPr>
        <dsp:cNvPr id="0" name=""/>
        <dsp:cNvSpPr/>
      </dsp:nvSpPr>
      <dsp:spPr>
        <a:xfrm>
          <a:off x="4364660" y="3019005"/>
          <a:ext cx="600238" cy="60023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1B3AEE-027E-4EF4-AA3F-B3EE983E5403}">
      <dsp:nvSpPr>
        <dsp:cNvPr id="0" name=""/>
        <dsp:cNvSpPr/>
      </dsp:nvSpPr>
      <dsp:spPr>
        <a:xfrm>
          <a:off x="5403989" y="2801677"/>
          <a:ext cx="2439392" cy="1034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chemeClr val="accent6">
                  <a:lumMod val="60000"/>
                  <a:lumOff val="40000"/>
                </a:schemeClr>
              </a:solidFill>
              <a:latin typeface="Calibri"/>
              <a:cs typeface="Calibri"/>
            </a:rPr>
            <a:t>The consideration clause is an attempt to clearly verbalize or express that the consideration aspect is present in the contract and anyone reviewing the contract can see what it is.</a:t>
          </a:r>
        </a:p>
      </dsp:txBody>
      <dsp:txXfrm>
        <a:off x="5403989" y="2801677"/>
        <a:ext cx="2439392" cy="1034893"/>
      </dsp:txXfrm>
    </dsp:sp>
    <dsp:sp modelId="{A9178DC6-B8F2-4896-A729-20F9D61E513A}">
      <dsp:nvSpPr>
        <dsp:cNvPr id="0" name=""/>
        <dsp:cNvSpPr/>
      </dsp:nvSpPr>
      <dsp:spPr>
        <a:xfrm>
          <a:off x="8268427" y="2801677"/>
          <a:ext cx="1034893" cy="1034893"/>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662265-FBAF-469A-B4DA-A8EE4CA92442}">
      <dsp:nvSpPr>
        <dsp:cNvPr id="0" name=""/>
        <dsp:cNvSpPr/>
      </dsp:nvSpPr>
      <dsp:spPr>
        <a:xfrm>
          <a:off x="8485754" y="3019005"/>
          <a:ext cx="600238" cy="60023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1C0CE2-4844-4056-A8A0-3BA2A526839E}">
      <dsp:nvSpPr>
        <dsp:cNvPr id="0" name=""/>
        <dsp:cNvSpPr/>
      </dsp:nvSpPr>
      <dsp:spPr>
        <a:xfrm>
          <a:off x="9525083" y="2801677"/>
          <a:ext cx="2439392" cy="1034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chemeClr val="accent6">
                  <a:lumMod val="60000"/>
                  <a:lumOff val="40000"/>
                </a:schemeClr>
              </a:solidFill>
              <a:latin typeface="Calibri"/>
              <a:cs typeface="Calibri"/>
            </a:rPr>
            <a:t>In some cases, the consideration in the contract can be deferred. “Deferred” consideration is when a payment or compensation is spread out over time.</a:t>
          </a:r>
        </a:p>
      </dsp:txBody>
      <dsp:txXfrm>
        <a:off x="9525083" y="2801677"/>
        <a:ext cx="2439392" cy="103489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3E50B-141A-492A-91C3-7DBA2F6C694A}">
      <dsp:nvSpPr>
        <dsp:cNvPr id="0" name=""/>
        <dsp:cNvSpPr/>
      </dsp:nvSpPr>
      <dsp:spPr>
        <a:xfrm>
          <a:off x="0" y="665976"/>
          <a:ext cx="7396789" cy="67128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Termination clauses, also called severance clauses, authorize parties to terminate an agreement without breaching the contract under early termination and mutual termination. </a:t>
          </a:r>
        </a:p>
      </dsp:txBody>
      <dsp:txXfrm>
        <a:off x="32770" y="698746"/>
        <a:ext cx="7331249" cy="605747"/>
      </dsp:txXfrm>
    </dsp:sp>
    <dsp:sp modelId="{6CB8504A-1DB7-4BEF-927C-65684CA2CBFD}">
      <dsp:nvSpPr>
        <dsp:cNvPr id="0" name=""/>
        <dsp:cNvSpPr/>
      </dsp:nvSpPr>
      <dsp:spPr>
        <a:xfrm>
          <a:off x="0" y="1371824"/>
          <a:ext cx="7396789" cy="67128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Parties can avoid a dispute by allowing a termination clause to trigger for a previously agreed upon reason.</a:t>
          </a:r>
        </a:p>
      </dsp:txBody>
      <dsp:txXfrm>
        <a:off x="32770" y="1404594"/>
        <a:ext cx="7331249" cy="605747"/>
      </dsp:txXfrm>
    </dsp:sp>
    <dsp:sp modelId="{7F73A35A-F603-4464-BF67-1821CE4E86F9}">
      <dsp:nvSpPr>
        <dsp:cNvPr id="0" name=""/>
        <dsp:cNvSpPr/>
      </dsp:nvSpPr>
      <dsp:spPr>
        <a:xfrm>
          <a:off x="0" y="2077671"/>
          <a:ext cx="7396789" cy="67128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Termination clauses set the terms and conditions surrounding a contract cancellation that doesn’t result in penalties. These rules typically address who may cancel the contract and for what reasons.</a:t>
          </a:r>
        </a:p>
      </dsp:txBody>
      <dsp:txXfrm>
        <a:off x="32770" y="2110441"/>
        <a:ext cx="7331249" cy="605747"/>
      </dsp:txXfrm>
    </dsp:sp>
    <dsp:sp modelId="{D00A405C-C155-473D-AFA6-FB1F40A4AB28}">
      <dsp:nvSpPr>
        <dsp:cNvPr id="0" name=""/>
        <dsp:cNvSpPr/>
      </dsp:nvSpPr>
      <dsp:spPr>
        <a:xfrm>
          <a:off x="0" y="2783519"/>
          <a:ext cx="7396789" cy="67128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Not all contract breaches are created equally, and termination clauses provide guidance.</a:t>
          </a:r>
        </a:p>
      </dsp:txBody>
      <dsp:txXfrm>
        <a:off x="32770" y="2816289"/>
        <a:ext cx="7331249" cy="605747"/>
      </dsp:txXfrm>
    </dsp:sp>
    <dsp:sp modelId="{0CFF015F-C0CE-4E83-8D21-5486FD2076F9}">
      <dsp:nvSpPr>
        <dsp:cNvPr id="0" name=""/>
        <dsp:cNvSpPr/>
      </dsp:nvSpPr>
      <dsp:spPr>
        <a:xfrm>
          <a:off x="0" y="3489366"/>
          <a:ext cx="7396789" cy="67128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Termination clauses can provide an option to the defaulting party to cure the breach that has been committed within a specified time in an mutual and amicable manner or the non-defaulting party may adopt the legal route and either seek specific performance of the contract or may ask for compensation to make good the loss suffered. </a:t>
          </a:r>
        </a:p>
      </dsp:txBody>
      <dsp:txXfrm>
        <a:off x="32770" y="3522136"/>
        <a:ext cx="7331249" cy="605747"/>
      </dsp:txXfrm>
    </dsp:sp>
    <dsp:sp modelId="{16E0D5F3-892D-4A2E-A6C9-3651FD762E9E}">
      <dsp:nvSpPr>
        <dsp:cNvPr id="0" name=""/>
        <dsp:cNvSpPr/>
      </dsp:nvSpPr>
      <dsp:spPr>
        <a:xfrm>
          <a:off x="0" y="4195214"/>
          <a:ext cx="7396789" cy="67128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Drafting a correctly worded termination clause, upon forming a clear understanding of legal consequences is significantly important since it defines the manner in which a commercial transaction may be brought to an end. </a:t>
          </a:r>
        </a:p>
      </dsp:txBody>
      <dsp:txXfrm>
        <a:off x="32770" y="4227984"/>
        <a:ext cx="7331249" cy="605747"/>
      </dsp:txXfrm>
    </dsp:sp>
    <dsp:sp modelId="{7D97BF12-36F7-4274-8819-B3A3D37960B8}">
      <dsp:nvSpPr>
        <dsp:cNvPr id="0" name=""/>
        <dsp:cNvSpPr/>
      </dsp:nvSpPr>
      <dsp:spPr>
        <a:xfrm>
          <a:off x="0" y="4901061"/>
          <a:ext cx="7396789" cy="67128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These terms directly affect the parties’ rights under the contract. Contracts which may be terminated without assigning any reasons, being determinable contracts, cannot be specifically enforced. (Section 14(d) of the Specific Relief Act, 1963) </a:t>
          </a:r>
        </a:p>
      </dsp:txBody>
      <dsp:txXfrm>
        <a:off x="32770" y="4933831"/>
        <a:ext cx="7331249" cy="60574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8481D-1606-4806-B9C8-2248A47B139A}">
      <dsp:nvSpPr>
        <dsp:cNvPr id="0" name=""/>
        <dsp:cNvSpPr/>
      </dsp:nvSpPr>
      <dsp:spPr>
        <a:xfrm>
          <a:off x="0" y="286059"/>
          <a:ext cx="10869282" cy="116883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a:solidFill>
                <a:schemeClr val="bg1"/>
              </a:solidFill>
            </a:rPr>
            <a:t>Normally there are three methods of terminating commercial contracts:</a:t>
          </a:r>
          <a:r>
            <a:rPr lang="en-US" sz="2700" kern="1200" dirty="0">
              <a:latin typeface="Walbaum Display"/>
            </a:rPr>
            <a:t> </a:t>
          </a:r>
          <a:endParaRPr lang="en-US" sz="2700" kern="1200" dirty="0"/>
        </a:p>
      </dsp:txBody>
      <dsp:txXfrm>
        <a:off x="57058" y="343117"/>
        <a:ext cx="10755166" cy="1054714"/>
      </dsp:txXfrm>
    </dsp:sp>
    <dsp:sp modelId="{329461C9-79C0-4A3E-8A1A-23437E9EC503}">
      <dsp:nvSpPr>
        <dsp:cNvPr id="0" name=""/>
        <dsp:cNvSpPr/>
      </dsp:nvSpPr>
      <dsp:spPr>
        <a:xfrm>
          <a:off x="0" y="1454890"/>
          <a:ext cx="10869282" cy="3465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100" tIns="34290" rIns="192024" bIns="34290" numCol="1" spcCol="1270" anchor="t" anchorCtr="0">
          <a:noAutofit/>
        </a:bodyPr>
        <a:lstStyle/>
        <a:p>
          <a:pPr marL="228600" lvl="1" indent="-228600" algn="l" defTabSz="933450" rtl="0">
            <a:lnSpc>
              <a:spcPct val="90000"/>
            </a:lnSpc>
            <a:spcBef>
              <a:spcPct val="0"/>
            </a:spcBef>
            <a:spcAft>
              <a:spcPct val="20000"/>
            </a:spcAft>
            <a:buChar char="•"/>
          </a:pPr>
          <a:r>
            <a:rPr lang="en-US" sz="2100" b="1" kern="1200" dirty="0">
              <a:solidFill>
                <a:schemeClr val="accent6">
                  <a:lumMod val="60000"/>
                  <a:lumOff val="40000"/>
                </a:schemeClr>
              </a:solidFill>
              <a:latin typeface="Calibri"/>
              <a:cs typeface="Calibri"/>
            </a:rPr>
            <a:t>Termination upon expiry of the term or completion of the contract:</a:t>
          </a:r>
          <a:r>
            <a:rPr lang="en-US" sz="2100" kern="1200" dirty="0">
              <a:solidFill>
                <a:schemeClr val="accent6">
                  <a:lumMod val="60000"/>
                  <a:lumOff val="40000"/>
                </a:schemeClr>
              </a:solidFill>
              <a:latin typeface="Calibri"/>
              <a:cs typeface="Calibri"/>
            </a:rPr>
            <a:t> The contract is terminated upon expiry of the term set out in the contract or upon fulfillment of the purpose for which the Contract was entered into. It is necessary to state the starting date of the contract. If no such date is mentioned, then the contract is deemed to have commenced from the date it was executed.</a:t>
          </a:r>
        </a:p>
        <a:p>
          <a:pPr marL="228600" lvl="1" indent="-228600" algn="l" defTabSz="933450" rtl="0">
            <a:lnSpc>
              <a:spcPct val="90000"/>
            </a:lnSpc>
            <a:spcBef>
              <a:spcPct val="0"/>
            </a:spcBef>
            <a:spcAft>
              <a:spcPct val="20000"/>
            </a:spcAft>
            <a:buChar char="•"/>
          </a:pPr>
          <a:r>
            <a:rPr lang="en-US" sz="2100" b="1" kern="1200" dirty="0">
              <a:solidFill>
                <a:schemeClr val="accent6">
                  <a:lumMod val="60000"/>
                  <a:lumOff val="40000"/>
                </a:schemeClr>
              </a:solidFill>
              <a:latin typeface="Calibri"/>
              <a:cs typeface="Calibri"/>
            </a:rPr>
            <a:t>Termination for convenience or termination without assigning any reasons:</a:t>
          </a:r>
          <a:r>
            <a:rPr lang="en-US" sz="2100" kern="1200" dirty="0">
              <a:solidFill>
                <a:schemeClr val="accent6">
                  <a:lumMod val="60000"/>
                  <a:lumOff val="40000"/>
                </a:schemeClr>
              </a:solidFill>
              <a:latin typeface="Calibri"/>
              <a:cs typeface="Calibri"/>
            </a:rPr>
            <a:t> Also known as “termination without cause”, the parties agree to terminate the contract without assigning any reason but lay down a process of termination by giving a notice to the other Party. </a:t>
          </a:r>
        </a:p>
        <a:p>
          <a:pPr marL="228600" lvl="1" indent="-228600" algn="l" defTabSz="933450" rtl="0">
            <a:lnSpc>
              <a:spcPct val="90000"/>
            </a:lnSpc>
            <a:spcBef>
              <a:spcPct val="0"/>
            </a:spcBef>
            <a:spcAft>
              <a:spcPct val="20000"/>
            </a:spcAft>
            <a:buChar char="•"/>
          </a:pPr>
          <a:r>
            <a:rPr lang="en-US" sz="2100" b="1" kern="1200" dirty="0">
              <a:solidFill>
                <a:schemeClr val="accent6">
                  <a:lumMod val="60000"/>
                  <a:lumOff val="40000"/>
                </a:schemeClr>
              </a:solidFill>
              <a:latin typeface="Calibri"/>
              <a:cs typeface="Calibri"/>
            </a:rPr>
            <a:t>Termination upon breach of the terms of the contract:</a:t>
          </a:r>
          <a:r>
            <a:rPr lang="en-US" sz="2100" kern="1200" dirty="0">
              <a:solidFill>
                <a:schemeClr val="accent6">
                  <a:lumMod val="60000"/>
                  <a:lumOff val="40000"/>
                </a:schemeClr>
              </a:solidFill>
              <a:latin typeface="Calibri"/>
              <a:cs typeface="Calibri"/>
            </a:rPr>
            <a:t> This clause may also be worded in the contract as “Termination with cause”. The parties generally incorporate this clause in the contract to protect themselves against any breach of the contract terms by the other Party. </a:t>
          </a:r>
        </a:p>
      </dsp:txBody>
      <dsp:txXfrm>
        <a:off x="0" y="1454890"/>
        <a:ext cx="10869282" cy="346518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D5F7DF-CAAD-4188-972E-D39ADD8D6523}">
      <dsp:nvSpPr>
        <dsp:cNvPr id="0" name=""/>
        <dsp:cNvSpPr/>
      </dsp:nvSpPr>
      <dsp:spPr>
        <a:xfrm>
          <a:off x="2038654" y="14879"/>
          <a:ext cx="1028603" cy="10286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A4BB69-A024-4050-8023-4DB0B5D03110}">
      <dsp:nvSpPr>
        <dsp:cNvPr id="0" name=""/>
        <dsp:cNvSpPr/>
      </dsp:nvSpPr>
      <dsp:spPr>
        <a:xfrm>
          <a:off x="2254661" y="230886"/>
          <a:ext cx="596590" cy="5965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5E225D-9F66-4C93-9E95-3BF3C0962E45}">
      <dsp:nvSpPr>
        <dsp:cNvPr id="0" name=""/>
        <dsp:cNvSpPr/>
      </dsp:nvSpPr>
      <dsp:spPr>
        <a:xfrm>
          <a:off x="3287673" y="14879"/>
          <a:ext cx="2424565" cy="1028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solidFill>
                <a:schemeClr val="accent6">
                  <a:lumMod val="60000"/>
                  <a:lumOff val="40000"/>
                </a:schemeClr>
              </a:solidFill>
              <a:latin typeface="Calibri"/>
              <a:cs typeface="Calibri"/>
            </a:rPr>
            <a:t>REPRESENTATION: A statement of fact on which another party is expected to rely.</a:t>
          </a:r>
        </a:p>
      </dsp:txBody>
      <dsp:txXfrm>
        <a:off x="3287673" y="14879"/>
        <a:ext cx="2424565" cy="1028603"/>
      </dsp:txXfrm>
    </dsp:sp>
    <dsp:sp modelId="{19631BA5-111A-40A4-B940-F5C1675CD2AE}">
      <dsp:nvSpPr>
        <dsp:cNvPr id="0" name=""/>
        <dsp:cNvSpPr/>
      </dsp:nvSpPr>
      <dsp:spPr>
        <a:xfrm>
          <a:off x="6134701" y="14879"/>
          <a:ext cx="1028603" cy="10286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B60EE0-B8B1-4C00-AF1F-45AE933DB325}">
      <dsp:nvSpPr>
        <dsp:cNvPr id="0" name=""/>
        <dsp:cNvSpPr/>
      </dsp:nvSpPr>
      <dsp:spPr>
        <a:xfrm>
          <a:off x="6350708" y="230886"/>
          <a:ext cx="596590" cy="5965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AFBA74-1037-4400-B502-D849B06C6EA0}">
      <dsp:nvSpPr>
        <dsp:cNvPr id="0" name=""/>
        <dsp:cNvSpPr/>
      </dsp:nvSpPr>
      <dsp:spPr>
        <a:xfrm>
          <a:off x="7383720" y="14879"/>
          <a:ext cx="2424565" cy="1028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solidFill>
                <a:schemeClr val="accent6">
                  <a:lumMod val="60000"/>
                  <a:lumOff val="40000"/>
                </a:schemeClr>
              </a:solidFill>
              <a:latin typeface="Calibri"/>
              <a:cs typeface="Calibri"/>
            </a:rPr>
            <a:t>WARRANTY: A warranty is a party’s assurance as to a particular fact coupled with an undertaking to make good such assurance.</a:t>
          </a:r>
        </a:p>
      </dsp:txBody>
      <dsp:txXfrm>
        <a:off x="7383720" y="14879"/>
        <a:ext cx="2424565" cy="1028603"/>
      </dsp:txXfrm>
    </dsp:sp>
    <dsp:sp modelId="{BF63A37F-B606-46FE-8BD5-4A6B65663114}">
      <dsp:nvSpPr>
        <dsp:cNvPr id="0" name=""/>
        <dsp:cNvSpPr/>
      </dsp:nvSpPr>
      <dsp:spPr>
        <a:xfrm>
          <a:off x="2038654" y="1845978"/>
          <a:ext cx="1028603" cy="10286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5A8936-03DC-4633-8B1C-6B72C4A513FE}">
      <dsp:nvSpPr>
        <dsp:cNvPr id="0" name=""/>
        <dsp:cNvSpPr/>
      </dsp:nvSpPr>
      <dsp:spPr>
        <a:xfrm>
          <a:off x="2254661" y="2061985"/>
          <a:ext cx="596590" cy="5965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AEC302-C26D-4EF8-9798-F3539CA31BF0}">
      <dsp:nvSpPr>
        <dsp:cNvPr id="0" name=""/>
        <dsp:cNvSpPr/>
      </dsp:nvSpPr>
      <dsp:spPr>
        <a:xfrm>
          <a:off x="3287673" y="1845978"/>
          <a:ext cx="2424565" cy="1028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solidFill>
                <a:schemeClr val="accent6">
                  <a:lumMod val="60000"/>
                  <a:lumOff val="40000"/>
                </a:schemeClr>
              </a:solidFill>
              <a:latin typeface="Calibri"/>
              <a:cs typeface="Calibri"/>
            </a:rPr>
            <a:t>Representations and warranties in business contracts provide facts (representations) and security against loss (warranties) if the statements made are not true. </a:t>
          </a:r>
        </a:p>
      </dsp:txBody>
      <dsp:txXfrm>
        <a:off x="3287673" y="1845978"/>
        <a:ext cx="2424565" cy="1028603"/>
      </dsp:txXfrm>
    </dsp:sp>
    <dsp:sp modelId="{12B8FA70-116B-4958-BFF6-D655587964E8}">
      <dsp:nvSpPr>
        <dsp:cNvPr id="0" name=""/>
        <dsp:cNvSpPr/>
      </dsp:nvSpPr>
      <dsp:spPr>
        <a:xfrm>
          <a:off x="6134701" y="1845978"/>
          <a:ext cx="1028603" cy="10286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E25DC2-6CAB-406C-A47A-0D2AD631F3CC}">
      <dsp:nvSpPr>
        <dsp:cNvPr id="0" name=""/>
        <dsp:cNvSpPr/>
      </dsp:nvSpPr>
      <dsp:spPr>
        <a:xfrm>
          <a:off x="6350708" y="2061985"/>
          <a:ext cx="596590" cy="5965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0979EB-F512-4046-9C45-47256DA17895}">
      <dsp:nvSpPr>
        <dsp:cNvPr id="0" name=""/>
        <dsp:cNvSpPr/>
      </dsp:nvSpPr>
      <dsp:spPr>
        <a:xfrm>
          <a:off x="7383720" y="1845978"/>
          <a:ext cx="2424565" cy="1028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solidFill>
                <a:schemeClr val="accent6">
                  <a:lumMod val="60000"/>
                  <a:lumOff val="40000"/>
                </a:schemeClr>
              </a:solidFill>
              <a:latin typeface="Calibri"/>
              <a:cs typeface="Calibri"/>
            </a:rPr>
            <a:t>If the representation in the contract is found to be false, it is called "inaccurate," while a false warranty is considered breached. </a:t>
          </a:r>
        </a:p>
      </dsp:txBody>
      <dsp:txXfrm>
        <a:off x="7383720" y="1845978"/>
        <a:ext cx="2424565" cy="1028603"/>
      </dsp:txXfrm>
    </dsp:sp>
    <dsp:sp modelId="{623DAD6F-E39B-4643-B29D-E6FE711F85B5}">
      <dsp:nvSpPr>
        <dsp:cNvPr id="0" name=""/>
        <dsp:cNvSpPr/>
      </dsp:nvSpPr>
      <dsp:spPr>
        <a:xfrm>
          <a:off x="2038654" y="3677077"/>
          <a:ext cx="1028603" cy="10286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EF9697-6CD8-4772-8739-6BD5CF9F70A8}">
      <dsp:nvSpPr>
        <dsp:cNvPr id="0" name=""/>
        <dsp:cNvSpPr/>
      </dsp:nvSpPr>
      <dsp:spPr>
        <a:xfrm>
          <a:off x="2254661" y="3893084"/>
          <a:ext cx="596590" cy="5965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0CD12F-2CB0-4E2C-9291-9C86CCCFAD60}">
      <dsp:nvSpPr>
        <dsp:cNvPr id="0" name=""/>
        <dsp:cNvSpPr/>
      </dsp:nvSpPr>
      <dsp:spPr>
        <a:xfrm>
          <a:off x="3287673" y="3677077"/>
          <a:ext cx="2424565" cy="1028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solidFill>
                <a:schemeClr val="accent6">
                  <a:lumMod val="60000"/>
                  <a:lumOff val="40000"/>
                </a:schemeClr>
              </a:solidFill>
              <a:latin typeface="Calibri"/>
              <a:cs typeface="Calibri"/>
            </a:rPr>
            <a:t>Representations always refer to past information, as it is impossible for a company or individual to present future information as factual.</a:t>
          </a:r>
        </a:p>
      </dsp:txBody>
      <dsp:txXfrm>
        <a:off x="3287673" y="3677077"/>
        <a:ext cx="2424565" cy="1028603"/>
      </dsp:txXfrm>
    </dsp:sp>
    <dsp:sp modelId="{AB4F5C41-ED85-40DE-915F-1D1E6A4CA33B}">
      <dsp:nvSpPr>
        <dsp:cNvPr id="0" name=""/>
        <dsp:cNvSpPr/>
      </dsp:nvSpPr>
      <dsp:spPr>
        <a:xfrm>
          <a:off x="6134701" y="3677077"/>
          <a:ext cx="1028603" cy="10286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1D56D3-38AD-4A07-BC95-92BF62030B03}">
      <dsp:nvSpPr>
        <dsp:cNvPr id="0" name=""/>
        <dsp:cNvSpPr/>
      </dsp:nvSpPr>
      <dsp:spPr>
        <a:xfrm>
          <a:off x="6350708" y="3893084"/>
          <a:ext cx="596590" cy="59659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A68DBA-A8DB-4EEE-A46E-492CF191916D}">
      <dsp:nvSpPr>
        <dsp:cNvPr id="0" name=""/>
        <dsp:cNvSpPr/>
      </dsp:nvSpPr>
      <dsp:spPr>
        <a:xfrm>
          <a:off x="7383720" y="3677077"/>
          <a:ext cx="2424565" cy="1028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solidFill>
                <a:schemeClr val="accent6">
                  <a:lumMod val="60000"/>
                  <a:lumOff val="40000"/>
                </a:schemeClr>
              </a:solidFill>
              <a:latin typeface="Calibri"/>
              <a:cs typeface="Calibri"/>
            </a:rPr>
            <a:t>Representations and warranties are commonly used in acquisition, joint venture, publishing, employment, and loan contracts.</a:t>
          </a:r>
        </a:p>
      </dsp:txBody>
      <dsp:txXfrm>
        <a:off x="7383720" y="3677077"/>
        <a:ext cx="2424565" cy="10286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B23E6-9227-4AB4-BE76-0BC76B8CABB5}">
      <dsp:nvSpPr>
        <dsp:cNvPr id="0" name=""/>
        <dsp:cNvSpPr/>
      </dsp:nvSpPr>
      <dsp:spPr>
        <a:xfrm>
          <a:off x="0" y="571"/>
          <a:ext cx="1137249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0D2360-39FF-4C79-8022-5B35B4D34ADF}">
      <dsp:nvSpPr>
        <dsp:cNvPr id="0" name=""/>
        <dsp:cNvSpPr/>
      </dsp:nvSpPr>
      <dsp:spPr>
        <a:xfrm>
          <a:off x="0" y="571"/>
          <a:ext cx="11372491" cy="93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accent6">
                  <a:lumMod val="60000"/>
                  <a:lumOff val="40000"/>
                </a:schemeClr>
              </a:solidFill>
              <a:latin typeface="Calibri"/>
              <a:cs typeface="Calibri"/>
            </a:rPr>
            <a:t>Indemnity clauses play an important role in managing the risks associated with commercial transactions by protecting against the effects of an act, a contractual default or another party’s negligence. </a:t>
          </a:r>
        </a:p>
      </dsp:txBody>
      <dsp:txXfrm>
        <a:off x="0" y="571"/>
        <a:ext cx="11372491" cy="936284"/>
      </dsp:txXfrm>
    </dsp:sp>
    <dsp:sp modelId="{86755046-3337-42CA-A7E9-8A981F22E138}">
      <dsp:nvSpPr>
        <dsp:cNvPr id="0" name=""/>
        <dsp:cNvSpPr/>
      </dsp:nvSpPr>
      <dsp:spPr>
        <a:xfrm>
          <a:off x="0" y="936856"/>
          <a:ext cx="1137249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A28BA3-401D-4F88-86C1-5C094BE68C95}">
      <dsp:nvSpPr>
        <dsp:cNvPr id="0" name=""/>
        <dsp:cNvSpPr/>
      </dsp:nvSpPr>
      <dsp:spPr>
        <a:xfrm>
          <a:off x="0" y="936856"/>
          <a:ext cx="11372491" cy="93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accent6">
                  <a:lumMod val="60000"/>
                  <a:lumOff val="40000"/>
                </a:schemeClr>
              </a:solidFill>
              <a:latin typeface="Calibri"/>
              <a:cs typeface="Calibri"/>
            </a:rPr>
            <a:t>Indemnity Rights under Indian Contact Act: Section 124 – A contract by which one party promises to save the other from loss caused to him by the conduct of the promisor himself or by the conduct of any other person is a ‘contract of indemnity’</a:t>
          </a:r>
        </a:p>
      </dsp:txBody>
      <dsp:txXfrm>
        <a:off x="0" y="936856"/>
        <a:ext cx="11372491" cy="936284"/>
      </dsp:txXfrm>
    </dsp:sp>
    <dsp:sp modelId="{3813F7C7-2425-41D4-B2A7-DCA034C5F33E}">
      <dsp:nvSpPr>
        <dsp:cNvPr id="0" name=""/>
        <dsp:cNvSpPr/>
      </dsp:nvSpPr>
      <dsp:spPr>
        <a:xfrm>
          <a:off x="0" y="1873140"/>
          <a:ext cx="1137249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DC1747-6621-4E8A-8303-BC5E9CE2CBAF}">
      <dsp:nvSpPr>
        <dsp:cNvPr id="0" name=""/>
        <dsp:cNvSpPr/>
      </dsp:nvSpPr>
      <dsp:spPr>
        <a:xfrm>
          <a:off x="0" y="1873140"/>
          <a:ext cx="11372491" cy="93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accent6">
                  <a:lumMod val="60000"/>
                  <a:lumOff val="40000"/>
                </a:schemeClr>
              </a:solidFill>
              <a:latin typeface="Calibri"/>
              <a:cs typeface="Calibri"/>
            </a:rPr>
            <a:t>Indemnities are often drafted too widely seeking to cover third parties and circumstances beyond the ordinary breach circumstances actionable under the common law.</a:t>
          </a:r>
        </a:p>
      </dsp:txBody>
      <dsp:txXfrm>
        <a:off x="0" y="1873140"/>
        <a:ext cx="11372491" cy="936284"/>
      </dsp:txXfrm>
    </dsp:sp>
    <dsp:sp modelId="{152B5155-5538-4030-AA61-D8734996823B}">
      <dsp:nvSpPr>
        <dsp:cNvPr id="0" name=""/>
        <dsp:cNvSpPr/>
      </dsp:nvSpPr>
      <dsp:spPr>
        <a:xfrm>
          <a:off x="0" y="2809425"/>
          <a:ext cx="1137249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79D44-2EA6-408B-A8FD-107B8EBDC4D2}">
      <dsp:nvSpPr>
        <dsp:cNvPr id="0" name=""/>
        <dsp:cNvSpPr/>
      </dsp:nvSpPr>
      <dsp:spPr>
        <a:xfrm>
          <a:off x="0" y="2809425"/>
          <a:ext cx="11372491" cy="93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accent6">
                  <a:lumMod val="60000"/>
                  <a:lumOff val="40000"/>
                </a:schemeClr>
              </a:solidFill>
              <a:latin typeface="Calibri"/>
              <a:cs typeface="Calibri"/>
            </a:rPr>
            <a:t>Ambiguity in the drafting of an indemnity clause presents a risk that the indemnity will not be held to cover losses, which they expected it to cover. Ambiguity is also a risk to the indemnifier that it will be held to cover losses that were not within their contemplation.</a:t>
          </a:r>
        </a:p>
      </dsp:txBody>
      <dsp:txXfrm>
        <a:off x="0" y="2809425"/>
        <a:ext cx="11372491" cy="936284"/>
      </dsp:txXfrm>
    </dsp:sp>
    <dsp:sp modelId="{3C3BC945-DB60-4908-9A4C-9AB90CC6778E}">
      <dsp:nvSpPr>
        <dsp:cNvPr id="0" name=""/>
        <dsp:cNvSpPr/>
      </dsp:nvSpPr>
      <dsp:spPr>
        <a:xfrm>
          <a:off x="0" y="3745709"/>
          <a:ext cx="1137249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817D56-4C5F-47FB-A088-13EF33E2F5D9}">
      <dsp:nvSpPr>
        <dsp:cNvPr id="0" name=""/>
        <dsp:cNvSpPr/>
      </dsp:nvSpPr>
      <dsp:spPr>
        <a:xfrm>
          <a:off x="0" y="3745709"/>
          <a:ext cx="11372491" cy="93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accent6">
                  <a:lumMod val="60000"/>
                  <a:lumOff val="40000"/>
                </a:schemeClr>
              </a:solidFill>
              <a:latin typeface="Calibri"/>
              <a:cs typeface="Calibri"/>
            </a:rPr>
            <a:t>It is important to take care in commercial negotiations to confine and document the intended scope of the indemnity being negotiated and to identify precisely what is sought to be achieved economically.</a:t>
          </a:r>
        </a:p>
      </dsp:txBody>
      <dsp:txXfrm>
        <a:off x="0" y="3745709"/>
        <a:ext cx="11372491" cy="93628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123C4-C318-4D2A-88A5-D5393173609A}">
      <dsp:nvSpPr>
        <dsp:cNvPr id="0" name=""/>
        <dsp:cNvSpPr/>
      </dsp:nvSpPr>
      <dsp:spPr>
        <a:xfrm>
          <a:off x="0" y="181154"/>
          <a:ext cx="3095624" cy="18573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rtl="0">
            <a:lnSpc>
              <a:spcPct val="90000"/>
            </a:lnSpc>
            <a:spcBef>
              <a:spcPct val="0"/>
            </a:spcBef>
            <a:spcAft>
              <a:spcPct val="35000"/>
            </a:spcAft>
            <a:buNone/>
          </a:pPr>
          <a:r>
            <a:rPr lang="en-US" sz="1700" b="1" kern="1200" dirty="0">
              <a:solidFill>
                <a:schemeClr val="bg1"/>
              </a:solidFill>
              <a:latin typeface="Calibri"/>
              <a:cs typeface="Calibri"/>
            </a:rPr>
            <a:t>Bare Indemnities </a:t>
          </a:r>
          <a:r>
            <a:rPr lang="en-US" sz="1700" kern="1200" dirty="0">
              <a:solidFill>
                <a:schemeClr val="bg1"/>
              </a:solidFill>
              <a:latin typeface="Calibri"/>
              <a:cs typeface="Calibri"/>
            </a:rPr>
            <a:t>– Party A indemnifies Party B for all liabilities or losses incurred in connection with specified events or circumstances, but without setting out any specific limitations.  </a:t>
          </a:r>
        </a:p>
      </dsp:txBody>
      <dsp:txXfrm>
        <a:off x="0" y="181154"/>
        <a:ext cx="3095624" cy="1857375"/>
      </dsp:txXfrm>
    </dsp:sp>
    <dsp:sp modelId="{5D2DBA6E-3E31-459D-824A-8D325997ADC1}">
      <dsp:nvSpPr>
        <dsp:cNvPr id="0" name=""/>
        <dsp:cNvSpPr/>
      </dsp:nvSpPr>
      <dsp:spPr>
        <a:xfrm>
          <a:off x="3405187" y="181154"/>
          <a:ext cx="3095624" cy="18573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en-US" sz="1700" b="1" kern="1200" dirty="0">
              <a:solidFill>
                <a:schemeClr val="bg1"/>
              </a:solidFill>
              <a:latin typeface="Calibri"/>
              <a:cs typeface="Calibri"/>
            </a:rPr>
            <a:t>Reverse or Reflexive Indemnities </a:t>
          </a:r>
          <a:r>
            <a:rPr lang="en-US" sz="1700" kern="1200" dirty="0">
              <a:solidFill>
                <a:schemeClr val="bg1"/>
              </a:solidFill>
              <a:latin typeface="Calibri"/>
              <a:cs typeface="Calibri"/>
            </a:rPr>
            <a:t>– Party A indemnifies Party B against losses incurred as a result of Party B’s own acts and/ or omissions (mostly Party B’s own negligence)  </a:t>
          </a:r>
        </a:p>
      </dsp:txBody>
      <dsp:txXfrm>
        <a:off x="3405187" y="181154"/>
        <a:ext cx="3095624" cy="1857375"/>
      </dsp:txXfrm>
    </dsp:sp>
    <dsp:sp modelId="{C258E4B4-F09C-4D58-85D7-0317C8319A9E}">
      <dsp:nvSpPr>
        <dsp:cNvPr id="0" name=""/>
        <dsp:cNvSpPr/>
      </dsp:nvSpPr>
      <dsp:spPr>
        <a:xfrm>
          <a:off x="6810375" y="181154"/>
          <a:ext cx="3095624" cy="18573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en-US" sz="1700" b="1" kern="1200" dirty="0">
              <a:solidFill>
                <a:schemeClr val="bg1"/>
              </a:solidFill>
              <a:latin typeface="Calibri"/>
              <a:cs typeface="Calibri"/>
            </a:rPr>
            <a:t>Proportionate or Limited Indemnities – </a:t>
          </a:r>
          <a:r>
            <a:rPr lang="en-US" sz="1700" kern="1200" dirty="0">
              <a:solidFill>
                <a:schemeClr val="bg1"/>
              </a:solidFill>
              <a:latin typeface="Calibri"/>
              <a:cs typeface="Calibri"/>
            </a:rPr>
            <a:t>These are the opposite of Reverse Indemnities. Party A indemnifies Party B against losses except those incurred as a result of Party B’s own acts and/ or omissions  </a:t>
          </a:r>
        </a:p>
      </dsp:txBody>
      <dsp:txXfrm>
        <a:off x="6810375" y="181154"/>
        <a:ext cx="3095624" cy="1857375"/>
      </dsp:txXfrm>
    </dsp:sp>
    <dsp:sp modelId="{D5708FE7-9B0D-423B-9481-4C8EF3F025B6}">
      <dsp:nvSpPr>
        <dsp:cNvPr id="0" name=""/>
        <dsp:cNvSpPr/>
      </dsp:nvSpPr>
      <dsp:spPr>
        <a:xfrm>
          <a:off x="0" y="2348091"/>
          <a:ext cx="3095624" cy="18573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en-US" sz="1700" b="1" kern="1200" dirty="0">
              <a:solidFill>
                <a:schemeClr val="bg1"/>
              </a:solidFill>
              <a:latin typeface="Calibri"/>
              <a:cs typeface="Calibri"/>
            </a:rPr>
            <a:t>Third Party Indemnities </a:t>
          </a:r>
          <a:r>
            <a:rPr lang="en-US" sz="1700" kern="1200" dirty="0">
              <a:solidFill>
                <a:schemeClr val="bg1"/>
              </a:solidFill>
              <a:latin typeface="Calibri"/>
              <a:cs typeface="Calibri"/>
            </a:rPr>
            <a:t>– Party A indemnifies Party B against liabilities to or claims by Party C  </a:t>
          </a:r>
        </a:p>
      </dsp:txBody>
      <dsp:txXfrm>
        <a:off x="0" y="2348091"/>
        <a:ext cx="3095624" cy="1857375"/>
      </dsp:txXfrm>
    </dsp:sp>
    <dsp:sp modelId="{79C71280-94A0-4DA7-82C9-BCB23925A8F4}">
      <dsp:nvSpPr>
        <dsp:cNvPr id="0" name=""/>
        <dsp:cNvSpPr/>
      </dsp:nvSpPr>
      <dsp:spPr>
        <a:xfrm>
          <a:off x="3405187" y="2348091"/>
          <a:ext cx="3095624" cy="18573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en-US" sz="1700" b="1" kern="1200" dirty="0">
              <a:solidFill>
                <a:schemeClr val="bg1"/>
              </a:solidFill>
              <a:latin typeface="Calibri"/>
              <a:cs typeface="Calibri"/>
            </a:rPr>
            <a:t>Financing Indemnities – </a:t>
          </a:r>
          <a:r>
            <a:rPr lang="en-US" sz="1700" kern="1200" dirty="0">
              <a:solidFill>
                <a:schemeClr val="bg1"/>
              </a:solidFill>
              <a:latin typeface="Calibri"/>
              <a:cs typeface="Calibri"/>
            </a:rPr>
            <a:t>Party A indemnifies Party B against losses incurred if Party C fails to </a:t>
          </a:r>
          <a:r>
            <a:rPr lang="en-US" sz="1700" kern="1200" dirty="0" err="1">
              <a:solidFill>
                <a:schemeClr val="bg1"/>
              </a:solidFill>
              <a:latin typeface="Calibri"/>
              <a:cs typeface="Calibri"/>
            </a:rPr>
            <a:t>honour</a:t>
          </a:r>
          <a:r>
            <a:rPr lang="en-US" sz="1700" kern="1200" dirty="0">
              <a:solidFill>
                <a:schemeClr val="bg1"/>
              </a:solidFill>
              <a:latin typeface="Calibri"/>
              <a:cs typeface="Calibri"/>
            </a:rPr>
            <a:t> the financial obligation (</a:t>
          </a:r>
          <a:r>
            <a:rPr lang="en-US" sz="1700" kern="1200" dirty="0" err="1">
              <a:solidFill>
                <a:schemeClr val="bg1"/>
              </a:solidFill>
              <a:latin typeface="Calibri"/>
              <a:cs typeface="Calibri"/>
            </a:rPr>
            <a:t>ie</a:t>
          </a:r>
          <a:r>
            <a:rPr lang="en-US" sz="1700" kern="1200" dirty="0">
              <a:solidFill>
                <a:schemeClr val="bg1"/>
              </a:solidFill>
              <a:latin typeface="Calibri"/>
              <a:cs typeface="Calibri"/>
            </a:rPr>
            <a:t> the primary obligation) to Party B (most often these are coupled with a guarantee), and  </a:t>
          </a:r>
        </a:p>
      </dsp:txBody>
      <dsp:txXfrm>
        <a:off x="3405187" y="2348091"/>
        <a:ext cx="3095624" cy="1857375"/>
      </dsp:txXfrm>
    </dsp:sp>
    <dsp:sp modelId="{3E84935D-A8DD-4178-8474-A6FAEE4C094C}">
      <dsp:nvSpPr>
        <dsp:cNvPr id="0" name=""/>
        <dsp:cNvSpPr/>
      </dsp:nvSpPr>
      <dsp:spPr>
        <a:xfrm>
          <a:off x="6810375" y="2348091"/>
          <a:ext cx="3095624" cy="18573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en-US" sz="1700" b="1" kern="1200" dirty="0">
              <a:solidFill>
                <a:schemeClr val="bg1"/>
              </a:solidFill>
              <a:latin typeface="Calibri"/>
              <a:cs typeface="Calibri"/>
            </a:rPr>
            <a:t>Party/ Party Indemnities </a:t>
          </a:r>
          <a:r>
            <a:rPr lang="en-US" sz="1700" kern="1200" dirty="0">
              <a:solidFill>
                <a:schemeClr val="bg1"/>
              </a:solidFill>
              <a:latin typeface="Calibri"/>
              <a:cs typeface="Calibri"/>
            </a:rPr>
            <a:t>– Each party to a contract indemnifies the other(s) for losses occasioned by the indemnifier’s breach of the contract.  </a:t>
          </a:r>
        </a:p>
      </dsp:txBody>
      <dsp:txXfrm>
        <a:off x="6810375" y="2348091"/>
        <a:ext cx="3095624" cy="185737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3F094-D6AB-432F-9FEA-31494745DD4A}">
      <dsp:nvSpPr>
        <dsp:cNvPr id="0" name=""/>
        <dsp:cNvSpPr/>
      </dsp:nvSpPr>
      <dsp:spPr>
        <a:xfrm>
          <a:off x="0" y="0"/>
          <a:ext cx="5916938" cy="1001266"/>
        </a:xfrm>
        <a:prstGeom prst="roundRect">
          <a:avLst>
            <a:gd name="adj" fmla="val 10000"/>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Calibri"/>
              <a:cs typeface="Calibri"/>
            </a:rPr>
            <a:t>Parties will usually want consistency between their governing law clause and jurisdiction clause. </a:t>
          </a:r>
        </a:p>
      </dsp:txBody>
      <dsp:txXfrm>
        <a:off x="29326" y="29326"/>
        <a:ext cx="4719346" cy="942614"/>
      </dsp:txXfrm>
    </dsp:sp>
    <dsp:sp modelId="{D8B222B7-D82B-4A12-B3B7-1FAD61F03065}">
      <dsp:nvSpPr>
        <dsp:cNvPr id="0" name=""/>
        <dsp:cNvSpPr/>
      </dsp:nvSpPr>
      <dsp:spPr>
        <a:xfrm>
          <a:off x="441849" y="1140330"/>
          <a:ext cx="5916938" cy="1001266"/>
        </a:xfrm>
        <a:prstGeom prst="roundRect">
          <a:avLst>
            <a:gd name="adj" fmla="val 10000"/>
          </a:avLst>
        </a:prstGeom>
        <a:solidFill>
          <a:schemeClr val="accent6">
            <a:shade val="80000"/>
            <a:hueOff val="-157901"/>
            <a:satOff val="-3071"/>
            <a:lumOff val="85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Calibri"/>
              <a:cs typeface="Calibri"/>
            </a:rPr>
            <a:t>The parties' choice of law for the contract may also determine the law which applies to any issues arising out of the parties pre-contractual dealings. </a:t>
          </a:r>
        </a:p>
      </dsp:txBody>
      <dsp:txXfrm>
        <a:off x="471175" y="1169656"/>
        <a:ext cx="4765614" cy="942614"/>
      </dsp:txXfrm>
    </dsp:sp>
    <dsp:sp modelId="{29EA69CC-499D-40AB-AAF4-864AFB4D59C3}">
      <dsp:nvSpPr>
        <dsp:cNvPr id="0" name=""/>
        <dsp:cNvSpPr/>
      </dsp:nvSpPr>
      <dsp:spPr>
        <a:xfrm>
          <a:off x="883698" y="2280661"/>
          <a:ext cx="5916938" cy="1001266"/>
        </a:xfrm>
        <a:prstGeom prst="roundRect">
          <a:avLst>
            <a:gd name="adj" fmla="val 10000"/>
          </a:avLst>
        </a:prstGeom>
        <a:solidFill>
          <a:schemeClr val="accent6">
            <a:shade val="80000"/>
            <a:hueOff val="-315801"/>
            <a:satOff val="-6141"/>
            <a:lumOff val="171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Calibri"/>
              <a:cs typeface="Calibri"/>
            </a:rPr>
            <a:t>Ensure that you choose a legal system which the courts will give effect to. </a:t>
          </a:r>
        </a:p>
      </dsp:txBody>
      <dsp:txXfrm>
        <a:off x="913024" y="2309987"/>
        <a:ext cx="4765614" cy="942614"/>
      </dsp:txXfrm>
    </dsp:sp>
    <dsp:sp modelId="{B39315E9-56D5-4DA9-A122-AE2F36181758}">
      <dsp:nvSpPr>
        <dsp:cNvPr id="0" name=""/>
        <dsp:cNvSpPr/>
      </dsp:nvSpPr>
      <dsp:spPr>
        <a:xfrm>
          <a:off x="1325547" y="3420992"/>
          <a:ext cx="5916938" cy="1001266"/>
        </a:xfrm>
        <a:prstGeom prst="roundRect">
          <a:avLst>
            <a:gd name="adj" fmla="val 10000"/>
          </a:avLst>
        </a:prstGeom>
        <a:solidFill>
          <a:schemeClr val="accent6">
            <a:shade val="80000"/>
            <a:hueOff val="-473702"/>
            <a:satOff val="-9212"/>
            <a:lumOff val="257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Calibri"/>
              <a:cs typeface="Calibri"/>
            </a:rPr>
            <a:t>Where parties want their relationship to be governed by a law other than the law of a country, they should include provision for arbitration. </a:t>
          </a:r>
        </a:p>
      </dsp:txBody>
      <dsp:txXfrm>
        <a:off x="1354873" y="3450318"/>
        <a:ext cx="4765614" cy="942614"/>
      </dsp:txXfrm>
    </dsp:sp>
    <dsp:sp modelId="{AC8DB7E3-D5C1-4FB6-9128-64B12BDB7CB5}">
      <dsp:nvSpPr>
        <dsp:cNvPr id="0" name=""/>
        <dsp:cNvSpPr/>
      </dsp:nvSpPr>
      <dsp:spPr>
        <a:xfrm>
          <a:off x="1767397" y="4561322"/>
          <a:ext cx="5916938" cy="1001266"/>
        </a:xfrm>
        <a:prstGeom prst="roundRect">
          <a:avLst>
            <a:gd name="adj" fmla="val 10000"/>
          </a:avLst>
        </a:prstGeom>
        <a:solidFill>
          <a:schemeClr val="accent6">
            <a:shade val="80000"/>
            <a:hueOff val="-631602"/>
            <a:satOff val="-12282"/>
            <a:lumOff val="343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Calibri"/>
              <a:cs typeface="Calibri"/>
            </a:rPr>
            <a:t>When drafting the governing law clause, thought should be given to whether to limit it to the agreement itself or to extend it so that any other non-contractual obligations related to the contract are also covered. </a:t>
          </a:r>
        </a:p>
      </dsp:txBody>
      <dsp:txXfrm>
        <a:off x="1796723" y="4590648"/>
        <a:ext cx="4765614" cy="942614"/>
      </dsp:txXfrm>
    </dsp:sp>
    <dsp:sp modelId="{040B786E-48AA-43DB-A5CD-C06CF19C7BF4}">
      <dsp:nvSpPr>
        <dsp:cNvPr id="0" name=""/>
        <dsp:cNvSpPr/>
      </dsp:nvSpPr>
      <dsp:spPr>
        <a:xfrm>
          <a:off x="5266115" y="731480"/>
          <a:ext cx="650822" cy="650822"/>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5412550" y="731480"/>
        <a:ext cx="357952" cy="489744"/>
      </dsp:txXfrm>
    </dsp:sp>
    <dsp:sp modelId="{0BE36D80-5BC1-46BC-B554-C26A8E40A2FD}">
      <dsp:nvSpPr>
        <dsp:cNvPr id="0" name=""/>
        <dsp:cNvSpPr/>
      </dsp:nvSpPr>
      <dsp:spPr>
        <a:xfrm>
          <a:off x="5707965" y="1871811"/>
          <a:ext cx="650822" cy="650822"/>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5854400" y="1871811"/>
        <a:ext cx="357952" cy="489744"/>
      </dsp:txXfrm>
    </dsp:sp>
    <dsp:sp modelId="{E898EFD6-4183-4464-ACA2-1F5D6D1B03B9}">
      <dsp:nvSpPr>
        <dsp:cNvPr id="0" name=""/>
        <dsp:cNvSpPr/>
      </dsp:nvSpPr>
      <dsp:spPr>
        <a:xfrm>
          <a:off x="6149814" y="2995454"/>
          <a:ext cx="650822" cy="650822"/>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6296249" y="2995454"/>
        <a:ext cx="357952" cy="489744"/>
      </dsp:txXfrm>
    </dsp:sp>
    <dsp:sp modelId="{700F96B2-0F17-4275-A8B0-33E43923C43E}">
      <dsp:nvSpPr>
        <dsp:cNvPr id="0" name=""/>
        <dsp:cNvSpPr/>
      </dsp:nvSpPr>
      <dsp:spPr>
        <a:xfrm>
          <a:off x="6591663" y="4146910"/>
          <a:ext cx="650822" cy="650822"/>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6738098" y="4146910"/>
        <a:ext cx="357952" cy="48974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6FFAED-52B6-441F-97CB-41641ACF9443}">
      <dsp:nvSpPr>
        <dsp:cNvPr id="0" name=""/>
        <dsp:cNvSpPr/>
      </dsp:nvSpPr>
      <dsp:spPr>
        <a:xfrm>
          <a:off x="1000681" y="624"/>
          <a:ext cx="2089055" cy="1253433"/>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Start with Standard Arbitration Clauses Proposed by Arbitral Institutions</a:t>
          </a:r>
        </a:p>
      </dsp:txBody>
      <dsp:txXfrm>
        <a:off x="1000681" y="624"/>
        <a:ext cx="2089055" cy="1253433"/>
      </dsp:txXfrm>
    </dsp:sp>
    <dsp:sp modelId="{C2804D41-B8A9-41BE-B5FB-B3DA6AA49AC4}">
      <dsp:nvSpPr>
        <dsp:cNvPr id="0" name=""/>
        <dsp:cNvSpPr/>
      </dsp:nvSpPr>
      <dsp:spPr>
        <a:xfrm>
          <a:off x="3298642" y="624"/>
          <a:ext cx="2089055" cy="1253433"/>
        </a:xfrm>
        <a:prstGeom prst="rect">
          <a:avLst/>
        </a:prstGeom>
        <a:solidFill>
          <a:schemeClr val="accent6">
            <a:shade val="80000"/>
            <a:hueOff val="-57418"/>
            <a:satOff val="-1117"/>
            <a:lumOff val="3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Use Terms Precisely</a:t>
          </a:r>
        </a:p>
      </dsp:txBody>
      <dsp:txXfrm>
        <a:off x="3298642" y="624"/>
        <a:ext cx="2089055" cy="1253433"/>
      </dsp:txXfrm>
    </dsp:sp>
    <dsp:sp modelId="{0A139F3A-E129-4DD3-9509-358A74F45BAC}">
      <dsp:nvSpPr>
        <dsp:cNvPr id="0" name=""/>
        <dsp:cNvSpPr/>
      </dsp:nvSpPr>
      <dsp:spPr>
        <a:xfrm>
          <a:off x="5596603" y="624"/>
          <a:ext cx="2089055" cy="1253433"/>
        </a:xfrm>
        <a:prstGeom prst="rect">
          <a:avLst/>
        </a:prstGeom>
        <a:solidFill>
          <a:schemeClr val="accent6">
            <a:shade val="80000"/>
            <a:hueOff val="-114837"/>
            <a:satOff val="-2233"/>
            <a:lumOff val="62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Keep the Arbitration Clause Simple and Non-Ambiguous</a:t>
          </a:r>
        </a:p>
      </dsp:txBody>
      <dsp:txXfrm>
        <a:off x="5596603" y="624"/>
        <a:ext cx="2089055" cy="1253433"/>
      </dsp:txXfrm>
    </dsp:sp>
    <dsp:sp modelId="{2991A654-EE5B-4A30-9460-346455FBC8B3}">
      <dsp:nvSpPr>
        <dsp:cNvPr id="0" name=""/>
        <dsp:cNvSpPr/>
      </dsp:nvSpPr>
      <dsp:spPr>
        <a:xfrm>
          <a:off x="7894564" y="624"/>
          <a:ext cx="2089055" cy="1253433"/>
        </a:xfrm>
        <a:prstGeom prst="rect">
          <a:avLst/>
        </a:prstGeom>
        <a:solidFill>
          <a:schemeClr val="accent6">
            <a:shade val="80000"/>
            <a:hueOff val="-172255"/>
            <a:satOff val="-3350"/>
            <a:lumOff val="93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The Ambit of the Arbitration Clause Matters</a:t>
          </a:r>
        </a:p>
      </dsp:txBody>
      <dsp:txXfrm>
        <a:off x="7894564" y="624"/>
        <a:ext cx="2089055" cy="1253433"/>
      </dsp:txXfrm>
    </dsp:sp>
    <dsp:sp modelId="{B4384D2F-8FDC-4648-B6E6-00957F0CF7D8}">
      <dsp:nvSpPr>
        <dsp:cNvPr id="0" name=""/>
        <dsp:cNvSpPr/>
      </dsp:nvSpPr>
      <dsp:spPr>
        <a:xfrm>
          <a:off x="1000681" y="1462962"/>
          <a:ext cx="2089055" cy="1253433"/>
        </a:xfrm>
        <a:prstGeom prst="rect">
          <a:avLst/>
        </a:prstGeom>
        <a:solidFill>
          <a:schemeClr val="accent6">
            <a:shade val="80000"/>
            <a:hueOff val="-229673"/>
            <a:satOff val="-4466"/>
            <a:lumOff val="124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Appointing a Proper Number of Arbitrators</a:t>
          </a:r>
        </a:p>
      </dsp:txBody>
      <dsp:txXfrm>
        <a:off x="1000681" y="1462962"/>
        <a:ext cx="2089055" cy="1253433"/>
      </dsp:txXfrm>
    </dsp:sp>
    <dsp:sp modelId="{84BE2A96-04F4-46C4-AB4B-3C9264B844A0}">
      <dsp:nvSpPr>
        <dsp:cNvPr id="0" name=""/>
        <dsp:cNvSpPr/>
      </dsp:nvSpPr>
      <dsp:spPr>
        <a:xfrm>
          <a:off x="3298642" y="1462962"/>
          <a:ext cx="2089055" cy="1253433"/>
        </a:xfrm>
        <a:prstGeom prst="rect">
          <a:avLst/>
        </a:prstGeom>
        <a:solidFill>
          <a:schemeClr val="accent6">
            <a:shade val="80000"/>
            <a:hueOff val="-287092"/>
            <a:satOff val="-5583"/>
            <a:lumOff val="155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Name the Applicable Law</a:t>
          </a:r>
        </a:p>
      </dsp:txBody>
      <dsp:txXfrm>
        <a:off x="3298642" y="1462962"/>
        <a:ext cx="2089055" cy="1253433"/>
      </dsp:txXfrm>
    </dsp:sp>
    <dsp:sp modelId="{E571BC6A-7A59-47C2-A917-E5B1F643406B}">
      <dsp:nvSpPr>
        <dsp:cNvPr id="0" name=""/>
        <dsp:cNvSpPr/>
      </dsp:nvSpPr>
      <dsp:spPr>
        <a:xfrm>
          <a:off x="5596603" y="1462962"/>
          <a:ext cx="2089055" cy="1253433"/>
        </a:xfrm>
        <a:prstGeom prst="rect">
          <a:avLst/>
        </a:prstGeom>
        <a:solidFill>
          <a:schemeClr val="accent6">
            <a:shade val="80000"/>
            <a:hueOff val="-344510"/>
            <a:satOff val="-6699"/>
            <a:lumOff val="187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Procedural Rules Selected</a:t>
          </a:r>
        </a:p>
      </dsp:txBody>
      <dsp:txXfrm>
        <a:off x="5596603" y="1462962"/>
        <a:ext cx="2089055" cy="1253433"/>
      </dsp:txXfrm>
    </dsp:sp>
    <dsp:sp modelId="{6082CA51-58E1-47E9-AEFA-3A2F969DD99A}">
      <dsp:nvSpPr>
        <dsp:cNvPr id="0" name=""/>
        <dsp:cNvSpPr/>
      </dsp:nvSpPr>
      <dsp:spPr>
        <a:xfrm>
          <a:off x="7894564" y="1462962"/>
          <a:ext cx="2089055" cy="1253433"/>
        </a:xfrm>
        <a:prstGeom prst="rect">
          <a:avLst/>
        </a:prstGeom>
        <a:solidFill>
          <a:schemeClr val="accent6">
            <a:shade val="80000"/>
            <a:hueOff val="-401929"/>
            <a:satOff val="-7816"/>
            <a:lumOff val="218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Place/Seat of Arbitration and Type/Venue of Hearing</a:t>
          </a:r>
        </a:p>
      </dsp:txBody>
      <dsp:txXfrm>
        <a:off x="7894564" y="1462962"/>
        <a:ext cx="2089055" cy="1253433"/>
      </dsp:txXfrm>
    </dsp:sp>
    <dsp:sp modelId="{C2EC0754-D3B9-4686-99E0-EF830D016454}">
      <dsp:nvSpPr>
        <dsp:cNvPr id="0" name=""/>
        <dsp:cNvSpPr/>
      </dsp:nvSpPr>
      <dsp:spPr>
        <a:xfrm>
          <a:off x="1000681" y="2925301"/>
          <a:ext cx="2089055" cy="1253433"/>
        </a:xfrm>
        <a:prstGeom prst="rect">
          <a:avLst/>
        </a:prstGeom>
        <a:solidFill>
          <a:schemeClr val="accent6">
            <a:shade val="80000"/>
            <a:hueOff val="-459347"/>
            <a:satOff val="-8932"/>
            <a:lumOff val="249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Language of Arbitration</a:t>
          </a:r>
        </a:p>
      </dsp:txBody>
      <dsp:txXfrm>
        <a:off x="1000681" y="2925301"/>
        <a:ext cx="2089055" cy="1253433"/>
      </dsp:txXfrm>
    </dsp:sp>
    <dsp:sp modelId="{2A78AE5C-AFED-4BC6-9D43-B8CA6A8E1D37}">
      <dsp:nvSpPr>
        <dsp:cNvPr id="0" name=""/>
        <dsp:cNvSpPr/>
      </dsp:nvSpPr>
      <dsp:spPr>
        <a:xfrm>
          <a:off x="3298642" y="2925301"/>
          <a:ext cx="2089055" cy="1253433"/>
        </a:xfrm>
        <a:prstGeom prst="rect">
          <a:avLst/>
        </a:prstGeom>
        <a:solidFill>
          <a:schemeClr val="accent6">
            <a:shade val="80000"/>
            <a:hueOff val="-516765"/>
            <a:satOff val="-10049"/>
            <a:lumOff val="280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Multiple parties</a:t>
          </a:r>
        </a:p>
      </dsp:txBody>
      <dsp:txXfrm>
        <a:off x="3298642" y="2925301"/>
        <a:ext cx="2089055" cy="1253433"/>
      </dsp:txXfrm>
    </dsp:sp>
    <dsp:sp modelId="{2AE137D5-47D1-4D5F-AC4C-E01BB77935C4}">
      <dsp:nvSpPr>
        <dsp:cNvPr id="0" name=""/>
        <dsp:cNvSpPr/>
      </dsp:nvSpPr>
      <dsp:spPr>
        <a:xfrm>
          <a:off x="5596603" y="2925301"/>
          <a:ext cx="2089055" cy="1253433"/>
        </a:xfrm>
        <a:prstGeom prst="rect">
          <a:avLst/>
        </a:prstGeom>
        <a:solidFill>
          <a:schemeClr val="accent6">
            <a:shade val="80000"/>
            <a:hueOff val="-574184"/>
            <a:satOff val="-11165"/>
            <a:lumOff val="311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Authority to sign arbitration agreements</a:t>
          </a:r>
        </a:p>
      </dsp:txBody>
      <dsp:txXfrm>
        <a:off x="5596603" y="2925301"/>
        <a:ext cx="2089055" cy="1253433"/>
      </dsp:txXfrm>
    </dsp:sp>
    <dsp:sp modelId="{8660DC77-60B5-4916-AB61-C5725322F93D}">
      <dsp:nvSpPr>
        <dsp:cNvPr id="0" name=""/>
        <dsp:cNvSpPr/>
      </dsp:nvSpPr>
      <dsp:spPr>
        <a:xfrm>
          <a:off x="7894564" y="2925301"/>
          <a:ext cx="2089055" cy="1253433"/>
        </a:xfrm>
        <a:prstGeom prst="rect">
          <a:avLst/>
        </a:prstGeom>
        <a:solidFill>
          <a:schemeClr val="accent6">
            <a:shade val="80000"/>
            <a:hueOff val="-631602"/>
            <a:satOff val="-12282"/>
            <a:lumOff val="343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Calibri"/>
              <a:cs typeface="Calibri"/>
            </a:rPr>
            <a:t>Capacity to enter into arbitration agreement</a:t>
          </a:r>
        </a:p>
      </dsp:txBody>
      <dsp:txXfrm>
        <a:off x="7894564" y="2925301"/>
        <a:ext cx="2089055" cy="125343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F8280-488F-448F-B521-CD2ACFE0622A}">
      <dsp:nvSpPr>
        <dsp:cNvPr id="0" name=""/>
        <dsp:cNvSpPr/>
      </dsp:nvSpPr>
      <dsp:spPr>
        <a:xfrm>
          <a:off x="1339" y="464301"/>
          <a:ext cx="4700248" cy="298465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F803F0-8E61-4F90-B9E4-A4B7F7B50C12}">
      <dsp:nvSpPr>
        <dsp:cNvPr id="0" name=""/>
        <dsp:cNvSpPr/>
      </dsp:nvSpPr>
      <dsp:spPr>
        <a:xfrm>
          <a:off x="523588" y="960438"/>
          <a:ext cx="4700248" cy="2984657"/>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a:cs typeface="Calibri"/>
            </a:rPr>
            <a:t>There are cases where a party is prevented from performing by events beyond its control, as in the case of Force Majeure events. </a:t>
          </a:r>
        </a:p>
      </dsp:txBody>
      <dsp:txXfrm>
        <a:off x="611006" y="1047856"/>
        <a:ext cx="4525412" cy="2809821"/>
      </dsp:txXfrm>
    </dsp:sp>
    <dsp:sp modelId="{B4EE619E-93F5-4D92-8EE1-5EA53F2BD8F6}">
      <dsp:nvSpPr>
        <dsp:cNvPr id="0" name=""/>
        <dsp:cNvSpPr/>
      </dsp:nvSpPr>
      <dsp:spPr>
        <a:xfrm>
          <a:off x="5746086" y="464301"/>
          <a:ext cx="4700248" cy="298465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C8A8EA-A437-4DC7-8B9C-943A47CE037D}">
      <dsp:nvSpPr>
        <dsp:cNvPr id="0" name=""/>
        <dsp:cNvSpPr/>
      </dsp:nvSpPr>
      <dsp:spPr>
        <a:xfrm>
          <a:off x="6268336" y="960438"/>
          <a:ext cx="4700248" cy="2984657"/>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a:cs typeface="Calibri"/>
            </a:rPr>
            <a:t>Commercial contracts often include a Force Majeure clause setting out requirements for establishing the existence of a Force Majeure (FM) event—an event or circumstance that prevents or impedes a party’s performance of its contractual duties.</a:t>
          </a:r>
        </a:p>
      </dsp:txBody>
      <dsp:txXfrm>
        <a:off x="6355754" y="1047856"/>
        <a:ext cx="4525412" cy="2809821"/>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62DCD5-DEF8-4385-943F-7529CD10F0FF}">
      <dsp:nvSpPr>
        <dsp:cNvPr id="0" name=""/>
        <dsp:cNvSpPr/>
      </dsp:nvSpPr>
      <dsp:spPr>
        <a:xfrm>
          <a:off x="3420" y="793240"/>
          <a:ext cx="2713389" cy="1628033"/>
        </a:xfrm>
        <a:prstGeom prst="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latin typeface="Calibri"/>
              <a:cs typeface="Calibri"/>
            </a:rPr>
            <a:t>Governing Law: Most often in a civil law jurisdiction, force majeure is a codified concept, often specifically providing consequences in one or more legislations. In common law jurisdictions, force majeure is a purely a contractual concept to be agreed between parties. It is imperative, therefore, to carefully select your governing law.</a:t>
          </a:r>
        </a:p>
      </dsp:txBody>
      <dsp:txXfrm>
        <a:off x="3420" y="793240"/>
        <a:ext cx="2713389" cy="1628033"/>
      </dsp:txXfrm>
    </dsp:sp>
    <dsp:sp modelId="{B65377AA-15D1-4988-979C-AA049A74F683}">
      <dsp:nvSpPr>
        <dsp:cNvPr id="0" name=""/>
        <dsp:cNvSpPr/>
      </dsp:nvSpPr>
      <dsp:spPr>
        <a:xfrm>
          <a:off x="2988148" y="793240"/>
          <a:ext cx="2713389" cy="1628033"/>
        </a:xfrm>
        <a:prstGeom prst="rect">
          <a:avLst/>
        </a:prstGeom>
        <a:solidFill>
          <a:schemeClr val="accent6">
            <a:shade val="50000"/>
            <a:hueOff val="-178463"/>
            <a:satOff val="-3331"/>
            <a:lumOff val="12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latin typeface="Calibri"/>
              <a:cs typeface="Calibri"/>
            </a:rPr>
            <a:t>Define the concept: It is almost impossible to identify and list every potential eventuality; therefore, such conceptual definitions can be helpful. Only if the intention is to restrict the definition to known type of events, a litany of events alone will suffice.</a:t>
          </a:r>
        </a:p>
      </dsp:txBody>
      <dsp:txXfrm>
        <a:off x="2988148" y="793240"/>
        <a:ext cx="2713389" cy="1628033"/>
      </dsp:txXfrm>
    </dsp:sp>
    <dsp:sp modelId="{5CE77D62-24A9-4C78-92D2-16E7593EAF6F}">
      <dsp:nvSpPr>
        <dsp:cNvPr id="0" name=""/>
        <dsp:cNvSpPr/>
      </dsp:nvSpPr>
      <dsp:spPr>
        <a:xfrm>
          <a:off x="5972877" y="793240"/>
          <a:ext cx="2713389" cy="1628033"/>
        </a:xfrm>
        <a:prstGeom prst="rect">
          <a:avLst/>
        </a:prstGeom>
        <a:solidFill>
          <a:schemeClr val="accent6">
            <a:shade val="50000"/>
            <a:hueOff val="-356925"/>
            <a:satOff val="-6661"/>
            <a:lumOff val="24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latin typeface="Calibri"/>
              <a:cs typeface="Calibri"/>
            </a:rPr>
            <a:t>List them all: Whether or not you decide to include a conceptual definition, you must list out all known and identifiable events (or type of events) intended to qualify as force majeure irrespective of whether or not a broader term in the list of events ostensibly includes such separately identifiable event. Common law courts read force majeure clauses strictly and narrowly, therefore, conceptual definition alone would fall short of expectations. </a:t>
          </a:r>
        </a:p>
      </dsp:txBody>
      <dsp:txXfrm>
        <a:off x="5972877" y="793240"/>
        <a:ext cx="2713389" cy="1628033"/>
      </dsp:txXfrm>
    </dsp:sp>
    <dsp:sp modelId="{F7BEDCB4-8698-4816-8937-78DA471D6240}">
      <dsp:nvSpPr>
        <dsp:cNvPr id="0" name=""/>
        <dsp:cNvSpPr/>
      </dsp:nvSpPr>
      <dsp:spPr>
        <a:xfrm>
          <a:off x="8957606" y="793240"/>
          <a:ext cx="2713389" cy="1628033"/>
        </a:xfrm>
        <a:prstGeom prst="rect">
          <a:avLst/>
        </a:prstGeom>
        <a:solidFill>
          <a:schemeClr val="accent6">
            <a:shade val="50000"/>
            <a:hueOff val="-535388"/>
            <a:satOff val="-9992"/>
            <a:lumOff val="36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latin typeface="Calibri"/>
              <a:cs typeface="Calibri"/>
            </a:rPr>
            <a:t>The </a:t>
          </a:r>
          <a:r>
            <a:rPr lang="en-US" sz="1000" kern="1200" dirty="0" err="1">
              <a:solidFill>
                <a:schemeClr val="bg1"/>
              </a:solidFill>
              <a:latin typeface="Calibri"/>
              <a:cs typeface="Calibri"/>
            </a:rPr>
            <a:t>Unforseeablity</a:t>
          </a:r>
          <a:r>
            <a:rPr lang="en-US" sz="1000" kern="1200" dirty="0">
              <a:solidFill>
                <a:schemeClr val="bg1"/>
              </a:solidFill>
              <a:latin typeface="Calibri"/>
              <a:cs typeface="Calibri"/>
            </a:rPr>
            <a:t> Test: In the definition of force majeure, it is important to consider and specify expressly whether an event would qualify as force majeure only if it is unforeseeable. </a:t>
          </a:r>
        </a:p>
      </dsp:txBody>
      <dsp:txXfrm>
        <a:off x="8957606" y="793240"/>
        <a:ext cx="2713389" cy="1628033"/>
      </dsp:txXfrm>
    </dsp:sp>
    <dsp:sp modelId="{652EE847-B2E0-4254-9815-9AC517BC1F01}">
      <dsp:nvSpPr>
        <dsp:cNvPr id="0" name=""/>
        <dsp:cNvSpPr/>
      </dsp:nvSpPr>
      <dsp:spPr>
        <a:xfrm>
          <a:off x="3420" y="2692612"/>
          <a:ext cx="2713389" cy="1628033"/>
        </a:xfrm>
        <a:prstGeom prst="rect">
          <a:avLst/>
        </a:prstGeom>
        <a:solidFill>
          <a:schemeClr val="accent6">
            <a:shade val="50000"/>
            <a:hueOff val="-713850"/>
            <a:satOff val="-13322"/>
            <a:lumOff val="48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latin typeface="Calibri"/>
              <a:cs typeface="Calibri"/>
            </a:rPr>
            <a:t>Suspension – complete or partial: Most often, force majeure clauses intend to suspend the contract rather than cancel or void it completely. The idea is to excuse performance without any additional liability for the duration of the force majeure. It is also possible to limit the suspension only to those obligations which are impacted and to insist on performance of others. </a:t>
          </a:r>
        </a:p>
      </dsp:txBody>
      <dsp:txXfrm>
        <a:off x="3420" y="2692612"/>
        <a:ext cx="2713389" cy="1628033"/>
      </dsp:txXfrm>
    </dsp:sp>
    <dsp:sp modelId="{8FCC3832-6738-4E87-9350-B2DA12DF03A4}">
      <dsp:nvSpPr>
        <dsp:cNvPr id="0" name=""/>
        <dsp:cNvSpPr/>
      </dsp:nvSpPr>
      <dsp:spPr>
        <a:xfrm>
          <a:off x="2988148" y="2692612"/>
          <a:ext cx="2713389" cy="1628033"/>
        </a:xfrm>
        <a:prstGeom prst="rect">
          <a:avLst/>
        </a:prstGeom>
        <a:solidFill>
          <a:schemeClr val="accent6">
            <a:shade val="50000"/>
            <a:hueOff val="-535388"/>
            <a:satOff val="-9992"/>
            <a:lumOff val="36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latin typeface="Calibri"/>
              <a:cs typeface="Calibri"/>
            </a:rPr>
            <a:t>Termination: It is entirely </a:t>
          </a:r>
          <a:r>
            <a:rPr lang="en-US" sz="1000" kern="1200" dirty="0" err="1">
              <a:solidFill>
                <a:schemeClr val="bg1"/>
              </a:solidFill>
              <a:latin typeface="Calibri"/>
              <a:cs typeface="Calibri"/>
            </a:rPr>
            <a:t>upto</a:t>
          </a:r>
          <a:r>
            <a:rPr lang="en-US" sz="1000" kern="1200" dirty="0">
              <a:solidFill>
                <a:schemeClr val="bg1"/>
              </a:solidFill>
              <a:latin typeface="Calibri"/>
              <a:cs typeface="Calibri"/>
            </a:rPr>
            <a:t> parties to decide if and when force majeure may lead to cancellation or right to terminate the contract. Immediate right to terminate is not recommended as some force majeure events may last for a brief period and termination may be counter-productive. </a:t>
          </a:r>
        </a:p>
      </dsp:txBody>
      <dsp:txXfrm>
        <a:off x="2988148" y="2692612"/>
        <a:ext cx="2713389" cy="1628033"/>
      </dsp:txXfrm>
    </dsp:sp>
    <dsp:sp modelId="{DB4085E7-A440-4E6B-B171-1B995EE7A019}">
      <dsp:nvSpPr>
        <dsp:cNvPr id="0" name=""/>
        <dsp:cNvSpPr/>
      </dsp:nvSpPr>
      <dsp:spPr>
        <a:xfrm>
          <a:off x="5972877" y="2692612"/>
          <a:ext cx="2713389" cy="1628033"/>
        </a:xfrm>
        <a:prstGeom prst="rect">
          <a:avLst/>
        </a:prstGeom>
        <a:solidFill>
          <a:schemeClr val="accent6">
            <a:shade val="50000"/>
            <a:hueOff val="-356925"/>
            <a:satOff val="-6661"/>
            <a:lumOff val="24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latin typeface="Calibri"/>
              <a:cs typeface="Calibri"/>
            </a:rPr>
            <a:t>Local Impact: It is also important to provide the extent to which the consequence of force majeure would apply in a contract involving multiple locations. </a:t>
          </a:r>
        </a:p>
      </dsp:txBody>
      <dsp:txXfrm>
        <a:off x="5972877" y="2692612"/>
        <a:ext cx="2713389" cy="1628033"/>
      </dsp:txXfrm>
    </dsp:sp>
    <dsp:sp modelId="{096930A4-5541-4648-97AC-556EE63818F5}">
      <dsp:nvSpPr>
        <dsp:cNvPr id="0" name=""/>
        <dsp:cNvSpPr/>
      </dsp:nvSpPr>
      <dsp:spPr>
        <a:xfrm>
          <a:off x="8957606" y="2692612"/>
          <a:ext cx="2713389" cy="1628033"/>
        </a:xfrm>
        <a:prstGeom prst="rect">
          <a:avLst/>
        </a:prstGeom>
        <a:solidFill>
          <a:schemeClr val="accent6">
            <a:shade val="50000"/>
            <a:hueOff val="-178463"/>
            <a:satOff val="-3331"/>
            <a:lumOff val="12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latin typeface="Calibri"/>
              <a:cs typeface="Calibri"/>
            </a:rPr>
            <a:t>Notice Requirement: Always advisable that an obligation must be put on the party claiming force majeure to notify invocation of the clause within a specified period from the date of happening of such event.</a:t>
          </a:r>
        </a:p>
      </dsp:txBody>
      <dsp:txXfrm>
        <a:off x="8957606" y="2692612"/>
        <a:ext cx="2713389" cy="162803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51B893-84E7-4C84-B12B-9D1D4F9F6EBA}">
      <dsp:nvSpPr>
        <dsp:cNvPr id="0" name=""/>
        <dsp:cNvSpPr/>
      </dsp:nvSpPr>
      <dsp:spPr>
        <a:xfrm>
          <a:off x="407553" y="698"/>
          <a:ext cx="3213817" cy="192829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These events jeopardize the performance capability of the party which undergoes insolvency, bankruptcy or liquidation.</a:t>
          </a:r>
        </a:p>
      </dsp:txBody>
      <dsp:txXfrm>
        <a:off x="407553" y="698"/>
        <a:ext cx="3213817" cy="1928290"/>
      </dsp:txXfrm>
    </dsp:sp>
    <dsp:sp modelId="{DBD2B1B9-A88B-468E-9386-2075DF098E78}">
      <dsp:nvSpPr>
        <dsp:cNvPr id="0" name=""/>
        <dsp:cNvSpPr/>
      </dsp:nvSpPr>
      <dsp:spPr>
        <a:xfrm>
          <a:off x="3942752" y="698"/>
          <a:ext cx="3213817" cy="192829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You should be aware that absent a specific contractual right, insolvency is not a breach of contract</a:t>
          </a:r>
        </a:p>
      </dsp:txBody>
      <dsp:txXfrm>
        <a:off x="3942752" y="698"/>
        <a:ext cx="3213817" cy="1928290"/>
      </dsp:txXfrm>
    </dsp:sp>
    <dsp:sp modelId="{6B3D4627-4542-43F3-AEBA-DBC3E107AF0C}">
      <dsp:nvSpPr>
        <dsp:cNvPr id="0" name=""/>
        <dsp:cNvSpPr/>
      </dsp:nvSpPr>
      <dsp:spPr>
        <a:xfrm>
          <a:off x="7477951" y="698"/>
          <a:ext cx="3213817" cy="192829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The best course of action will depend upon the specific circumstances. It will take into account factors such as the objectives of each party, the status of the build, the terms of the contract and the type of insolvency process involved.</a:t>
          </a:r>
        </a:p>
      </dsp:txBody>
      <dsp:txXfrm>
        <a:off x="7477951" y="698"/>
        <a:ext cx="3213817" cy="1928290"/>
      </dsp:txXfrm>
    </dsp:sp>
    <dsp:sp modelId="{2C436C41-BE9D-44B6-93F8-61ACAE574327}">
      <dsp:nvSpPr>
        <dsp:cNvPr id="0" name=""/>
        <dsp:cNvSpPr/>
      </dsp:nvSpPr>
      <dsp:spPr>
        <a:xfrm>
          <a:off x="2175152" y="2250370"/>
          <a:ext cx="3213817" cy="192829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Parties must look for immediate termination in such events without any further obligations. </a:t>
          </a:r>
        </a:p>
      </dsp:txBody>
      <dsp:txXfrm>
        <a:off x="2175152" y="2250370"/>
        <a:ext cx="3213817" cy="1928290"/>
      </dsp:txXfrm>
    </dsp:sp>
    <dsp:sp modelId="{6543F46F-79F2-4442-9EBF-E23602D4195B}">
      <dsp:nvSpPr>
        <dsp:cNvPr id="0" name=""/>
        <dsp:cNvSpPr/>
      </dsp:nvSpPr>
      <dsp:spPr>
        <a:xfrm>
          <a:off x="5710351" y="2250370"/>
          <a:ext cx="3213817" cy="192829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6">
                  <a:lumMod val="60000"/>
                  <a:lumOff val="40000"/>
                </a:schemeClr>
              </a:solidFill>
              <a:latin typeface="Calibri"/>
              <a:cs typeface="Calibri"/>
            </a:rPr>
            <a:t>One must be extra careful if it is supplier of essential commodities like power, water, etc.</a:t>
          </a:r>
        </a:p>
      </dsp:txBody>
      <dsp:txXfrm>
        <a:off x="5710351" y="2250370"/>
        <a:ext cx="3213817" cy="192829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6FB494-7C80-44E6-96A9-AD6C4122F429}">
      <dsp:nvSpPr>
        <dsp:cNvPr id="0" name=""/>
        <dsp:cNvSpPr/>
      </dsp:nvSpPr>
      <dsp:spPr>
        <a:xfrm>
          <a:off x="0" y="190845"/>
          <a:ext cx="6634789" cy="671287"/>
        </a:xfrm>
        <a:prstGeom prst="round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It depends on which side of the fence one is sitting. However, it is safer to opt for termination of contract in the event of change in control of the entity.</a:t>
          </a:r>
        </a:p>
      </dsp:txBody>
      <dsp:txXfrm>
        <a:off x="32770" y="223615"/>
        <a:ext cx="6569249" cy="605747"/>
      </dsp:txXfrm>
    </dsp:sp>
    <dsp:sp modelId="{BD898D2B-8023-4F62-8FA1-A2787C9C7AAD}">
      <dsp:nvSpPr>
        <dsp:cNvPr id="0" name=""/>
        <dsp:cNvSpPr/>
      </dsp:nvSpPr>
      <dsp:spPr>
        <a:xfrm>
          <a:off x="0" y="896692"/>
          <a:ext cx="6634789" cy="671287"/>
        </a:xfrm>
        <a:prstGeom prst="roundRect">
          <a:avLst/>
        </a:prstGeom>
        <a:solidFill>
          <a:schemeClr val="accent6">
            <a:shade val="50000"/>
            <a:hueOff val="-178463"/>
            <a:satOff val="-3331"/>
            <a:lumOff val="12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An assignment clause governs whether and when a party can transfer the contract to someone else. </a:t>
          </a:r>
        </a:p>
      </dsp:txBody>
      <dsp:txXfrm>
        <a:off x="32770" y="929462"/>
        <a:ext cx="6569249" cy="605747"/>
      </dsp:txXfrm>
    </dsp:sp>
    <dsp:sp modelId="{0465AF8C-D12B-42C9-BBC0-F9621FA79F58}">
      <dsp:nvSpPr>
        <dsp:cNvPr id="0" name=""/>
        <dsp:cNvSpPr/>
      </dsp:nvSpPr>
      <dsp:spPr>
        <a:xfrm>
          <a:off x="0" y="1602540"/>
          <a:ext cx="6634789" cy="671287"/>
        </a:xfrm>
        <a:prstGeom prst="roundRect">
          <a:avLst/>
        </a:prstGeom>
        <a:solidFill>
          <a:schemeClr val="accent6">
            <a:shade val="50000"/>
            <a:hueOff val="-356925"/>
            <a:satOff val="-6661"/>
            <a:lumOff val="24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Often, it covers what happens in a change of control: whether a party can assign the contract to its buyer if it gets merged into a company or completely bought out. </a:t>
          </a:r>
        </a:p>
      </dsp:txBody>
      <dsp:txXfrm>
        <a:off x="32770" y="1635310"/>
        <a:ext cx="6569249" cy="605747"/>
      </dsp:txXfrm>
    </dsp:sp>
    <dsp:sp modelId="{B02896CF-9B4F-445C-BFC1-8763448D2CBD}">
      <dsp:nvSpPr>
        <dsp:cNvPr id="0" name=""/>
        <dsp:cNvSpPr/>
      </dsp:nvSpPr>
      <dsp:spPr>
        <a:xfrm>
          <a:off x="0" y="2308387"/>
          <a:ext cx="6634789" cy="671287"/>
        </a:xfrm>
        <a:prstGeom prst="roundRect">
          <a:avLst/>
        </a:prstGeom>
        <a:solidFill>
          <a:schemeClr val="accent6">
            <a:shade val="50000"/>
            <a:hueOff val="-535388"/>
            <a:satOff val="-9992"/>
            <a:lumOff val="36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But that doesn’t make it a change of control clause. Change of control terms don’t address assignment. They say whether a party can terminate if the other party goes through a merger or other change of control. </a:t>
          </a:r>
        </a:p>
      </dsp:txBody>
      <dsp:txXfrm>
        <a:off x="32770" y="2341157"/>
        <a:ext cx="6569249" cy="605747"/>
      </dsp:txXfrm>
    </dsp:sp>
    <dsp:sp modelId="{B2A8FBD1-B572-4258-83CB-475F1FCD8DC4}">
      <dsp:nvSpPr>
        <dsp:cNvPr id="0" name=""/>
        <dsp:cNvSpPr/>
      </dsp:nvSpPr>
      <dsp:spPr>
        <a:xfrm>
          <a:off x="0" y="3014235"/>
          <a:ext cx="6634789" cy="671287"/>
        </a:xfrm>
        <a:prstGeom prst="roundRect">
          <a:avLst/>
        </a:prstGeom>
        <a:solidFill>
          <a:schemeClr val="accent6">
            <a:shade val="50000"/>
            <a:hueOff val="-713850"/>
            <a:satOff val="-13322"/>
            <a:lumOff val="48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And they sometimes address other change of control consequences.</a:t>
          </a:r>
        </a:p>
      </dsp:txBody>
      <dsp:txXfrm>
        <a:off x="32770" y="3047005"/>
        <a:ext cx="6569249" cy="605747"/>
      </dsp:txXfrm>
    </dsp:sp>
    <dsp:sp modelId="{17ECEFAD-E472-404B-A464-CADC28669990}">
      <dsp:nvSpPr>
        <dsp:cNvPr id="0" name=""/>
        <dsp:cNvSpPr/>
      </dsp:nvSpPr>
      <dsp:spPr>
        <a:xfrm>
          <a:off x="0" y="3720082"/>
          <a:ext cx="6634789" cy="671287"/>
        </a:xfrm>
        <a:prstGeom prst="roundRect">
          <a:avLst/>
        </a:prstGeom>
        <a:solidFill>
          <a:schemeClr val="accent6">
            <a:shade val="50000"/>
            <a:hueOff val="-535388"/>
            <a:satOff val="-9992"/>
            <a:lumOff val="36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Change of control and assignment terms actually address opposite ownership changes. </a:t>
          </a:r>
        </a:p>
      </dsp:txBody>
      <dsp:txXfrm>
        <a:off x="32770" y="3752852"/>
        <a:ext cx="6569249" cy="605747"/>
      </dsp:txXfrm>
    </dsp:sp>
    <dsp:sp modelId="{D7F4534E-8C8A-434E-9A23-1824EA33760E}">
      <dsp:nvSpPr>
        <dsp:cNvPr id="0" name=""/>
        <dsp:cNvSpPr/>
      </dsp:nvSpPr>
      <dsp:spPr>
        <a:xfrm>
          <a:off x="0" y="4425929"/>
          <a:ext cx="6634789" cy="671287"/>
        </a:xfrm>
        <a:prstGeom prst="roundRect">
          <a:avLst/>
        </a:prstGeom>
        <a:solidFill>
          <a:schemeClr val="accent6">
            <a:shade val="50000"/>
            <a:hueOff val="-356925"/>
            <a:satOff val="-6661"/>
            <a:lumOff val="24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If an assignment clause addresses change of control, it says what happens if a party goes through an M&amp;A deal and no longer exists (or becomes a shell company). </a:t>
          </a:r>
        </a:p>
      </dsp:txBody>
      <dsp:txXfrm>
        <a:off x="32770" y="4458699"/>
        <a:ext cx="6569249" cy="605747"/>
      </dsp:txXfrm>
    </dsp:sp>
    <dsp:sp modelId="{E5097DAD-5FF0-4452-801B-D872B8600D25}">
      <dsp:nvSpPr>
        <dsp:cNvPr id="0" name=""/>
        <dsp:cNvSpPr/>
      </dsp:nvSpPr>
      <dsp:spPr>
        <a:xfrm>
          <a:off x="0" y="5131777"/>
          <a:ext cx="6634789" cy="671287"/>
        </a:xfrm>
        <a:prstGeom prst="roundRect">
          <a:avLst/>
        </a:prstGeom>
        <a:solidFill>
          <a:schemeClr val="accent6">
            <a:shade val="50000"/>
            <a:hueOff val="-178463"/>
            <a:satOff val="-3331"/>
            <a:lumOff val="12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Calibri"/>
              <a:cs typeface="Calibri"/>
            </a:rPr>
            <a:t>A change of control clause, on the other hand, matters when the party subject to M&amp;A does still exist. That party just has new owners (shareholders, etc.).</a:t>
          </a:r>
        </a:p>
      </dsp:txBody>
      <dsp:txXfrm>
        <a:off x="32770" y="5164547"/>
        <a:ext cx="6569249" cy="60574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FC3614-6952-4760-85F0-472FFC1ACB2F}">
      <dsp:nvSpPr>
        <dsp:cNvPr id="0" name=""/>
        <dsp:cNvSpPr/>
      </dsp:nvSpPr>
      <dsp:spPr>
        <a:xfrm>
          <a:off x="0" y="2177"/>
          <a:ext cx="114731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28AF34-EA65-462A-99B5-808C5A3B72EC}">
      <dsp:nvSpPr>
        <dsp:cNvPr id="0" name=""/>
        <dsp:cNvSpPr/>
      </dsp:nvSpPr>
      <dsp:spPr>
        <a:xfrm>
          <a:off x="0" y="2177"/>
          <a:ext cx="11473130" cy="742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Change in governmental regulations can sometimes make it impossible to perform the contract. </a:t>
          </a:r>
        </a:p>
      </dsp:txBody>
      <dsp:txXfrm>
        <a:off x="0" y="2177"/>
        <a:ext cx="11473130" cy="742359"/>
      </dsp:txXfrm>
    </dsp:sp>
    <dsp:sp modelId="{7DCE63BC-067A-4F05-B984-BC13A8F5BDFF}">
      <dsp:nvSpPr>
        <dsp:cNvPr id="0" name=""/>
        <dsp:cNvSpPr/>
      </dsp:nvSpPr>
      <dsp:spPr>
        <a:xfrm>
          <a:off x="0" y="744536"/>
          <a:ext cx="114731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5F4DFD-A34D-43A8-90B4-2385FF35C6A7}">
      <dsp:nvSpPr>
        <dsp:cNvPr id="0" name=""/>
        <dsp:cNvSpPr/>
      </dsp:nvSpPr>
      <dsp:spPr>
        <a:xfrm>
          <a:off x="0" y="744536"/>
          <a:ext cx="11473130" cy="742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In such a situation the option to terminate the contract should be stipulated.</a:t>
          </a:r>
        </a:p>
      </dsp:txBody>
      <dsp:txXfrm>
        <a:off x="0" y="744536"/>
        <a:ext cx="11473130" cy="742359"/>
      </dsp:txXfrm>
    </dsp:sp>
    <dsp:sp modelId="{F32F8FFA-BD9F-448E-8D53-D15A8071A99C}">
      <dsp:nvSpPr>
        <dsp:cNvPr id="0" name=""/>
        <dsp:cNvSpPr/>
      </dsp:nvSpPr>
      <dsp:spPr>
        <a:xfrm>
          <a:off x="0" y="1486896"/>
          <a:ext cx="114731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FD18EC-090D-45BE-BD98-BFC497411EE6}">
      <dsp:nvSpPr>
        <dsp:cNvPr id="0" name=""/>
        <dsp:cNvSpPr/>
      </dsp:nvSpPr>
      <dsp:spPr>
        <a:xfrm>
          <a:off x="0" y="1486896"/>
          <a:ext cx="11473130" cy="742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In any commercial contract, ideally, the contract price is fixed keeping in mind the current legal rights and obligations of the parties. However, a long-term contract is more susceptible to the risk of an unexpected change in the legal or regulatory framework which was not foreseeable by the parties at the time of execution of the contract. </a:t>
          </a:r>
        </a:p>
      </dsp:txBody>
      <dsp:txXfrm>
        <a:off x="0" y="1486896"/>
        <a:ext cx="11473130" cy="742359"/>
      </dsp:txXfrm>
    </dsp:sp>
    <dsp:sp modelId="{C2BD0955-8512-4F67-8835-B63854C003F5}">
      <dsp:nvSpPr>
        <dsp:cNvPr id="0" name=""/>
        <dsp:cNvSpPr/>
      </dsp:nvSpPr>
      <dsp:spPr>
        <a:xfrm>
          <a:off x="0" y="2229256"/>
          <a:ext cx="114731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D557DF-B1C9-4ED3-BAD1-F14DC9D2312F}">
      <dsp:nvSpPr>
        <dsp:cNvPr id="0" name=""/>
        <dsp:cNvSpPr/>
      </dsp:nvSpPr>
      <dsp:spPr>
        <a:xfrm>
          <a:off x="0" y="2229256"/>
          <a:ext cx="11473130" cy="742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Such changes might impact the operating cost or capital expenditure of the project execution and render the project execution under the contract commercially unviable. </a:t>
          </a:r>
        </a:p>
      </dsp:txBody>
      <dsp:txXfrm>
        <a:off x="0" y="2229256"/>
        <a:ext cx="11473130" cy="742359"/>
      </dsp:txXfrm>
    </dsp:sp>
    <dsp:sp modelId="{EBADE769-3F3C-43F6-9983-088727BD1B0F}">
      <dsp:nvSpPr>
        <dsp:cNvPr id="0" name=""/>
        <dsp:cNvSpPr/>
      </dsp:nvSpPr>
      <dsp:spPr>
        <a:xfrm>
          <a:off x="0" y="2971616"/>
          <a:ext cx="114731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66E66E-37F6-44A8-A0E3-756CF753A532}">
      <dsp:nvSpPr>
        <dsp:cNvPr id="0" name=""/>
        <dsp:cNvSpPr/>
      </dsp:nvSpPr>
      <dsp:spPr>
        <a:xfrm>
          <a:off x="0" y="2971616"/>
          <a:ext cx="11473130" cy="742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To account for such unforeseeable contingencies, a traditional commercial contract usually contains a Change in Law clause to safeguard the interests of the contractor by restoring it to the same position as it would have been if such a change would not have occurred. </a:t>
          </a:r>
        </a:p>
      </dsp:txBody>
      <dsp:txXfrm>
        <a:off x="0" y="2971616"/>
        <a:ext cx="11473130" cy="742359"/>
      </dsp:txXfrm>
    </dsp:sp>
    <dsp:sp modelId="{A8E73A93-6FAA-45C7-82F1-6230E2AFAF15}">
      <dsp:nvSpPr>
        <dsp:cNvPr id="0" name=""/>
        <dsp:cNvSpPr/>
      </dsp:nvSpPr>
      <dsp:spPr>
        <a:xfrm>
          <a:off x="0" y="3713976"/>
          <a:ext cx="114731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41F7BE-581E-4684-85CE-2318246A65D2}">
      <dsp:nvSpPr>
        <dsp:cNvPr id="0" name=""/>
        <dsp:cNvSpPr/>
      </dsp:nvSpPr>
      <dsp:spPr>
        <a:xfrm>
          <a:off x="0" y="3713976"/>
          <a:ext cx="11473130" cy="742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accent6">
                  <a:lumMod val="60000"/>
                  <a:lumOff val="40000"/>
                </a:schemeClr>
              </a:solidFill>
              <a:latin typeface="Calibri"/>
              <a:cs typeface="Calibri"/>
            </a:rPr>
            <a:t>Generally, the change in law clause would deal with the enactment of any law including repeal, modification or re-enactment, change in interpretation or application of any law by a final judgment of a court of record or any change in rates under Tax law.</a:t>
          </a:r>
        </a:p>
      </dsp:txBody>
      <dsp:txXfrm>
        <a:off x="0" y="3713976"/>
        <a:ext cx="11473130" cy="74235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t>‹#›</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7391702"/>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71974218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19AD-2EDD-4B4F-9F9E-46A4441847A6}"/>
              </a:ext>
            </a:extLst>
          </p:cNvPr>
          <p:cNvSpPr>
            <a:spLocks noGrp="1"/>
          </p:cNvSpPr>
          <p:nvPr>
            <p:ph type="title"/>
          </p:nvPr>
        </p:nvSpPr>
        <p:spPr>
          <a:xfrm>
            <a:off x="1143000" y="1709738"/>
            <a:ext cx="8520952"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0EE5927-21D5-4EBA-A112-CAD1BD38BCB1}"/>
              </a:ext>
            </a:extLst>
          </p:cNvPr>
          <p:cNvSpPr>
            <a:spLocks noGrp="1"/>
          </p:cNvSpPr>
          <p:nvPr>
            <p:ph type="body" idx="1"/>
          </p:nvPr>
        </p:nvSpPr>
        <p:spPr>
          <a:xfrm>
            <a:off x="1143000" y="4589466"/>
            <a:ext cx="8520952" cy="813266"/>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EF0D16-9D87-4D76-A5A5-534E24B7DD25}"/>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5" name="Footer Placeholder 4">
            <a:extLst>
              <a:ext uri="{FF2B5EF4-FFF2-40B4-BE49-F238E27FC236}">
                <a16:creationId xmlns:a16="http://schemas.microsoft.com/office/drawing/2014/main" id="{5965F387-5AAC-45D0-ABCE-B1CF4BC7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AF6FE-0006-4F40-A7FB-E0FDBADF7548}"/>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384969549"/>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AADE-587E-4574-B21B-7ABDE5A23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F9DA5-4DFB-4211-A58A-FFD842C27A65}"/>
              </a:ext>
            </a:extLst>
          </p:cNvPr>
          <p:cNvSpPr>
            <a:spLocks noGrp="1"/>
          </p:cNvSpPr>
          <p:nvPr>
            <p:ph sz="half" idx="1"/>
          </p:nvPr>
        </p:nvSpPr>
        <p:spPr>
          <a:xfrm>
            <a:off x="1143000" y="2339501"/>
            <a:ext cx="4798979" cy="3550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9F26-66AF-4614-91CE-C93A24BAC23A}"/>
              </a:ext>
            </a:extLst>
          </p:cNvPr>
          <p:cNvSpPr>
            <a:spLocks noGrp="1"/>
          </p:cNvSpPr>
          <p:nvPr>
            <p:ph sz="half" idx="2"/>
          </p:nvPr>
        </p:nvSpPr>
        <p:spPr>
          <a:xfrm>
            <a:off x="6250020" y="2339501"/>
            <a:ext cx="4798980" cy="35505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F8F678E-59B5-4DF9-ABCB-506B9CB701CC}"/>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6" name="Footer Placeholder 5">
            <a:extLst>
              <a:ext uri="{FF2B5EF4-FFF2-40B4-BE49-F238E27FC236}">
                <a16:creationId xmlns:a16="http://schemas.microsoft.com/office/drawing/2014/main" id="{18B50A53-317B-444A-9BA2-F69CDBF5D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269A1-B0FB-4C8F-B6AA-0718C92D3D22}"/>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2778834813"/>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BBBF-42B2-4A5D-B145-46983A530170}"/>
              </a:ext>
            </a:extLst>
          </p:cNvPr>
          <p:cNvSpPr>
            <a:spLocks noGrp="1"/>
          </p:cNvSpPr>
          <p:nvPr>
            <p:ph type="title"/>
          </p:nvPr>
        </p:nvSpPr>
        <p:spPr>
          <a:xfrm>
            <a:off x="1143000" y="1133272"/>
            <a:ext cx="9905999" cy="84630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804BE44-5271-4B5D-B649-35E3AF20B48F}"/>
              </a:ext>
            </a:extLst>
          </p:cNvPr>
          <p:cNvSpPr>
            <a:spLocks noGrp="1"/>
          </p:cNvSpPr>
          <p:nvPr>
            <p:ph type="body" idx="1"/>
          </p:nvPr>
        </p:nvSpPr>
        <p:spPr>
          <a:xfrm>
            <a:off x="1142999" y="2067127"/>
            <a:ext cx="4798980"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D7891E-0C0A-4688-97DD-C0715E322194}"/>
              </a:ext>
            </a:extLst>
          </p:cNvPr>
          <p:cNvSpPr>
            <a:spLocks noGrp="1"/>
          </p:cNvSpPr>
          <p:nvPr>
            <p:ph sz="half" idx="2"/>
          </p:nvPr>
        </p:nvSpPr>
        <p:spPr>
          <a:xfrm>
            <a:off x="1143001" y="2864795"/>
            <a:ext cx="4798978"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5EAF30-3412-49B0-93D1-596CC2695B26}"/>
              </a:ext>
            </a:extLst>
          </p:cNvPr>
          <p:cNvSpPr>
            <a:spLocks noGrp="1"/>
          </p:cNvSpPr>
          <p:nvPr>
            <p:ph type="body" sz="quarter" idx="3"/>
          </p:nvPr>
        </p:nvSpPr>
        <p:spPr>
          <a:xfrm>
            <a:off x="6250018" y="2067127"/>
            <a:ext cx="4798981"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707B9B7-F41C-4314-9F0C-BB84547FB8CA}"/>
              </a:ext>
            </a:extLst>
          </p:cNvPr>
          <p:cNvSpPr>
            <a:spLocks noGrp="1"/>
          </p:cNvSpPr>
          <p:nvPr>
            <p:ph sz="quarter" idx="4"/>
          </p:nvPr>
        </p:nvSpPr>
        <p:spPr>
          <a:xfrm>
            <a:off x="6250019" y="2864795"/>
            <a:ext cx="4798982"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421587F-6AFC-4906-86EB-6B0A86EEF300}"/>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8" name="Footer Placeholder 7">
            <a:extLst>
              <a:ext uri="{FF2B5EF4-FFF2-40B4-BE49-F238E27FC236}">
                <a16:creationId xmlns:a16="http://schemas.microsoft.com/office/drawing/2014/main" id="{354BE2C5-583B-49BC-9864-B01EEF7987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9B236-45F5-4CC6-8D53-A6903A1CC8B3}"/>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977397921"/>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206-0678-4577-B79F-760526A5FD76}"/>
              </a:ext>
            </a:extLst>
          </p:cNvPr>
          <p:cNvSpPr>
            <a:spLocks noGrp="1"/>
          </p:cNvSpPr>
          <p:nvPr>
            <p:ph type="title"/>
          </p:nvPr>
        </p:nvSpPr>
        <p:spPr>
          <a:xfrm>
            <a:off x="2019300" y="1322615"/>
            <a:ext cx="8175171" cy="4212771"/>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E6D5FCB8-AFD3-4801-BBD6-9548F4CF7C86}"/>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4" name="Footer Placeholder 3">
            <a:extLst>
              <a:ext uri="{FF2B5EF4-FFF2-40B4-BE49-F238E27FC236}">
                <a16:creationId xmlns:a16="http://schemas.microsoft.com/office/drawing/2014/main" id="{0F6DACF8-CBC0-416B-B28E-EE18C423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0C7421-FF49-4CE9-87D0-2B4FFE0E3DC4}"/>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281507605"/>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9CBFE-15AA-4447-9F9C-D8B0BEB242DA}"/>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3" name="Footer Placeholder 2">
            <a:extLst>
              <a:ext uri="{FF2B5EF4-FFF2-40B4-BE49-F238E27FC236}">
                <a16:creationId xmlns:a16="http://schemas.microsoft.com/office/drawing/2014/main" id="{C6B48227-EC1E-4063-9682-891A2DB1A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C6A63-C3F4-4563-A542-9A41AC946C32}"/>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214384162"/>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00C1-FE18-461C-801C-8626C7759861}"/>
              </a:ext>
            </a:extLst>
          </p:cNvPr>
          <p:cNvSpPr>
            <a:spLocks noGrp="1"/>
          </p:cNvSpPr>
          <p:nvPr>
            <p:ph type="title"/>
          </p:nvPr>
        </p:nvSpPr>
        <p:spPr>
          <a:xfrm>
            <a:off x="1143000" y="1600200"/>
            <a:ext cx="3932237" cy="1964986"/>
          </a:xfrm>
        </p:spPr>
        <p:txBody>
          <a:bodyPr anchor="b">
            <a:normAutofit/>
          </a:bodyPr>
          <a:lstStyle>
            <a:lvl1pPr>
              <a:lnSpc>
                <a:spcPct val="110000"/>
              </a:lnSpc>
              <a:defRPr sz="2400" cap="all"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AB14CFF3-3406-49E3-9D5A-1BE90FFA508E}"/>
              </a:ext>
            </a:extLst>
          </p:cNvPr>
          <p:cNvSpPr>
            <a:spLocks noGrp="1"/>
          </p:cNvSpPr>
          <p:nvPr>
            <p:ph idx="1"/>
          </p:nvPr>
        </p:nvSpPr>
        <p:spPr>
          <a:xfrm>
            <a:off x="5627451" y="987425"/>
            <a:ext cx="542154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33D14FF-9082-4BBA-BC7A-F4C5B78599C5}"/>
              </a:ext>
            </a:extLst>
          </p:cNvPr>
          <p:cNvSpPr>
            <a:spLocks noGrp="1"/>
          </p:cNvSpPr>
          <p:nvPr>
            <p:ph type="body" sz="half" idx="2"/>
          </p:nvPr>
        </p:nvSpPr>
        <p:spPr>
          <a:xfrm>
            <a:off x="1143000" y="3662464"/>
            <a:ext cx="3932237" cy="220652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A2726-EB8E-4DF7-9A1B-F03BD8C7179E}"/>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6" name="Footer Placeholder 5">
            <a:extLst>
              <a:ext uri="{FF2B5EF4-FFF2-40B4-BE49-F238E27FC236}">
                <a16:creationId xmlns:a16="http://schemas.microsoft.com/office/drawing/2014/main" id="{8D9929BE-611C-4FE6-B0A5-E0FF9DF96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90B32-1D0E-4BCD-8850-59EA235F7EB4}"/>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249779931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1460E-1069-4FCA-B04E-28F77C861046}"/>
              </a:ext>
            </a:extLst>
          </p:cNvPr>
          <p:cNvSpPr>
            <a:spLocks noGrp="1"/>
          </p:cNvSpPr>
          <p:nvPr>
            <p:ph type="pic" idx="1"/>
          </p:nvPr>
        </p:nvSpPr>
        <p:spPr>
          <a:xfrm>
            <a:off x="5513614" y="987425"/>
            <a:ext cx="55353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6138C1E-867B-4FE9-8783-9B1246AEB797}"/>
              </a:ext>
            </a:extLst>
          </p:cNvPr>
          <p:cNvSpPr>
            <a:spLocks noGrp="1"/>
          </p:cNvSpPr>
          <p:nvPr>
            <p:ph type="body" sz="half" idx="2"/>
          </p:nvPr>
        </p:nvSpPr>
        <p:spPr>
          <a:xfrm>
            <a:off x="1143000" y="3657601"/>
            <a:ext cx="3932236" cy="2211388"/>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0721568-4870-46F2-9F7E-F410702012D9}"/>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6" name="Footer Placeholder 5">
            <a:extLst>
              <a:ext uri="{FF2B5EF4-FFF2-40B4-BE49-F238E27FC236}">
                <a16:creationId xmlns:a16="http://schemas.microsoft.com/office/drawing/2014/main" id="{0BB3CC65-0E73-45A1-9D4F-3F4559B3B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C58CD-9BC3-431E-A7B4-D596A7F06C5E}"/>
              </a:ext>
            </a:extLst>
          </p:cNvPr>
          <p:cNvSpPr>
            <a:spLocks noGrp="1"/>
          </p:cNvSpPr>
          <p:nvPr>
            <p:ph type="sldNum" sz="quarter" idx="12"/>
          </p:nvPr>
        </p:nvSpPr>
        <p:spPr/>
        <p:txBody>
          <a:bodyPr/>
          <a:lstStyle/>
          <a:p>
            <a:fld id="{C0722274-0FAA-4649-AA4E-4210F4F32167}" type="slidenum">
              <a:rPr lang="en-US" smtClean="0"/>
              <a:t>‹#›</a:t>
            </a:fld>
            <a:endParaRPr lang="en-US"/>
          </a:p>
        </p:txBody>
      </p:sp>
      <p:sp>
        <p:nvSpPr>
          <p:cNvPr id="2" name="Title 1">
            <a:extLst>
              <a:ext uri="{FF2B5EF4-FFF2-40B4-BE49-F238E27FC236}">
                <a16:creationId xmlns:a16="http://schemas.microsoft.com/office/drawing/2014/main" id="{2368F756-D171-474C-8B1A-C818032F6F78}"/>
              </a:ext>
            </a:extLst>
          </p:cNvPr>
          <p:cNvSpPr>
            <a:spLocks noGrp="1"/>
          </p:cNvSpPr>
          <p:nvPr>
            <p:ph type="title"/>
          </p:nvPr>
        </p:nvSpPr>
        <p:spPr>
          <a:xfrm>
            <a:off x="1143000" y="1600201"/>
            <a:ext cx="3932236" cy="1959428"/>
          </a:xfrm>
        </p:spPr>
        <p:txBody>
          <a:bodyPr anchor="b">
            <a:normAutofit/>
          </a:bodyPr>
          <a:lstStyle>
            <a:lvl1pPr>
              <a:lnSpc>
                <a:spcPct val="110000"/>
              </a:lnSpc>
              <a:defRPr sz="2400" cap="all" spc="300" baseline="0"/>
            </a:lvl1pPr>
          </a:lstStyle>
          <a:p>
            <a:r>
              <a:rPr lang="en-US" dirty="0"/>
              <a:t>Click to edit Master title style</a:t>
            </a:r>
          </a:p>
        </p:txBody>
      </p:sp>
    </p:spTree>
    <p:extLst>
      <p:ext uri="{BB962C8B-B14F-4D97-AF65-F5344CB8AC3E}">
        <p14:creationId xmlns:p14="http://schemas.microsoft.com/office/powerpoint/2010/main" val="80904305"/>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3BF2-BCE9-47D7-B1C0-1F0E4936B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722E9-C3E4-48AF-996A-495AE659F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9E516-382B-4845-93BF-20C16EE0DB05}"/>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5" name="Footer Placeholder 4">
            <a:extLst>
              <a:ext uri="{FF2B5EF4-FFF2-40B4-BE49-F238E27FC236}">
                <a16:creationId xmlns:a16="http://schemas.microsoft.com/office/drawing/2014/main" id="{EAB96E16-F168-442A-843C-5D490D54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61BEA-A969-437A-BD8B-CB1B709AD430}"/>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024805626"/>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528449-3E11-45FF-BF3A-651867603E75}"/>
              </a:ext>
            </a:extLst>
          </p:cNvPr>
          <p:cNvSpPr>
            <a:spLocks noGrp="1"/>
          </p:cNvSpPr>
          <p:nvPr>
            <p:ph type="title" orient="vert"/>
          </p:nvPr>
        </p:nvSpPr>
        <p:spPr>
          <a:xfrm>
            <a:off x="8572500" y="870625"/>
            <a:ext cx="2476499" cy="50292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AFC0EAB0-2DFA-4CBA-86B1-1826EF523D4D}"/>
              </a:ext>
            </a:extLst>
          </p:cNvPr>
          <p:cNvSpPr>
            <a:spLocks noGrp="1"/>
          </p:cNvSpPr>
          <p:nvPr>
            <p:ph type="body" orient="vert" idx="1"/>
          </p:nvPr>
        </p:nvSpPr>
        <p:spPr>
          <a:xfrm>
            <a:off x="1143000" y="870625"/>
            <a:ext cx="7324928" cy="50292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A22F89-E1F5-45D7-945A-8A2886C4BA59}"/>
              </a:ext>
            </a:extLst>
          </p:cNvPr>
          <p:cNvSpPr>
            <a:spLocks noGrp="1"/>
          </p:cNvSpPr>
          <p:nvPr>
            <p:ph type="dt" sz="half" idx="10"/>
          </p:nvPr>
        </p:nvSpPr>
        <p:spPr/>
        <p:txBody>
          <a:bodyPr/>
          <a:lstStyle/>
          <a:p>
            <a:fld id="{3CADBD16-5BFB-4D9F-9646-C75D1B53BBB6}" type="datetimeFigureOut">
              <a:rPr lang="en-US" smtClean="0"/>
              <a:t>9/24/2022</a:t>
            </a:fld>
            <a:endParaRPr lang="en-US"/>
          </a:p>
        </p:txBody>
      </p:sp>
      <p:sp>
        <p:nvSpPr>
          <p:cNvPr id="5" name="Footer Placeholder 4">
            <a:extLst>
              <a:ext uri="{FF2B5EF4-FFF2-40B4-BE49-F238E27FC236}">
                <a16:creationId xmlns:a16="http://schemas.microsoft.com/office/drawing/2014/main" id="{637E7E82-5FB8-4289-AD0C-0BA788E1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A4046-1A2C-41F5-A177-1C3919C20569}"/>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95356575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9/24/2022</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a:t>
            </a:fld>
            <a:endParaRPr lang="en-US" dirty="0"/>
          </a:p>
        </p:txBody>
      </p:sp>
    </p:spTree>
    <p:extLst>
      <p:ext uri="{BB962C8B-B14F-4D97-AF65-F5344CB8AC3E}">
        <p14:creationId xmlns:p14="http://schemas.microsoft.com/office/powerpoint/2010/main" val="2257459156"/>
      </p:ext>
    </p:extLst>
  </p:cSld>
  <p:clrMap bg1="dk1" tx1="lt1" bg2="dk2" tx2="lt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48" r:id="rId6"/>
    <p:sldLayoutId id="2147483844" r:id="rId7"/>
    <p:sldLayoutId id="2147483845" r:id="rId8"/>
    <p:sldLayoutId id="2147483846" r:id="rId9"/>
    <p:sldLayoutId id="2147483847" r:id="rId10"/>
    <p:sldLayoutId id="2147483849" r:id="rId11"/>
  </p:sldLayoutIdLst>
  <p:transition spd="slow">
    <p:wipe/>
  </p:transition>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thedailybounce.net/tag/qa/" TargetMode="External"/><Relationship Id="rId2" Type="http://schemas.openxmlformats.org/officeDocument/2006/relationships/image" Target="../media/image25.jpeg"/><Relationship Id="rId1" Type="http://schemas.openxmlformats.org/officeDocument/2006/relationships/slideLayout" Target="../slideLayouts/slideLayout6.xml"/><Relationship Id="rId5" Type="http://schemas.openxmlformats.org/officeDocument/2006/relationships/hyperlink" Target="mailto:anand@bhushanrajaram.com" TargetMode="External"/><Relationship Id="rId4" Type="http://schemas.openxmlformats.org/officeDocument/2006/relationships/hyperlink" Target="https://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E5B79A0-69AD-4CBD-897F-32C7A2BA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477929" y="1181101"/>
            <a:ext cx="7236143" cy="2610914"/>
          </a:xfrm>
        </p:spPr>
        <p:txBody>
          <a:bodyPr anchor="b">
            <a:normAutofit/>
          </a:bodyPr>
          <a:lstStyle/>
          <a:p>
            <a:pPr algn="ctr"/>
            <a:endParaRPr lang="en-US" dirty="0">
              <a:solidFill>
                <a:schemeClr val="accent6">
                  <a:lumMod val="60000"/>
                  <a:lumOff val="40000"/>
                </a:schemeClr>
              </a:solidFill>
            </a:endParaRPr>
          </a:p>
        </p:txBody>
      </p:sp>
      <p:sp>
        <p:nvSpPr>
          <p:cNvPr id="3" name="Subtitle 2"/>
          <p:cNvSpPr>
            <a:spLocks noGrp="1"/>
          </p:cNvSpPr>
          <p:nvPr>
            <p:ph type="subTitle" idx="1"/>
          </p:nvPr>
        </p:nvSpPr>
        <p:spPr>
          <a:xfrm>
            <a:off x="3162054" y="4901055"/>
            <a:ext cx="5899356" cy="1271142"/>
          </a:xfrm>
        </p:spPr>
        <p:txBody>
          <a:bodyPr vert="horz" lIns="91440" tIns="45720" rIns="91440" bIns="45720" rtlCol="0" anchor="t">
            <a:normAutofit/>
          </a:bodyPr>
          <a:lstStyle/>
          <a:p>
            <a:pPr algn="ctr"/>
            <a:endParaRPr lang="en-US" dirty="0">
              <a:solidFill>
                <a:schemeClr val="accent6">
                  <a:lumMod val="60000"/>
                  <a:lumOff val="40000"/>
                </a:schemeClr>
              </a:solidFill>
            </a:endParaRPr>
          </a:p>
        </p:txBody>
      </p:sp>
      <p:sp>
        <p:nvSpPr>
          <p:cNvPr id="26" name="Freeform: Shape 25">
            <a:extLst>
              <a:ext uri="{FF2B5EF4-FFF2-40B4-BE49-F238E27FC236}">
                <a16:creationId xmlns:a16="http://schemas.microsoft.com/office/drawing/2014/main" id="{74270B3E-3C96-4381-9F21-EC83F1E1A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28" name="Straight Connector 27">
            <a:extLst>
              <a:ext uri="{FF2B5EF4-FFF2-40B4-BE49-F238E27FC236}">
                <a16:creationId xmlns:a16="http://schemas.microsoft.com/office/drawing/2014/main" id="{071DF4C0-7A22-4E59-9E9C-BD2E245364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6708" y="4316888"/>
            <a:ext cx="19585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7C2F33EB-E7CB-4EE9-BBBF-D632F5C0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C2B8771D-6C72-4963-A7EB-CBFA800D110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94440229"/>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B20E7A4-EC2C-47C8-BE55-65771E3F2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E560453E-5E0B-73CF-CCB2-BC6E041D6526}"/>
              </a:ext>
            </a:extLst>
          </p:cNvPr>
          <p:cNvSpPr>
            <a:spLocks noGrp="1"/>
          </p:cNvSpPr>
          <p:nvPr>
            <p:ph type="title"/>
          </p:nvPr>
        </p:nvSpPr>
        <p:spPr>
          <a:xfrm>
            <a:off x="740434" y="821666"/>
            <a:ext cx="3894413" cy="2514828"/>
          </a:xfrm>
        </p:spPr>
        <p:txBody>
          <a:bodyPr anchor="t">
            <a:normAutofit fontScale="90000"/>
          </a:bodyPr>
          <a:lstStyle/>
          <a:p>
            <a:r>
              <a:rPr lang="en-US" b="1" dirty="0">
                <a:solidFill>
                  <a:schemeClr val="accent6">
                    <a:lumMod val="60000"/>
                    <a:lumOff val="40000"/>
                  </a:schemeClr>
                </a:solidFill>
              </a:rPr>
              <a:t>Why is Contract Drafting an Essential skill?</a:t>
            </a:r>
          </a:p>
        </p:txBody>
      </p:sp>
      <p:cxnSp>
        <p:nvCxnSpPr>
          <p:cNvPr id="18" name="Straight Connector 17">
            <a:extLst>
              <a:ext uri="{FF2B5EF4-FFF2-40B4-BE49-F238E27FC236}">
                <a16:creationId xmlns:a16="http://schemas.microsoft.com/office/drawing/2014/main" id="{1766FD2F-248A-4AA1-8078-E26D6E690B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3">
            <a:extLst>
              <a:ext uri="{FF2B5EF4-FFF2-40B4-BE49-F238E27FC236}">
                <a16:creationId xmlns:a16="http://schemas.microsoft.com/office/drawing/2014/main" id="{A130C4D3-7ABC-318B-15A5-E254FB9557AF}"/>
              </a:ext>
            </a:extLst>
          </p:cNvPr>
          <p:cNvGraphicFramePr>
            <a:graphicFrameLocks noGrp="1"/>
          </p:cNvGraphicFramePr>
          <p:nvPr>
            <p:ph idx="1"/>
            <p:extLst>
              <p:ext uri="{D42A27DB-BD31-4B8C-83A1-F6EECF244321}">
                <p14:modId xmlns:p14="http://schemas.microsoft.com/office/powerpoint/2010/main" val="816875541"/>
              </p:ext>
            </p:extLst>
          </p:nvPr>
        </p:nvGraphicFramePr>
        <p:xfrm>
          <a:off x="4773644" y="822626"/>
          <a:ext cx="6749808" cy="5203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923602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EA1A24-9CA1-4513-A409-3AD90DB09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69A67B-9076-8F69-F787-B1644CB7E0A2}"/>
              </a:ext>
            </a:extLst>
          </p:cNvPr>
          <p:cNvSpPr>
            <a:spLocks noGrp="1"/>
          </p:cNvSpPr>
          <p:nvPr>
            <p:ph type="title"/>
          </p:nvPr>
        </p:nvSpPr>
        <p:spPr>
          <a:xfrm>
            <a:off x="937247" y="331095"/>
            <a:ext cx="10055419" cy="1001886"/>
          </a:xfrm>
        </p:spPr>
        <p:txBody>
          <a:bodyPr anchor="b">
            <a:normAutofit/>
          </a:bodyPr>
          <a:lstStyle/>
          <a:p>
            <a:pPr algn="ctr">
              <a:lnSpc>
                <a:spcPct val="90000"/>
              </a:lnSpc>
            </a:pPr>
            <a:r>
              <a:rPr lang="en-US" sz="3100" b="1" dirty="0">
                <a:solidFill>
                  <a:schemeClr val="accent6">
                    <a:lumMod val="60000"/>
                    <a:lumOff val="40000"/>
                  </a:schemeClr>
                </a:solidFill>
                <a:ea typeface="+mj-lt"/>
                <a:cs typeface="+mj-lt"/>
              </a:rPr>
              <a:t>Converting MoU, Letter of Intent into formal contract</a:t>
            </a:r>
            <a:endParaRPr lang="en-US" sz="3100" b="1">
              <a:solidFill>
                <a:schemeClr val="accent6">
                  <a:lumMod val="60000"/>
                  <a:lumOff val="40000"/>
                </a:schemeClr>
              </a:solidFill>
            </a:endParaRPr>
          </a:p>
        </p:txBody>
      </p:sp>
      <p:cxnSp>
        <p:nvCxnSpPr>
          <p:cNvPr id="11" name="Straight Connector 10">
            <a:extLst>
              <a:ext uri="{FF2B5EF4-FFF2-40B4-BE49-F238E27FC236}">
                <a16:creationId xmlns:a16="http://schemas.microsoft.com/office/drawing/2014/main" id="{3C0930BD-361E-4C4D-8B08-ED210DFA2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EA31CE1-A44D-CBC8-79A0-F0F1ADD53D27}"/>
              </a:ext>
            </a:extLst>
          </p:cNvPr>
          <p:cNvGraphicFramePr>
            <a:graphicFrameLocks noGrp="1"/>
          </p:cNvGraphicFramePr>
          <p:nvPr>
            <p:ph idx="1"/>
            <p:extLst>
              <p:ext uri="{D42A27DB-BD31-4B8C-83A1-F6EECF244321}">
                <p14:modId xmlns:p14="http://schemas.microsoft.com/office/powerpoint/2010/main" val="2967048218"/>
              </p:ext>
            </p:extLst>
          </p:nvPr>
        </p:nvGraphicFramePr>
        <p:xfrm>
          <a:off x="280359" y="1532884"/>
          <a:ext cx="11444377" cy="4366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507004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EA1A24-9CA1-4513-A409-3AD90DB09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3C0930BD-361E-4C4D-8B08-ED210DFA2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 name="Diagram 4">
            <a:extLst>
              <a:ext uri="{FF2B5EF4-FFF2-40B4-BE49-F238E27FC236}">
                <a16:creationId xmlns:a16="http://schemas.microsoft.com/office/drawing/2014/main" id="{4F4E8487-C9DA-C598-6AD4-BACA3E6991E3}"/>
              </a:ext>
            </a:extLst>
          </p:cNvPr>
          <p:cNvGraphicFramePr>
            <a:graphicFrameLocks noGrp="1"/>
          </p:cNvGraphicFramePr>
          <p:nvPr>
            <p:ph idx="1"/>
            <p:extLst>
              <p:ext uri="{D42A27DB-BD31-4B8C-83A1-F6EECF244321}">
                <p14:modId xmlns:p14="http://schemas.microsoft.com/office/powerpoint/2010/main" val="4004430034"/>
              </p:ext>
            </p:extLst>
          </p:nvPr>
        </p:nvGraphicFramePr>
        <p:xfrm>
          <a:off x="668548" y="540846"/>
          <a:ext cx="10826150" cy="54589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915948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20E7A4-EC2C-47C8-BE55-65771E3F2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CF23DDA-0D09-4FE5-AE88-EBBE5E024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885325" cy="6858000"/>
          </a:xfrm>
          <a:custGeom>
            <a:avLst/>
            <a:gdLst>
              <a:gd name="connsiteX0" fmla="*/ 4456883 w 6885325"/>
              <a:gd name="connsiteY0" fmla="*/ 6858000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4 w 6885325"/>
              <a:gd name="connsiteY6" fmla="*/ 4070877 h 6858000"/>
              <a:gd name="connsiteX7" fmla="*/ 6885325 w 6885325"/>
              <a:gd name="connsiteY7" fmla="*/ 4070876 h 6858000"/>
              <a:gd name="connsiteX8" fmla="*/ 6885325 w 6885325"/>
              <a:gd name="connsiteY8" fmla="*/ 6857999 h 6858000"/>
              <a:gd name="connsiteX9" fmla="*/ 4456884 w 6885325"/>
              <a:gd name="connsiteY9" fmla="*/ 6857999 h 6858000"/>
              <a:gd name="connsiteX0" fmla="*/ 4456884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4 w 6885325"/>
              <a:gd name="connsiteY6" fmla="*/ 4070877 h 6858000"/>
              <a:gd name="connsiteX7" fmla="*/ 6885325 w 6885325"/>
              <a:gd name="connsiteY7" fmla="*/ 4070876 h 6858000"/>
              <a:gd name="connsiteX8" fmla="*/ 6885325 w 6885325"/>
              <a:gd name="connsiteY8" fmla="*/ 6857999 h 6858000"/>
              <a:gd name="connsiteX9" fmla="*/ 4456884 w 6885325"/>
              <a:gd name="connsiteY9"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4 w 6885325"/>
              <a:gd name="connsiteY6" fmla="*/ 4070877 h 6858000"/>
              <a:gd name="connsiteX7" fmla="*/ 6885325 w 6885325"/>
              <a:gd name="connsiteY7" fmla="*/ 4070876 h 6858000"/>
              <a:gd name="connsiteX8" fmla="*/ 6885325 w 6885325"/>
              <a:gd name="connsiteY8"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4 w 6885325"/>
              <a:gd name="connsiteY6" fmla="*/ 4070877 h 6858000"/>
              <a:gd name="connsiteX7" fmla="*/ 6885325 w 6885325"/>
              <a:gd name="connsiteY7"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5 w 6885325"/>
              <a:gd name="connsiteY6"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5 w 6885325"/>
              <a:gd name="connsiteY5"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685799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5325" h="6858000">
                <a:moveTo>
                  <a:pt x="6885325" y="6857999"/>
                </a:moveTo>
                <a:lnTo>
                  <a:pt x="0" y="6858000"/>
                </a:lnTo>
                <a:lnTo>
                  <a:pt x="6010592" y="0"/>
                </a:lnTo>
                <a:lnTo>
                  <a:pt x="6885325" y="0"/>
                </a:lnTo>
                <a:lnTo>
                  <a:pt x="6885325" y="6857999"/>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D978862-949C-BF24-0330-FF0173C38BB2}"/>
              </a:ext>
            </a:extLst>
          </p:cNvPr>
          <p:cNvSpPr>
            <a:spLocks noGrp="1"/>
          </p:cNvSpPr>
          <p:nvPr>
            <p:ph type="title"/>
          </p:nvPr>
        </p:nvSpPr>
        <p:spPr>
          <a:xfrm>
            <a:off x="1143001" y="1181101"/>
            <a:ext cx="3533033" cy="1562100"/>
          </a:xfrm>
        </p:spPr>
        <p:txBody>
          <a:bodyPr anchor="t">
            <a:normAutofit/>
          </a:bodyPr>
          <a:lstStyle/>
          <a:p>
            <a:r>
              <a:rPr lang="en-US" b="1" dirty="0">
                <a:solidFill>
                  <a:schemeClr val="accent6">
                    <a:lumMod val="60000"/>
                    <a:lumOff val="40000"/>
                  </a:schemeClr>
                </a:solidFill>
              </a:rPr>
              <a:t>LOI and MOU</a:t>
            </a:r>
          </a:p>
        </p:txBody>
      </p:sp>
      <p:cxnSp>
        <p:nvCxnSpPr>
          <p:cNvPr id="13" name="Straight Connector 12">
            <a:extLst>
              <a:ext uri="{FF2B5EF4-FFF2-40B4-BE49-F238E27FC236}">
                <a16:creationId xmlns:a16="http://schemas.microsoft.com/office/drawing/2014/main" id="{1766FD2F-248A-4AA1-8078-E26D6E690B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7B91D4E-C2CF-0A07-BB41-0D888CAEA1CB}"/>
              </a:ext>
            </a:extLst>
          </p:cNvPr>
          <p:cNvGraphicFramePr>
            <a:graphicFrameLocks noGrp="1"/>
          </p:cNvGraphicFramePr>
          <p:nvPr>
            <p:ph idx="1"/>
            <p:extLst>
              <p:ext uri="{D42A27DB-BD31-4B8C-83A1-F6EECF244321}">
                <p14:modId xmlns:p14="http://schemas.microsoft.com/office/powerpoint/2010/main" val="3649800235"/>
              </p:ext>
            </p:extLst>
          </p:nvPr>
        </p:nvGraphicFramePr>
        <p:xfrm>
          <a:off x="6111979" y="611737"/>
          <a:ext cx="5073908" cy="56892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69418709-1158-4D09-850C-4EB7F70D36B3}"/>
              </a:ext>
            </a:extLst>
          </p:cNvPr>
          <p:cNvSpPr txBox="1"/>
          <p:nvPr/>
        </p:nvSpPr>
        <p:spPr>
          <a:xfrm>
            <a:off x="731520" y="3157728"/>
            <a:ext cx="4592320" cy="1200329"/>
          </a:xfrm>
          <a:prstGeom prst="rect">
            <a:avLst/>
          </a:prstGeom>
          <a:noFill/>
        </p:spPr>
        <p:txBody>
          <a:bodyPr wrap="square" rtlCol="0">
            <a:spAutoFit/>
          </a:bodyPr>
          <a:lstStyle/>
          <a:p>
            <a:r>
              <a:rPr lang="en-US" dirty="0"/>
              <a:t>MOUs and LOIs *ARE* typically binding unless you introduce express language in the contract that indicates that they are non binding.</a:t>
            </a:r>
          </a:p>
        </p:txBody>
      </p:sp>
    </p:spTree>
    <p:extLst>
      <p:ext uri="{BB962C8B-B14F-4D97-AF65-F5344CB8AC3E}">
        <p14:creationId xmlns:p14="http://schemas.microsoft.com/office/powerpoint/2010/main" val="53643552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ahLst/>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25" name="Straight Connector 24">
            <a:extLst>
              <a:ext uri="{FF2B5EF4-FFF2-40B4-BE49-F238E27FC236}">
                <a16:creationId xmlns:a16="http://schemas.microsoft.com/office/drawing/2014/main" id="{4C75A547-BCD1-42BE-966E-53CA0AB931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70105F5E-5B61-4F51-927C-5B28DB7DD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EC48354D-16E9-4575-B90B-6F6DE75D46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45367FF-222D-1E81-E24E-2DEE8BB7626C}"/>
              </a:ext>
            </a:extLst>
          </p:cNvPr>
          <p:cNvSpPr>
            <a:spLocks noGrp="1"/>
          </p:cNvSpPr>
          <p:nvPr>
            <p:ph type="title"/>
          </p:nvPr>
        </p:nvSpPr>
        <p:spPr>
          <a:xfrm>
            <a:off x="1175267" y="1349233"/>
            <a:ext cx="9850010" cy="3793336"/>
          </a:xfrm>
        </p:spPr>
        <p:txBody>
          <a:bodyPr vert="horz" lIns="91440" tIns="45720" rIns="91440" bIns="45720" rtlCol="0" anchor="t">
            <a:normAutofit fontScale="90000"/>
          </a:bodyPr>
          <a:lstStyle/>
          <a:p>
            <a:pPr algn="ctr">
              <a:lnSpc>
                <a:spcPct val="90000"/>
              </a:lnSpc>
            </a:pPr>
            <a:r>
              <a:rPr lang="en-US" sz="6100" b="1" cap="all" spc="300" dirty="0">
                <a:solidFill>
                  <a:schemeClr val="accent6">
                    <a:lumMod val="60000"/>
                    <a:lumOff val="40000"/>
                  </a:schemeClr>
                </a:solidFill>
              </a:rPr>
              <a:t>Formation of Contracts – Techniques in drafting Contracts</a:t>
            </a:r>
            <a:endParaRPr lang="en-US" b="1">
              <a:solidFill>
                <a:schemeClr val="accent6">
                  <a:lumMod val="60000"/>
                  <a:lumOff val="40000"/>
                </a:schemeClr>
              </a:solidFill>
            </a:endParaRPr>
          </a:p>
        </p:txBody>
      </p:sp>
      <p:cxnSp>
        <p:nvCxnSpPr>
          <p:cNvPr id="31" name="Straight Connector 30">
            <a:extLst>
              <a:ext uri="{FF2B5EF4-FFF2-40B4-BE49-F238E27FC236}">
                <a16:creationId xmlns:a16="http://schemas.microsoft.com/office/drawing/2014/main" id="{336FDCA7-0AF2-4082-9481-EF2C115F22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94324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AA1C059-872C-EA2E-C7C5-61AC586D23D0}"/>
              </a:ext>
            </a:extLst>
          </p:cNvPr>
          <p:cNvGraphicFramePr>
            <a:graphicFrameLocks noGrp="1"/>
          </p:cNvGraphicFramePr>
          <p:nvPr>
            <p:ph idx="1"/>
            <p:extLst>
              <p:ext uri="{D42A27DB-BD31-4B8C-83A1-F6EECF244321}">
                <p14:modId xmlns:p14="http://schemas.microsoft.com/office/powerpoint/2010/main" val="3671136565"/>
              </p:ext>
            </p:extLst>
          </p:nvPr>
        </p:nvGraphicFramePr>
        <p:xfrm>
          <a:off x="1143000" y="649876"/>
          <a:ext cx="9905999" cy="5249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39301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
            <a:extLst>
              <a:ext uri="{FF2B5EF4-FFF2-40B4-BE49-F238E27FC236}">
                <a16:creationId xmlns:a16="http://schemas.microsoft.com/office/drawing/2014/main" id="{E3DEB15C-26ED-F8BE-68AB-9FD44755E976}"/>
              </a:ext>
            </a:extLst>
          </p:cNvPr>
          <p:cNvGraphicFramePr>
            <a:graphicFrameLocks noGrp="1"/>
          </p:cNvGraphicFramePr>
          <p:nvPr>
            <p:ph idx="1"/>
            <p:extLst>
              <p:ext uri="{D42A27DB-BD31-4B8C-83A1-F6EECF244321}">
                <p14:modId xmlns:p14="http://schemas.microsoft.com/office/powerpoint/2010/main" val="2283276510"/>
              </p:ext>
            </p:extLst>
          </p:nvPr>
        </p:nvGraphicFramePr>
        <p:xfrm>
          <a:off x="496019" y="391095"/>
          <a:ext cx="11329358" cy="5723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4253865"/>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20E7A4-EC2C-47C8-BE55-65771E3F2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CF23DDA-0D09-4FE5-AE88-EBBE5E024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885325" cy="6858000"/>
          </a:xfrm>
          <a:custGeom>
            <a:avLst/>
            <a:gdLst>
              <a:gd name="connsiteX0" fmla="*/ 4456883 w 6885325"/>
              <a:gd name="connsiteY0" fmla="*/ 6858000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4 w 6885325"/>
              <a:gd name="connsiteY6" fmla="*/ 4070877 h 6858000"/>
              <a:gd name="connsiteX7" fmla="*/ 6885325 w 6885325"/>
              <a:gd name="connsiteY7" fmla="*/ 4070876 h 6858000"/>
              <a:gd name="connsiteX8" fmla="*/ 6885325 w 6885325"/>
              <a:gd name="connsiteY8" fmla="*/ 6857999 h 6858000"/>
              <a:gd name="connsiteX9" fmla="*/ 4456884 w 6885325"/>
              <a:gd name="connsiteY9" fmla="*/ 6857999 h 6858000"/>
              <a:gd name="connsiteX0" fmla="*/ 4456884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4 w 6885325"/>
              <a:gd name="connsiteY6" fmla="*/ 4070877 h 6858000"/>
              <a:gd name="connsiteX7" fmla="*/ 6885325 w 6885325"/>
              <a:gd name="connsiteY7" fmla="*/ 4070876 h 6858000"/>
              <a:gd name="connsiteX8" fmla="*/ 6885325 w 6885325"/>
              <a:gd name="connsiteY8" fmla="*/ 6857999 h 6858000"/>
              <a:gd name="connsiteX9" fmla="*/ 4456884 w 6885325"/>
              <a:gd name="connsiteY9"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4 w 6885325"/>
              <a:gd name="connsiteY6" fmla="*/ 4070877 h 6858000"/>
              <a:gd name="connsiteX7" fmla="*/ 6885325 w 6885325"/>
              <a:gd name="connsiteY7" fmla="*/ 4070876 h 6858000"/>
              <a:gd name="connsiteX8" fmla="*/ 6885325 w 6885325"/>
              <a:gd name="connsiteY8"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4 w 6885325"/>
              <a:gd name="connsiteY6" fmla="*/ 4070877 h 6858000"/>
              <a:gd name="connsiteX7" fmla="*/ 6885325 w 6885325"/>
              <a:gd name="connsiteY7"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4 w 6885325"/>
              <a:gd name="connsiteY5" fmla="*/ 1545582 h 6858000"/>
              <a:gd name="connsiteX6" fmla="*/ 6885325 w 6885325"/>
              <a:gd name="connsiteY6"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1545581 h 6858000"/>
              <a:gd name="connsiteX5" fmla="*/ 6885325 w 6885325"/>
              <a:gd name="connsiteY5" fmla="*/ 6857999 h 6858000"/>
              <a:gd name="connsiteX0" fmla="*/ 6885325 w 6885325"/>
              <a:gd name="connsiteY0" fmla="*/ 6857999 h 6858000"/>
              <a:gd name="connsiteX1" fmla="*/ 0 w 6885325"/>
              <a:gd name="connsiteY1" fmla="*/ 6858000 h 6858000"/>
              <a:gd name="connsiteX2" fmla="*/ 6010592 w 6885325"/>
              <a:gd name="connsiteY2" fmla="*/ 0 h 6858000"/>
              <a:gd name="connsiteX3" fmla="*/ 6885325 w 6885325"/>
              <a:gd name="connsiteY3" fmla="*/ 0 h 6858000"/>
              <a:gd name="connsiteX4" fmla="*/ 6885325 w 6885325"/>
              <a:gd name="connsiteY4" fmla="*/ 685799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5325" h="6858000">
                <a:moveTo>
                  <a:pt x="6885325" y="6857999"/>
                </a:moveTo>
                <a:lnTo>
                  <a:pt x="0" y="6858000"/>
                </a:lnTo>
                <a:lnTo>
                  <a:pt x="6010592" y="0"/>
                </a:lnTo>
                <a:lnTo>
                  <a:pt x="6885325" y="0"/>
                </a:lnTo>
                <a:lnTo>
                  <a:pt x="6885325" y="6857999"/>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3" name="Straight Connector 12">
            <a:extLst>
              <a:ext uri="{FF2B5EF4-FFF2-40B4-BE49-F238E27FC236}">
                <a16:creationId xmlns:a16="http://schemas.microsoft.com/office/drawing/2014/main" id="{1766FD2F-248A-4AA1-8078-E26D6E690B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B358B5B-58D9-B2F3-673C-6EAEC8BE1FC5}"/>
              </a:ext>
            </a:extLst>
          </p:cNvPr>
          <p:cNvGraphicFramePr>
            <a:graphicFrameLocks noGrp="1"/>
          </p:cNvGraphicFramePr>
          <p:nvPr>
            <p:ph idx="1"/>
            <p:extLst>
              <p:ext uri="{D42A27DB-BD31-4B8C-83A1-F6EECF244321}">
                <p14:modId xmlns:p14="http://schemas.microsoft.com/office/powerpoint/2010/main" val="268847268"/>
              </p:ext>
            </p:extLst>
          </p:nvPr>
        </p:nvGraphicFramePr>
        <p:xfrm>
          <a:off x="1094282" y="525473"/>
          <a:ext cx="10091605" cy="5229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11981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ahLst/>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9" name="Straight Connector 8">
            <a:extLst>
              <a:ext uri="{FF2B5EF4-FFF2-40B4-BE49-F238E27FC236}">
                <a16:creationId xmlns:a16="http://schemas.microsoft.com/office/drawing/2014/main" id="{4C75A547-BCD1-42BE-966E-53CA0AB931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4E5B79A0-69AD-4CBD-897F-32C7A2BA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9F40E7-85BF-4B96-9106-6E52D3996BEB}"/>
              </a:ext>
            </a:extLst>
          </p:cNvPr>
          <p:cNvSpPr>
            <a:spLocks noGrp="1"/>
          </p:cNvSpPr>
          <p:nvPr>
            <p:ph type="title"/>
          </p:nvPr>
        </p:nvSpPr>
        <p:spPr>
          <a:xfrm>
            <a:off x="2477929" y="1181101"/>
            <a:ext cx="7236143" cy="2610914"/>
          </a:xfrm>
        </p:spPr>
        <p:txBody>
          <a:bodyPr vert="horz" lIns="91440" tIns="45720" rIns="91440" bIns="45720" rtlCol="0" anchor="b">
            <a:normAutofit/>
          </a:bodyPr>
          <a:lstStyle/>
          <a:p>
            <a:pPr algn="ctr"/>
            <a:r>
              <a:rPr lang="en-US" sz="4800" b="1" cap="all" spc="300" dirty="0">
                <a:solidFill>
                  <a:schemeClr val="accent6">
                    <a:lumMod val="60000"/>
                    <a:lumOff val="40000"/>
                  </a:schemeClr>
                </a:solidFill>
              </a:rPr>
              <a:t>Introductory Provisions</a:t>
            </a:r>
          </a:p>
        </p:txBody>
      </p:sp>
      <p:sp>
        <p:nvSpPr>
          <p:cNvPr id="13" name="Freeform: Shape 12">
            <a:extLst>
              <a:ext uri="{FF2B5EF4-FFF2-40B4-BE49-F238E27FC236}">
                <a16:creationId xmlns:a16="http://schemas.microsoft.com/office/drawing/2014/main" id="{74270B3E-3C96-4381-9F21-EC83F1E1A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5" name="Straight Connector 14">
            <a:extLst>
              <a:ext uri="{FF2B5EF4-FFF2-40B4-BE49-F238E27FC236}">
                <a16:creationId xmlns:a16="http://schemas.microsoft.com/office/drawing/2014/main" id="{071DF4C0-7A22-4E59-9E9C-BD2E245364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6708" y="4316888"/>
            <a:ext cx="19585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7C2F33EB-E7CB-4EE9-BBBF-D632F5C0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7913413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BEA1A24-9CA1-4513-A409-3AD90DB09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D25E49-3357-0F22-5056-18FD5DE4BD64}"/>
              </a:ext>
            </a:extLst>
          </p:cNvPr>
          <p:cNvSpPr>
            <a:spLocks noGrp="1"/>
          </p:cNvSpPr>
          <p:nvPr>
            <p:ph type="title"/>
          </p:nvPr>
        </p:nvSpPr>
        <p:spPr>
          <a:xfrm>
            <a:off x="1771133" y="216076"/>
            <a:ext cx="8689571" cy="1001886"/>
          </a:xfrm>
        </p:spPr>
        <p:txBody>
          <a:bodyPr anchor="b">
            <a:normAutofit/>
          </a:bodyPr>
          <a:lstStyle/>
          <a:p>
            <a:pPr algn="ctr"/>
            <a:r>
              <a:rPr lang="en-US" b="1" dirty="0">
                <a:solidFill>
                  <a:schemeClr val="accent6">
                    <a:lumMod val="60000"/>
                    <a:lumOff val="40000"/>
                  </a:schemeClr>
                </a:solidFill>
              </a:rPr>
              <a:t>1. Preamble and Recitals</a:t>
            </a:r>
          </a:p>
        </p:txBody>
      </p:sp>
      <p:cxnSp>
        <p:nvCxnSpPr>
          <p:cNvPr id="20" name="Straight Connector 19">
            <a:extLst>
              <a:ext uri="{FF2B5EF4-FFF2-40B4-BE49-F238E27FC236}">
                <a16:creationId xmlns:a16="http://schemas.microsoft.com/office/drawing/2014/main" id="{3C0930BD-361E-4C4D-8B08-ED210DFA2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0E879B4-666A-BDB2-A990-775C1DA9F926}"/>
              </a:ext>
            </a:extLst>
          </p:cNvPr>
          <p:cNvGraphicFramePr>
            <a:graphicFrameLocks noGrp="1"/>
          </p:cNvGraphicFramePr>
          <p:nvPr>
            <p:ph idx="1"/>
            <p:extLst>
              <p:ext uri="{D42A27DB-BD31-4B8C-83A1-F6EECF244321}">
                <p14:modId xmlns:p14="http://schemas.microsoft.com/office/powerpoint/2010/main" val="3926308580"/>
              </p:ext>
            </p:extLst>
          </p:nvPr>
        </p:nvGraphicFramePr>
        <p:xfrm>
          <a:off x="309113" y="1446621"/>
          <a:ext cx="11645661" cy="4970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50402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20E7A4-EC2C-47C8-BE55-65771E3F2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B7CE33-E314-3D4E-1702-B5EED5A70AA2}"/>
              </a:ext>
            </a:extLst>
          </p:cNvPr>
          <p:cNvSpPr>
            <a:spLocks noGrp="1"/>
          </p:cNvSpPr>
          <p:nvPr>
            <p:ph type="title"/>
          </p:nvPr>
        </p:nvSpPr>
        <p:spPr>
          <a:xfrm>
            <a:off x="323491" y="1526156"/>
            <a:ext cx="4181960" cy="4575687"/>
          </a:xfrm>
        </p:spPr>
        <p:txBody>
          <a:bodyPr anchor="b">
            <a:normAutofit/>
          </a:bodyPr>
          <a:lstStyle/>
          <a:p>
            <a:r>
              <a:rPr lang="en-US" b="1" dirty="0">
                <a:solidFill>
                  <a:schemeClr val="accent6">
                    <a:lumMod val="60000"/>
                    <a:lumOff val="40000"/>
                  </a:schemeClr>
                </a:solidFill>
              </a:rPr>
              <a:t>2. Definitions</a:t>
            </a:r>
          </a:p>
        </p:txBody>
      </p:sp>
      <p:cxnSp>
        <p:nvCxnSpPr>
          <p:cNvPr id="11" name="Straight Connector 10">
            <a:extLst>
              <a:ext uri="{FF2B5EF4-FFF2-40B4-BE49-F238E27FC236}">
                <a16:creationId xmlns:a16="http://schemas.microsoft.com/office/drawing/2014/main" id="{1766FD2F-248A-4AA1-8078-E26D6E690B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D3EE330-1B66-3783-1263-730242202C9B}"/>
              </a:ext>
            </a:extLst>
          </p:cNvPr>
          <p:cNvGraphicFramePr>
            <a:graphicFrameLocks noGrp="1"/>
          </p:cNvGraphicFramePr>
          <p:nvPr>
            <p:ph idx="1"/>
            <p:extLst>
              <p:ext uri="{D42A27DB-BD31-4B8C-83A1-F6EECF244321}">
                <p14:modId xmlns:p14="http://schemas.microsoft.com/office/powerpoint/2010/main" val="281565812"/>
              </p:ext>
            </p:extLst>
          </p:nvPr>
        </p:nvGraphicFramePr>
        <p:xfrm>
          <a:off x="4586739" y="491947"/>
          <a:ext cx="7094865" cy="5878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468580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ahLst/>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9" name="Straight Connector 8">
            <a:extLst>
              <a:ext uri="{FF2B5EF4-FFF2-40B4-BE49-F238E27FC236}">
                <a16:creationId xmlns:a16="http://schemas.microsoft.com/office/drawing/2014/main" id="{4C75A547-BCD1-42BE-966E-53CA0AB931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4E5B79A0-69AD-4CBD-897F-32C7A2BA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87A367-F16E-AF5B-2DDF-74F40E845AB5}"/>
              </a:ext>
            </a:extLst>
          </p:cNvPr>
          <p:cNvSpPr>
            <a:spLocks noGrp="1"/>
          </p:cNvSpPr>
          <p:nvPr>
            <p:ph type="title"/>
          </p:nvPr>
        </p:nvSpPr>
        <p:spPr>
          <a:xfrm>
            <a:off x="2477929" y="1181101"/>
            <a:ext cx="7236143" cy="2610914"/>
          </a:xfrm>
        </p:spPr>
        <p:txBody>
          <a:bodyPr vert="horz" lIns="91440" tIns="45720" rIns="91440" bIns="45720" rtlCol="0" anchor="b">
            <a:normAutofit/>
          </a:bodyPr>
          <a:lstStyle/>
          <a:p>
            <a:pPr algn="ctr"/>
            <a:r>
              <a:rPr lang="en-US" sz="4800" b="1" cap="all" spc="300" dirty="0">
                <a:solidFill>
                  <a:schemeClr val="accent6">
                    <a:lumMod val="60000"/>
                    <a:lumOff val="40000"/>
                  </a:schemeClr>
                </a:solidFill>
              </a:rPr>
              <a:t>Critical Provisions</a:t>
            </a:r>
          </a:p>
        </p:txBody>
      </p:sp>
      <p:sp>
        <p:nvSpPr>
          <p:cNvPr id="13" name="Freeform: Shape 12">
            <a:extLst>
              <a:ext uri="{FF2B5EF4-FFF2-40B4-BE49-F238E27FC236}">
                <a16:creationId xmlns:a16="http://schemas.microsoft.com/office/drawing/2014/main" id="{74270B3E-3C96-4381-9F21-EC83F1E1A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5" name="Straight Connector 14">
            <a:extLst>
              <a:ext uri="{FF2B5EF4-FFF2-40B4-BE49-F238E27FC236}">
                <a16:creationId xmlns:a16="http://schemas.microsoft.com/office/drawing/2014/main" id="{071DF4C0-7A22-4E59-9E9C-BD2E245364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6708" y="4316888"/>
            <a:ext cx="19585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7C2F33EB-E7CB-4EE9-BBBF-D632F5C0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62884696"/>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EA1A24-9CA1-4513-A409-3AD90DB09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619AE6-6D7E-ECFF-3FAD-80005927BBE3}"/>
              </a:ext>
            </a:extLst>
          </p:cNvPr>
          <p:cNvSpPr>
            <a:spLocks noGrp="1"/>
          </p:cNvSpPr>
          <p:nvPr>
            <p:ph type="title"/>
          </p:nvPr>
        </p:nvSpPr>
        <p:spPr>
          <a:xfrm>
            <a:off x="1771133" y="72302"/>
            <a:ext cx="8689571" cy="1001886"/>
          </a:xfrm>
        </p:spPr>
        <p:txBody>
          <a:bodyPr anchor="b">
            <a:normAutofit/>
          </a:bodyPr>
          <a:lstStyle/>
          <a:p>
            <a:pPr algn="ctr"/>
            <a:r>
              <a:rPr lang="en-US" b="1" dirty="0">
                <a:solidFill>
                  <a:schemeClr val="accent6">
                    <a:lumMod val="60000"/>
                    <a:lumOff val="40000"/>
                  </a:schemeClr>
                </a:solidFill>
              </a:rPr>
              <a:t>1. Conditions Precedent</a:t>
            </a:r>
            <a:endParaRPr lang="en-US" dirty="0">
              <a:solidFill>
                <a:schemeClr val="accent6">
                  <a:lumMod val="60000"/>
                  <a:lumOff val="40000"/>
                </a:schemeClr>
              </a:solidFill>
            </a:endParaRPr>
          </a:p>
        </p:txBody>
      </p:sp>
      <p:cxnSp>
        <p:nvCxnSpPr>
          <p:cNvPr id="11" name="Straight Connector 10">
            <a:extLst>
              <a:ext uri="{FF2B5EF4-FFF2-40B4-BE49-F238E27FC236}">
                <a16:creationId xmlns:a16="http://schemas.microsoft.com/office/drawing/2014/main" id="{3C0930BD-361E-4C4D-8B08-ED210DFA2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26918B3-FC99-406F-7486-18F5D350ED38}"/>
              </a:ext>
            </a:extLst>
          </p:cNvPr>
          <p:cNvGraphicFramePr>
            <a:graphicFrameLocks noGrp="1"/>
          </p:cNvGraphicFramePr>
          <p:nvPr>
            <p:ph idx="1"/>
            <p:extLst>
              <p:ext uri="{D42A27DB-BD31-4B8C-83A1-F6EECF244321}">
                <p14:modId xmlns:p14="http://schemas.microsoft.com/office/powerpoint/2010/main" val="2590237957"/>
              </p:ext>
            </p:extLst>
          </p:nvPr>
        </p:nvGraphicFramePr>
        <p:xfrm>
          <a:off x="567906" y="1331601"/>
          <a:ext cx="11171208" cy="5113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0520533"/>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
            <a:extLst>
              <a:ext uri="{FF2B5EF4-FFF2-40B4-BE49-F238E27FC236}">
                <a16:creationId xmlns:a16="http://schemas.microsoft.com/office/drawing/2014/main" id="{8CA73B63-DE3C-CDA5-B91C-B14CB7E76FB2}"/>
              </a:ext>
            </a:extLst>
          </p:cNvPr>
          <p:cNvGraphicFramePr>
            <a:graphicFrameLocks noGrp="1"/>
          </p:cNvGraphicFramePr>
          <p:nvPr>
            <p:ph idx="1"/>
            <p:extLst>
              <p:ext uri="{D42A27DB-BD31-4B8C-83A1-F6EECF244321}">
                <p14:modId xmlns:p14="http://schemas.microsoft.com/office/powerpoint/2010/main" val="2199718576"/>
              </p:ext>
            </p:extLst>
          </p:nvPr>
        </p:nvGraphicFramePr>
        <p:xfrm>
          <a:off x="625416" y="649887"/>
          <a:ext cx="10883659" cy="5249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1272558"/>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E0D73-24B7-C87C-4624-E4DDED339CAB}"/>
              </a:ext>
            </a:extLst>
          </p:cNvPr>
          <p:cNvSpPr>
            <a:spLocks noGrp="1"/>
          </p:cNvSpPr>
          <p:nvPr>
            <p:ph type="title"/>
          </p:nvPr>
        </p:nvSpPr>
        <p:spPr>
          <a:xfrm>
            <a:off x="1143000" y="-4084"/>
            <a:ext cx="9905999" cy="1360898"/>
          </a:xfrm>
        </p:spPr>
        <p:txBody>
          <a:bodyPr/>
          <a:lstStyle/>
          <a:p>
            <a:pPr algn="ctr"/>
            <a:r>
              <a:rPr lang="en-US" b="1" dirty="0">
                <a:solidFill>
                  <a:schemeClr val="accent6">
                    <a:lumMod val="60000"/>
                    <a:lumOff val="40000"/>
                  </a:schemeClr>
                </a:solidFill>
              </a:rPr>
              <a:t>2. Consideration</a:t>
            </a:r>
            <a:endParaRPr lang="en-US" dirty="0">
              <a:solidFill>
                <a:schemeClr val="accent6">
                  <a:lumMod val="60000"/>
                  <a:lumOff val="40000"/>
                </a:schemeClr>
              </a:solidFill>
            </a:endParaRPr>
          </a:p>
        </p:txBody>
      </p:sp>
      <p:graphicFrame>
        <p:nvGraphicFramePr>
          <p:cNvPr id="5" name="Content Placeholder 2">
            <a:extLst>
              <a:ext uri="{FF2B5EF4-FFF2-40B4-BE49-F238E27FC236}">
                <a16:creationId xmlns:a16="http://schemas.microsoft.com/office/drawing/2014/main" id="{51A4A25D-2214-2541-44CF-D5DFFFF20283}"/>
              </a:ext>
            </a:extLst>
          </p:cNvPr>
          <p:cNvGraphicFramePr>
            <a:graphicFrameLocks noGrp="1"/>
          </p:cNvGraphicFramePr>
          <p:nvPr>
            <p:ph idx="1"/>
            <p:extLst>
              <p:ext uri="{D42A27DB-BD31-4B8C-83A1-F6EECF244321}">
                <p14:modId xmlns:p14="http://schemas.microsoft.com/office/powerpoint/2010/main" val="3251959860"/>
              </p:ext>
            </p:extLst>
          </p:nvPr>
        </p:nvGraphicFramePr>
        <p:xfrm>
          <a:off x="107831" y="1354366"/>
          <a:ext cx="11990714" cy="4789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741498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DCC90-0B8C-21D2-0863-4365444F39C4}"/>
              </a:ext>
            </a:extLst>
          </p:cNvPr>
          <p:cNvSpPr>
            <a:spLocks noGrp="1"/>
          </p:cNvSpPr>
          <p:nvPr>
            <p:ph type="title"/>
          </p:nvPr>
        </p:nvSpPr>
        <p:spPr>
          <a:xfrm>
            <a:off x="1157377" y="67802"/>
            <a:ext cx="9905999" cy="1360898"/>
          </a:xfrm>
        </p:spPr>
        <p:txBody>
          <a:bodyPr/>
          <a:lstStyle/>
          <a:p>
            <a:pPr algn="ctr"/>
            <a:r>
              <a:rPr lang="en-US" b="1" dirty="0">
                <a:solidFill>
                  <a:schemeClr val="accent6">
                    <a:lumMod val="60000"/>
                    <a:lumOff val="40000"/>
                  </a:schemeClr>
                </a:solidFill>
              </a:rPr>
              <a:t>3. Covenants</a:t>
            </a:r>
            <a:endParaRPr lang="en-US" dirty="0">
              <a:solidFill>
                <a:schemeClr val="accent6">
                  <a:lumMod val="60000"/>
                  <a:lumOff val="40000"/>
                </a:schemeClr>
              </a:solidFill>
            </a:endParaRPr>
          </a:p>
        </p:txBody>
      </p:sp>
      <p:sp>
        <p:nvSpPr>
          <p:cNvPr id="3" name="Content Placeholder 2">
            <a:extLst>
              <a:ext uri="{FF2B5EF4-FFF2-40B4-BE49-F238E27FC236}">
                <a16:creationId xmlns:a16="http://schemas.microsoft.com/office/drawing/2014/main" id="{29C99278-8314-AFD2-882D-6A109D067334}"/>
              </a:ext>
            </a:extLst>
          </p:cNvPr>
          <p:cNvSpPr>
            <a:spLocks noGrp="1"/>
          </p:cNvSpPr>
          <p:nvPr>
            <p:ph idx="1"/>
          </p:nvPr>
        </p:nvSpPr>
        <p:spPr>
          <a:xfrm>
            <a:off x="237227" y="1009310"/>
            <a:ext cx="11645657" cy="4602287"/>
          </a:xfrm>
        </p:spPr>
        <p:txBody>
          <a:bodyPr vert="horz" lIns="91440" tIns="45720" rIns="91440" bIns="45720" rtlCol="0" anchor="t">
            <a:normAutofit/>
          </a:bodyPr>
          <a:lstStyle/>
          <a:p>
            <a:r>
              <a:rPr lang="en-US" dirty="0">
                <a:solidFill>
                  <a:schemeClr val="accent6">
                    <a:lumMod val="60000"/>
                    <a:lumOff val="40000"/>
                  </a:schemeClr>
                </a:solidFill>
                <a:latin typeface="Calibri"/>
                <a:cs typeface="Calibri"/>
              </a:rPr>
              <a:t>A restrictive covenant in a commercial contract is a clause that is designed to stop one party to the agreement doing something that they would otherwise have been at liberty to do. </a:t>
            </a:r>
          </a:p>
        </p:txBody>
      </p:sp>
      <p:graphicFrame>
        <p:nvGraphicFramePr>
          <p:cNvPr id="4" name="Table 4">
            <a:extLst>
              <a:ext uri="{FF2B5EF4-FFF2-40B4-BE49-F238E27FC236}">
                <a16:creationId xmlns:a16="http://schemas.microsoft.com/office/drawing/2014/main" id="{66F5FCF7-436F-1BB1-EAE8-29719846FB73}"/>
              </a:ext>
            </a:extLst>
          </p:cNvPr>
          <p:cNvGraphicFramePr>
            <a:graphicFrameLocks noGrp="1"/>
          </p:cNvGraphicFramePr>
          <p:nvPr>
            <p:extLst>
              <p:ext uri="{D42A27DB-BD31-4B8C-83A1-F6EECF244321}">
                <p14:modId xmlns:p14="http://schemas.microsoft.com/office/powerpoint/2010/main" val="2542275463"/>
              </p:ext>
            </p:extLst>
          </p:nvPr>
        </p:nvGraphicFramePr>
        <p:xfrm>
          <a:off x="273169" y="1883433"/>
          <a:ext cx="11561582" cy="4585772"/>
        </p:xfrm>
        <a:graphic>
          <a:graphicData uri="http://schemas.openxmlformats.org/drawingml/2006/table">
            <a:tbl>
              <a:tblPr firstRow="1" bandRow="1">
                <a:tableStyleId>{16D9F66E-5EB9-4882-86FB-DCBF35E3C3E4}</a:tableStyleId>
              </a:tblPr>
              <a:tblGrid>
                <a:gridCol w="2527705">
                  <a:extLst>
                    <a:ext uri="{9D8B030D-6E8A-4147-A177-3AD203B41FA5}">
                      <a16:colId xmlns:a16="http://schemas.microsoft.com/office/drawing/2014/main" val="1919783509"/>
                    </a:ext>
                  </a:extLst>
                </a:gridCol>
                <a:gridCol w="9033877">
                  <a:extLst>
                    <a:ext uri="{9D8B030D-6E8A-4147-A177-3AD203B41FA5}">
                      <a16:colId xmlns:a16="http://schemas.microsoft.com/office/drawing/2014/main" val="2977599034"/>
                    </a:ext>
                  </a:extLst>
                </a:gridCol>
              </a:tblGrid>
              <a:tr h="784126">
                <a:tc>
                  <a:txBody>
                    <a:bodyPr/>
                    <a:lstStyle/>
                    <a:p>
                      <a:pPr lvl="0">
                        <a:buNone/>
                      </a:pPr>
                      <a:r>
                        <a:rPr lang="en-US" sz="1800" b="1" i="0" u="none" strike="noStrike" noProof="0" dirty="0">
                          <a:latin typeface="Calibri"/>
                        </a:rPr>
                        <a:t>Non-compete </a:t>
                      </a:r>
                      <a:endParaRPr lang="en-US" b="1" dirty="0">
                        <a:latin typeface="Calibri"/>
                      </a:endParaRPr>
                    </a:p>
                  </a:txBody>
                  <a:tcPr/>
                </a:tc>
                <a:tc>
                  <a:txBody>
                    <a:bodyPr/>
                    <a:lstStyle/>
                    <a:p>
                      <a:pPr marL="0" lvl="0" indent="0" algn="just">
                        <a:lnSpc>
                          <a:spcPct val="100000"/>
                        </a:lnSpc>
                        <a:spcBef>
                          <a:spcPts val="0"/>
                        </a:spcBef>
                        <a:spcAft>
                          <a:spcPts val="0"/>
                        </a:spcAft>
                        <a:buNone/>
                      </a:pPr>
                      <a:r>
                        <a:rPr lang="en-US" sz="1800" b="0" i="0" u="none" strike="noStrike" noProof="0" dirty="0">
                          <a:latin typeface="Calibri"/>
                        </a:rPr>
                        <a:t>A non-compete restrictive covenant stipulates that one party to the agreement is restricted from competing directly or indirectly with the other party to the agreement. </a:t>
                      </a:r>
                      <a:endParaRPr lang="en-US">
                        <a:latin typeface="Calibri"/>
                      </a:endParaRPr>
                    </a:p>
                  </a:txBody>
                  <a:tcPr/>
                </a:tc>
                <a:extLst>
                  <a:ext uri="{0D108BD9-81ED-4DB2-BD59-A6C34878D82A}">
                    <a16:rowId xmlns:a16="http://schemas.microsoft.com/office/drawing/2014/main" val="2976918812"/>
                  </a:ext>
                </a:extLst>
              </a:tr>
              <a:tr h="784126">
                <a:tc>
                  <a:txBody>
                    <a:bodyPr/>
                    <a:lstStyle/>
                    <a:p>
                      <a:pPr lvl="0">
                        <a:buNone/>
                      </a:pPr>
                      <a:r>
                        <a:rPr lang="en-US" sz="1800" b="1" i="0" u="none" strike="noStrike" noProof="0" dirty="0">
                          <a:latin typeface="Calibri"/>
                        </a:rPr>
                        <a:t>Non-solicitation </a:t>
                      </a:r>
                      <a:endParaRPr lang="en-US" b="1" dirty="0">
                        <a:latin typeface="Calibri"/>
                      </a:endParaRPr>
                    </a:p>
                  </a:txBody>
                  <a:tcPr/>
                </a:tc>
                <a:tc>
                  <a:txBody>
                    <a:bodyPr/>
                    <a:lstStyle/>
                    <a:p>
                      <a:pPr lvl="0">
                        <a:buNone/>
                      </a:pPr>
                      <a:r>
                        <a:rPr lang="en-US" sz="1800" b="0" i="0" u="none" strike="noStrike" noProof="0" dirty="0">
                          <a:latin typeface="Calibri"/>
                        </a:rPr>
                        <a:t>A non-solicitation restrictive covenant restricts the hiring and marketing activities by one party to the business agreement who agrees not to solicit employees or customers from the other party.</a:t>
                      </a:r>
                      <a:endParaRPr lang="en-US">
                        <a:latin typeface="Calibri"/>
                      </a:endParaRPr>
                    </a:p>
                  </a:txBody>
                  <a:tcPr/>
                </a:tc>
                <a:extLst>
                  <a:ext uri="{0D108BD9-81ED-4DB2-BD59-A6C34878D82A}">
                    <a16:rowId xmlns:a16="http://schemas.microsoft.com/office/drawing/2014/main" val="2547595806"/>
                  </a:ext>
                </a:extLst>
              </a:tr>
              <a:tr h="784126">
                <a:tc>
                  <a:txBody>
                    <a:bodyPr/>
                    <a:lstStyle/>
                    <a:p>
                      <a:pPr lvl="0">
                        <a:buNone/>
                      </a:pPr>
                      <a:r>
                        <a:rPr lang="en-US" sz="1800" b="1" i="0" u="none" strike="noStrike" noProof="0" dirty="0">
                          <a:latin typeface="Calibri"/>
                        </a:rPr>
                        <a:t>Non-dealing </a:t>
                      </a:r>
                      <a:endParaRPr lang="en-US" b="1" dirty="0">
                        <a:latin typeface="Calibri"/>
                      </a:endParaRPr>
                    </a:p>
                  </a:txBody>
                  <a:tcPr/>
                </a:tc>
                <a:tc>
                  <a:txBody>
                    <a:bodyPr/>
                    <a:lstStyle/>
                    <a:p>
                      <a:pPr lvl="0">
                        <a:buNone/>
                      </a:pPr>
                      <a:r>
                        <a:rPr lang="en-US" sz="1800" b="0" i="0" u="none" strike="noStrike" noProof="0" dirty="0">
                          <a:latin typeface="Calibri"/>
                        </a:rPr>
                        <a:t>A non-dealing restrictive covenant is designed to prevent one party to the agreement from dealing in with the suppliers and/or customers of the other party.</a:t>
                      </a:r>
                      <a:endParaRPr lang="en-US">
                        <a:latin typeface="Calibri"/>
                      </a:endParaRPr>
                    </a:p>
                  </a:txBody>
                  <a:tcPr/>
                </a:tc>
                <a:extLst>
                  <a:ext uri="{0D108BD9-81ED-4DB2-BD59-A6C34878D82A}">
                    <a16:rowId xmlns:a16="http://schemas.microsoft.com/office/drawing/2014/main" val="3188730929"/>
                  </a:ext>
                </a:extLst>
              </a:tr>
              <a:tr h="784126">
                <a:tc>
                  <a:txBody>
                    <a:bodyPr/>
                    <a:lstStyle/>
                    <a:p>
                      <a:pPr lvl="0">
                        <a:buNone/>
                      </a:pPr>
                      <a:r>
                        <a:rPr lang="en-US" sz="1800" b="1" i="0" u="none" strike="noStrike" noProof="0" dirty="0">
                          <a:latin typeface="Calibri"/>
                        </a:rPr>
                        <a:t>Non-poaching</a:t>
                      </a:r>
                      <a:endParaRPr lang="en-US" b="1" dirty="0">
                        <a:latin typeface="Calibri"/>
                      </a:endParaRPr>
                    </a:p>
                  </a:txBody>
                  <a:tcPr/>
                </a:tc>
                <a:tc>
                  <a:txBody>
                    <a:bodyPr/>
                    <a:lstStyle/>
                    <a:p>
                      <a:pPr lvl="0">
                        <a:buNone/>
                      </a:pPr>
                      <a:r>
                        <a:rPr lang="en-US" sz="1800" b="0" i="0" u="none" strike="noStrike" noProof="0" dirty="0">
                          <a:latin typeface="Calibri"/>
                        </a:rPr>
                        <a:t>A non-poaching restrictive covenant is designed to protect customers and employees of the business and will state that one party to the business agreement will not canvass, solicit, or entice customers or employ certain individuals for a specified period of time.</a:t>
                      </a:r>
                      <a:endParaRPr lang="en-US">
                        <a:latin typeface="Calibri"/>
                      </a:endParaRPr>
                    </a:p>
                  </a:txBody>
                  <a:tcPr/>
                </a:tc>
                <a:extLst>
                  <a:ext uri="{0D108BD9-81ED-4DB2-BD59-A6C34878D82A}">
                    <a16:rowId xmlns:a16="http://schemas.microsoft.com/office/drawing/2014/main" val="3913149661"/>
                  </a:ext>
                </a:extLst>
              </a:tr>
              <a:tr h="784126">
                <a:tc>
                  <a:txBody>
                    <a:bodyPr/>
                    <a:lstStyle/>
                    <a:p>
                      <a:r>
                        <a:rPr lang="en-US" b="1" dirty="0">
                          <a:latin typeface="Calibri"/>
                        </a:rPr>
                        <a:t>Non-disclosure</a:t>
                      </a:r>
                    </a:p>
                  </a:txBody>
                  <a:tcPr/>
                </a:tc>
                <a:tc>
                  <a:txBody>
                    <a:bodyPr/>
                    <a:lstStyle/>
                    <a:p>
                      <a:pPr lvl="0">
                        <a:buNone/>
                      </a:pPr>
                      <a:r>
                        <a:rPr lang="en-US" sz="1800" b="0" i="0" u="none" strike="noStrike" noProof="0" dirty="0">
                          <a:latin typeface="Calibri"/>
                        </a:rPr>
                        <a:t>A non-disclosure restrictive covenant is designed to protect privacy and commercially sensitive information. The restrictive covenant can prevent a party to the business agreement from disclosing or stealing proprietary information, business or trade secrets, inventions or other information that has competitive advantage.</a:t>
                      </a:r>
                      <a:endParaRPr lang="en-US">
                        <a:latin typeface="Calibri"/>
                      </a:endParaRPr>
                    </a:p>
                  </a:txBody>
                  <a:tcPr/>
                </a:tc>
                <a:extLst>
                  <a:ext uri="{0D108BD9-81ED-4DB2-BD59-A6C34878D82A}">
                    <a16:rowId xmlns:a16="http://schemas.microsoft.com/office/drawing/2014/main" val="2500047166"/>
                  </a:ext>
                </a:extLst>
              </a:tr>
            </a:tbl>
          </a:graphicData>
        </a:graphic>
      </p:graphicFrame>
    </p:spTree>
    <p:extLst>
      <p:ext uri="{BB962C8B-B14F-4D97-AF65-F5344CB8AC3E}">
        <p14:creationId xmlns:p14="http://schemas.microsoft.com/office/powerpoint/2010/main" val="64225360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49EFF-0CB4-404C-AEEA-5D159A3C7D3E}"/>
              </a:ext>
            </a:extLst>
          </p:cNvPr>
          <p:cNvSpPr>
            <a:spLocks noGrp="1"/>
          </p:cNvSpPr>
          <p:nvPr>
            <p:ph type="title"/>
          </p:nvPr>
        </p:nvSpPr>
        <p:spPr>
          <a:xfrm>
            <a:off x="1085491" y="96558"/>
            <a:ext cx="9905999" cy="1360898"/>
          </a:xfrm>
        </p:spPr>
        <p:txBody>
          <a:bodyPr/>
          <a:lstStyle/>
          <a:p>
            <a:pPr algn="ctr"/>
            <a:r>
              <a:rPr lang="en-US" b="1" dirty="0">
                <a:solidFill>
                  <a:schemeClr val="accent6">
                    <a:lumMod val="60000"/>
                    <a:lumOff val="40000"/>
                  </a:schemeClr>
                </a:solidFill>
              </a:rPr>
              <a:t>Covenants</a:t>
            </a:r>
          </a:p>
        </p:txBody>
      </p:sp>
      <p:sp>
        <p:nvSpPr>
          <p:cNvPr id="3" name="Content Placeholder 2">
            <a:extLst>
              <a:ext uri="{FF2B5EF4-FFF2-40B4-BE49-F238E27FC236}">
                <a16:creationId xmlns:a16="http://schemas.microsoft.com/office/drawing/2014/main" id="{D5E03C6C-7D99-8D9A-122D-6B09F47BDEC9}"/>
              </a:ext>
            </a:extLst>
          </p:cNvPr>
          <p:cNvSpPr>
            <a:spLocks noGrp="1"/>
          </p:cNvSpPr>
          <p:nvPr>
            <p:ph idx="1"/>
          </p:nvPr>
        </p:nvSpPr>
        <p:spPr>
          <a:xfrm>
            <a:off x="352246" y="1641913"/>
            <a:ext cx="11631281" cy="4817947"/>
          </a:xfrm>
        </p:spPr>
        <p:txBody>
          <a:bodyPr vert="horz" lIns="91440" tIns="45720" rIns="91440" bIns="45720" rtlCol="0" anchor="t">
            <a:normAutofit lnSpcReduction="10000"/>
          </a:bodyPr>
          <a:lstStyle/>
          <a:p>
            <a:r>
              <a:rPr lang="en-US" dirty="0">
                <a:solidFill>
                  <a:schemeClr val="accent6">
                    <a:lumMod val="60000"/>
                    <a:lumOff val="40000"/>
                  </a:schemeClr>
                </a:solidFill>
                <a:latin typeface="Calibri"/>
                <a:ea typeface="+mn-lt"/>
                <a:cs typeface="+mn-lt"/>
              </a:rPr>
              <a:t>A reasonable restriction in a restrictive covenant is one that goes no further than is necessary to protect the legitimate interests of one party to the business agreement. The restriction must be reasonable in terms of: </a:t>
            </a:r>
            <a:endParaRPr lang="en-US">
              <a:solidFill>
                <a:schemeClr val="accent6">
                  <a:lumMod val="60000"/>
                  <a:lumOff val="40000"/>
                </a:schemeClr>
              </a:solidFill>
              <a:latin typeface="Calibri"/>
              <a:cs typeface="Calibri"/>
            </a:endParaRPr>
          </a:p>
          <a:p>
            <a:pPr marL="0" indent="0" algn="just">
              <a:buNone/>
            </a:pPr>
            <a:r>
              <a:rPr lang="en-US" b="1" dirty="0">
                <a:solidFill>
                  <a:schemeClr val="accent6">
                    <a:lumMod val="60000"/>
                    <a:lumOff val="40000"/>
                  </a:schemeClr>
                </a:solidFill>
                <a:latin typeface="Calibri"/>
                <a:ea typeface="+mn-lt"/>
                <a:cs typeface="+mn-lt"/>
              </a:rPr>
              <a:t>1. Duration</a:t>
            </a:r>
            <a:r>
              <a:rPr lang="en-US" dirty="0">
                <a:solidFill>
                  <a:schemeClr val="accent6">
                    <a:lumMod val="60000"/>
                    <a:lumOff val="40000"/>
                  </a:schemeClr>
                </a:solidFill>
                <a:latin typeface="Calibri"/>
                <a:ea typeface="+mn-lt"/>
                <a:cs typeface="+mn-lt"/>
              </a:rPr>
              <a:t>: Longer periods may be justified depending on the circumstances, nature of the business, and after balancing the length of the restrictive covenant with the scope of the restriction and the geographical area that the restriction applies to. </a:t>
            </a:r>
          </a:p>
          <a:p>
            <a:pPr marL="0" indent="0" algn="just">
              <a:buNone/>
            </a:pPr>
            <a:r>
              <a:rPr lang="en-US" b="1" dirty="0">
                <a:solidFill>
                  <a:schemeClr val="accent6">
                    <a:lumMod val="60000"/>
                    <a:lumOff val="40000"/>
                  </a:schemeClr>
                </a:solidFill>
                <a:latin typeface="Calibri"/>
                <a:ea typeface="+mn-lt"/>
                <a:cs typeface="+mn-lt"/>
              </a:rPr>
              <a:t>2. Scope</a:t>
            </a:r>
            <a:r>
              <a:rPr lang="en-US" dirty="0">
                <a:solidFill>
                  <a:schemeClr val="accent6">
                    <a:lumMod val="60000"/>
                    <a:lumOff val="40000"/>
                  </a:schemeClr>
                </a:solidFill>
                <a:latin typeface="Calibri"/>
                <a:ea typeface="+mn-lt"/>
                <a:cs typeface="+mn-lt"/>
              </a:rPr>
              <a:t>: When drafting a restrictive covenant it is essential to carefully consider its scope so that, in the event of breach, the restrictive covenant is found to be enforceable or the clause severable.   </a:t>
            </a:r>
            <a:endParaRPr lang="en-US">
              <a:solidFill>
                <a:schemeClr val="accent6">
                  <a:lumMod val="60000"/>
                  <a:lumOff val="40000"/>
                </a:schemeClr>
              </a:solidFill>
              <a:latin typeface="Calibri"/>
              <a:cs typeface="Calibri"/>
            </a:endParaRPr>
          </a:p>
          <a:p>
            <a:pPr marL="0" indent="0" algn="just">
              <a:buNone/>
            </a:pPr>
            <a:r>
              <a:rPr lang="en-US" b="1" dirty="0">
                <a:solidFill>
                  <a:schemeClr val="accent6">
                    <a:lumMod val="60000"/>
                    <a:lumOff val="40000"/>
                  </a:schemeClr>
                </a:solidFill>
                <a:latin typeface="Calibri"/>
                <a:ea typeface="+mn-lt"/>
                <a:cs typeface="+mn-lt"/>
              </a:rPr>
              <a:t>3. Geography</a:t>
            </a:r>
            <a:r>
              <a:rPr lang="en-US" dirty="0">
                <a:solidFill>
                  <a:schemeClr val="accent6">
                    <a:lumMod val="60000"/>
                    <a:lumOff val="40000"/>
                  </a:schemeClr>
                </a:solidFill>
                <a:latin typeface="Calibri"/>
                <a:ea typeface="+mn-lt"/>
                <a:cs typeface="+mn-lt"/>
              </a:rPr>
              <a:t>:  When drafting a restrictive covenant the restriction should be confined to a specific identified area or territory.</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When it comes to restrictive covenants, careful drafting is essential because if a clause comes under court scrutiny, a court may be able to strike out only what it considers to be the unreasonable part of the restrictive covenant rather than the whole clause.</a:t>
            </a:r>
            <a:endParaRPr lang="en-US">
              <a:solidFill>
                <a:schemeClr val="accent6">
                  <a:lumMod val="60000"/>
                  <a:lumOff val="40000"/>
                </a:schemeClr>
              </a:solidFill>
              <a:latin typeface="Calibri"/>
              <a:cs typeface="Calibri"/>
            </a:endParaRPr>
          </a:p>
        </p:txBody>
      </p:sp>
    </p:spTree>
    <p:extLst>
      <p:ext uri="{BB962C8B-B14F-4D97-AF65-F5344CB8AC3E}">
        <p14:creationId xmlns:p14="http://schemas.microsoft.com/office/powerpoint/2010/main" val="2505113425"/>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20E7A4-EC2C-47C8-BE55-65771E3F2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9BF3C-231B-2CC2-7A25-AB38926FC215}"/>
              </a:ext>
            </a:extLst>
          </p:cNvPr>
          <p:cNvSpPr>
            <a:spLocks noGrp="1"/>
          </p:cNvSpPr>
          <p:nvPr>
            <p:ph type="title"/>
          </p:nvPr>
        </p:nvSpPr>
        <p:spPr>
          <a:xfrm>
            <a:off x="381000" y="1152344"/>
            <a:ext cx="3894413" cy="4575687"/>
          </a:xfrm>
        </p:spPr>
        <p:txBody>
          <a:bodyPr anchor="b">
            <a:normAutofit/>
          </a:bodyPr>
          <a:lstStyle/>
          <a:p>
            <a:r>
              <a:rPr lang="en-US" b="1" dirty="0">
                <a:solidFill>
                  <a:schemeClr val="accent6">
                    <a:lumMod val="60000"/>
                    <a:lumOff val="40000"/>
                  </a:schemeClr>
                </a:solidFill>
              </a:rPr>
              <a:t>4. Term and Termination</a:t>
            </a:r>
          </a:p>
        </p:txBody>
      </p:sp>
      <p:cxnSp>
        <p:nvCxnSpPr>
          <p:cNvPr id="11" name="Straight Connector 10">
            <a:extLst>
              <a:ext uri="{FF2B5EF4-FFF2-40B4-BE49-F238E27FC236}">
                <a16:creationId xmlns:a16="http://schemas.microsoft.com/office/drawing/2014/main" id="{1766FD2F-248A-4AA1-8078-E26D6E690B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A02A78D-8754-DAA7-1519-EC3D1B2C31BD}"/>
              </a:ext>
            </a:extLst>
          </p:cNvPr>
          <p:cNvGraphicFramePr>
            <a:graphicFrameLocks noGrp="1"/>
          </p:cNvGraphicFramePr>
          <p:nvPr>
            <p:ph idx="1"/>
            <p:extLst>
              <p:ext uri="{D42A27DB-BD31-4B8C-83A1-F6EECF244321}">
                <p14:modId xmlns:p14="http://schemas.microsoft.com/office/powerpoint/2010/main" val="3478053610"/>
              </p:ext>
            </p:extLst>
          </p:nvPr>
        </p:nvGraphicFramePr>
        <p:xfrm>
          <a:off x="4500475" y="261909"/>
          <a:ext cx="7396789" cy="6238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8005301"/>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
            <a:extLst>
              <a:ext uri="{FF2B5EF4-FFF2-40B4-BE49-F238E27FC236}">
                <a16:creationId xmlns:a16="http://schemas.microsoft.com/office/drawing/2014/main" id="{8902B34B-AA10-C22E-9BF3-43668C1F0A47}"/>
              </a:ext>
            </a:extLst>
          </p:cNvPr>
          <p:cNvGraphicFramePr>
            <a:graphicFrameLocks noGrp="1"/>
          </p:cNvGraphicFramePr>
          <p:nvPr>
            <p:ph idx="1"/>
            <p:extLst>
              <p:ext uri="{D42A27DB-BD31-4B8C-83A1-F6EECF244321}">
                <p14:modId xmlns:p14="http://schemas.microsoft.com/office/powerpoint/2010/main" val="1820721553"/>
              </p:ext>
            </p:extLst>
          </p:nvPr>
        </p:nvGraphicFramePr>
        <p:xfrm>
          <a:off x="582283" y="1296869"/>
          <a:ext cx="10869282" cy="5206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4239811"/>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225D2-B25E-94A4-49DE-E50BC38222B3}"/>
              </a:ext>
            </a:extLst>
          </p:cNvPr>
          <p:cNvSpPr>
            <a:spLocks noGrp="1"/>
          </p:cNvSpPr>
          <p:nvPr>
            <p:ph type="title"/>
          </p:nvPr>
        </p:nvSpPr>
        <p:spPr>
          <a:xfrm>
            <a:off x="625416" y="283464"/>
            <a:ext cx="10898035" cy="1375275"/>
          </a:xfrm>
        </p:spPr>
        <p:txBody>
          <a:bodyPr/>
          <a:lstStyle/>
          <a:p>
            <a:pPr algn="ctr"/>
            <a:r>
              <a:rPr lang="en-US" b="1" dirty="0">
                <a:solidFill>
                  <a:schemeClr val="accent6">
                    <a:lumMod val="60000"/>
                    <a:lumOff val="40000"/>
                  </a:schemeClr>
                </a:solidFill>
              </a:rPr>
              <a:t>5. Representations and Warranties</a:t>
            </a:r>
            <a:endParaRPr lang="en-US" dirty="0">
              <a:solidFill>
                <a:schemeClr val="accent6">
                  <a:lumMod val="60000"/>
                  <a:lumOff val="40000"/>
                </a:schemeClr>
              </a:solidFill>
            </a:endParaRPr>
          </a:p>
        </p:txBody>
      </p:sp>
      <p:graphicFrame>
        <p:nvGraphicFramePr>
          <p:cNvPr id="5" name="Content Placeholder 2">
            <a:extLst>
              <a:ext uri="{FF2B5EF4-FFF2-40B4-BE49-F238E27FC236}">
                <a16:creationId xmlns:a16="http://schemas.microsoft.com/office/drawing/2014/main" id="{2FF65143-F9BA-0798-BD7E-523C3C45B05E}"/>
              </a:ext>
            </a:extLst>
          </p:cNvPr>
          <p:cNvGraphicFramePr>
            <a:graphicFrameLocks noGrp="1"/>
          </p:cNvGraphicFramePr>
          <p:nvPr>
            <p:ph idx="1"/>
            <p:extLst>
              <p:ext uri="{D42A27DB-BD31-4B8C-83A1-F6EECF244321}">
                <p14:modId xmlns:p14="http://schemas.microsoft.com/office/powerpoint/2010/main" val="1935121999"/>
              </p:ext>
            </p:extLst>
          </p:nvPr>
        </p:nvGraphicFramePr>
        <p:xfrm>
          <a:off x="208473" y="1397497"/>
          <a:ext cx="11846941" cy="4720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8135119"/>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1AAB2-3874-2BE9-DF54-E63488948567}"/>
              </a:ext>
            </a:extLst>
          </p:cNvPr>
          <p:cNvSpPr>
            <a:spLocks noGrp="1"/>
          </p:cNvSpPr>
          <p:nvPr>
            <p:ph type="title"/>
          </p:nvPr>
        </p:nvSpPr>
        <p:spPr>
          <a:xfrm>
            <a:off x="1143000" y="139690"/>
            <a:ext cx="9905999" cy="1360898"/>
          </a:xfrm>
        </p:spPr>
        <p:txBody>
          <a:bodyPr/>
          <a:lstStyle/>
          <a:p>
            <a:pPr algn="ctr"/>
            <a:r>
              <a:rPr lang="en-US" b="1" dirty="0">
                <a:solidFill>
                  <a:schemeClr val="accent6">
                    <a:lumMod val="60000"/>
                    <a:lumOff val="40000"/>
                  </a:schemeClr>
                </a:solidFill>
              </a:rPr>
              <a:t>Representations and Warranties</a:t>
            </a:r>
            <a:endParaRPr lang="en-US"/>
          </a:p>
        </p:txBody>
      </p:sp>
      <p:sp>
        <p:nvSpPr>
          <p:cNvPr id="3" name="Content Placeholder 2">
            <a:extLst>
              <a:ext uri="{FF2B5EF4-FFF2-40B4-BE49-F238E27FC236}">
                <a16:creationId xmlns:a16="http://schemas.microsoft.com/office/drawing/2014/main" id="{EAD75C60-EA9D-E0E7-11EA-5E7BC0DE6157}"/>
              </a:ext>
            </a:extLst>
          </p:cNvPr>
          <p:cNvSpPr>
            <a:spLocks noGrp="1"/>
          </p:cNvSpPr>
          <p:nvPr>
            <p:ph idx="1"/>
          </p:nvPr>
        </p:nvSpPr>
        <p:spPr>
          <a:xfrm>
            <a:off x="438510" y="1354366"/>
            <a:ext cx="11300601" cy="5321155"/>
          </a:xfrm>
        </p:spPr>
        <p:txBody>
          <a:bodyPr vert="horz" lIns="91440" tIns="45720" rIns="91440" bIns="45720" rtlCol="0" anchor="t">
            <a:normAutofit fontScale="85000" lnSpcReduction="20000"/>
          </a:bodyPr>
          <a:lstStyle/>
          <a:p>
            <a:pPr algn="just"/>
            <a:r>
              <a:rPr lang="en-US" dirty="0">
                <a:solidFill>
                  <a:schemeClr val="accent6">
                    <a:lumMod val="60000"/>
                    <a:lumOff val="40000"/>
                  </a:schemeClr>
                </a:solidFill>
                <a:latin typeface="Calibri"/>
                <a:ea typeface="+mn-lt"/>
                <a:cs typeface="+mn-lt"/>
              </a:rPr>
              <a:t>The three main purposes of representations and warranties are:</a:t>
            </a:r>
            <a:endParaRPr lang="en-US">
              <a:solidFill>
                <a:schemeClr val="accent6">
                  <a:lumMod val="60000"/>
                  <a:lumOff val="40000"/>
                </a:schemeClr>
              </a:solidFill>
              <a:latin typeface="Calibri"/>
              <a:cs typeface="Calibri"/>
            </a:endParaRPr>
          </a:p>
          <a:p>
            <a:pPr marL="0" indent="0" algn="just">
              <a:buNone/>
            </a:pPr>
            <a:r>
              <a:rPr lang="en-US" dirty="0">
                <a:solidFill>
                  <a:schemeClr val="accent6">
                    <a:lumMod val="60000"/>
                    <a:lumOff val="40000"/>
                  </a:schemeClr>
                </a:solidFill>
                <a:latin typeface="Calibri"/>
                <a:ea typeface="+mn-lt"/>
                <a:cs typeface="+mn-lt"/>
              </a:rPr>
              <a:t>1. To allow the buyer to gather information, learn as much as possible about the seller (or other company involved in the transaction), and make an informed decision</a:t>
            </a:r>
          </a:p>
          <a:p>
            <a:pPr marL="0" indent="0" algn="just">
              <a:buNone/>
            </a:pPr>
            <a:r>
              <a:rPr lang="en-US" dirty="0">
                <a:solidFill>
                  <a:schemeClr val="accent6">
                    <a:lumMod val="60000"/>
                    <a:lumOff val="40000"/>
                  </a:schemeClr>
                </a:solidFill>
                <a:latin typeface="Calibri"/>
                <a:ea typeface="+mn-lt"/>
                <a:cs typeface="+mn-lt"/>
              </a:rPr>
              <a:t>2. To support both involved parties by spelling out the framework for the penalties and course of action if the contract issuer's representations are found to be false</a:t>
            </a:r>
          </a:p>
          <a:p>
            <a:pPr marL="0" indent="0" algn="just">
              <a:buNone/>
            </a:pPr>
            <a:r>
              <a:rPr lang="en-US" dirty="0">
                <a:solidFill>
                  <a:schemeClr val="accent6">
                    <a:lumMod val="60000"/>
                    <a:lumOff val="40000"/>
                  </a:schemeClr>
                </a:solidFill>
                <a:latin typeface="Calibri"/>
                <a:ea typeface="+mn-lt"/>
                <a:cs typeface="+mn-lt"/>
              </a:rPr>
              <a:t>3. To protect the buyer and give him/her options to cancel or re-negotiate the contract terms before or after signing</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Representations and warranties are especially important during the due diligence period, since this is the time that allows the signers to further investigate claims made before entering into the agreement. </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This section of a contract will also include an indemnification, or detail the protections and options given to the buyer in the terms.</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Including representations and warranties in a contract helps to allocate risk between both signers. </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Representations and warranties also become the foundation for security and protection to terminate or amend the contract. </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If one of the representations made is inaccurate, the warranty included outlines the action that the one signer can take against the other.</a:t>
            </a:r>
            <a:endParaRPr lang="en-US">
              <a:solidFill>
                <a:schemeClr val="accent6">
                  <a:lumMod val="60000"/>
                  <a:lumOff val="40000"/>
                </a:schemeClr>
              </a:solidFill>
              <a:latin typeface="Calibri"/>
              <a:cs typeface="Calibri"/>
            </a:endParaRPr>
          </a:p>
        </p:txBody>
      </p:sp>
    </p:spTree>
    <p:extLst>
      <p:ext uri="{BB962C8B-B14F-4D97-AF65-F5344CB8AC3E}">
        <p14:creationId xmlns:p14="http://schemas.microsoft.com/office/powerpoint/2010/main" val="2442822637"/>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82AC8-BD2E-D187-856D-7A6C091D0CBD}"/>
              </a:ext>
            </a:extLst>
          </p:cNvPr>
          <p:cNvSpPr>
            <a:spLocks noGrp="1"/>
          </p:cNvSpPr>
          <p:nvPr>
            <p:ph type="title"/>
          </p:nvPr>
        </p:nvSpPr>
        <p:spPr>
          <a:xfrm>
            <a:off x="395378" y="269086"/>
            <a:ext cx="11401243" cy="1964747"/>
          </a:xfrm>
        </p:spPr>
        <p:txBody>
          <a:bodyPr/>
          <a:lstStyle/>
          <a:p>
            <a:pPr algn="ctr"/>
            <a:r>
              <a:rPr lang="en-US" b="1" dirty="0">
                <a:solidFill>
                  <a:schemeClr val="accent6">
                    <a:lumMod val="60000"/>
                    <a:lumOff val="40000"/>
                  </a:schemeClr>
                </a:solidFill>
              </a:rPr>
              <a:t>Representations and Warranties</a:t>
            </a:r>
            <a:endParaRPr lang="en-US"/>
          </a:p>
        </p:txBody>
      </p:sp>
      <p:sp>
        <p:nvSpPr>
          <p:cNvPr id="3" name="Content Placeholder 2">
            <a:extLst>
              <a:ext uri="{FF2B5EF4-FFF2-40B4-BE49-F238E27FC236}">
                <a16:creationId xmlns:a16="http://schemas.microsoft.com/office/drawing/2014/main" id="{D6D9DF73-CA09-7B4C-FCDE-28E005F57FB2}"/>
              </a:ext>
            </a:extLst>
          </p:cNvPr>
          <p:cNvSpPr>
            <a:spLocks noGrp="1"/>
          </p:cNvSpPr>
          <p:nvPr>
            <p:ph idx="1"/>
          </p:nvPr>
        </p:nvSpPr>
        <p:spPr>
          <a:xfrm>
            <a:off x="294736" y="1785687"/>
            <a:ext cx="11602527" cy="4113457"/>
          </a:xfrm>
        </p:spPr>
        <p:txBody>
          <a:bodyPr vert="horz" lIns="91440" tIns="45720" rIns="91440" bIns="45720" rtlCol="0" anchor="t">
            <a:normAutofit fontScale="92500" lnSpcReduction="20000"/>
          </a:bodyPr>
          <a:lstStyle/>
          <a:p>
            <a:pPr algn="just"/>
            <a:r>
              <a:rPr lang="en-US" dirty="0">
                <a:solidFill>
                  <a:schemeClr val="accent6">
                    <a:lumMod val="60000"/>
                    <a:lumOff val="40000"/>
                  </a:schemeClr>
                </a:solidFill>
                <a:latin typeface="Calibri"/>
                <a:ea typeface="+mn-lt"/>
                <a:cs typeface="+mn-lt"/>
              </a:rPr>
              <a:t>The basic rules of Reps and Warranties clause:</a:t>
            </a:r>
          </a:p>
          <a:p>
            <a:pPr algn="just"/>
            <a:r>
              <a:rPr lang="en-US" dirty="0">
                <a:solidFill>
                  <a:schemeClr val="accent6">
                    <a:lumMod val="60000"/>
                    <a:lumOff val="40000"/>
                  </a:schemeClr>
                </a:solidFill>
                <a:latin typeface="Calibri"/>
                <a:ea typeface="+mn-lt"/>
                <a:cs typeface="+mn-lt"/>
              </a:rPr>
              <a:t>It is specific to a Contract – it begins and ends with the Contract duration. If there are Reps and Warranties that survive the duration of the Contract, they need to be necessarily connected to specific issues arising from the Contract;</a:t>
            </a:r>
          </a:p>
          <a:p>
            <a:pPr algn="just"/>
            <a:r>
              <a:rPr lang="en-US" dirty="0">
                <a:solidFill>
                  <a:schemeClr val="accent6">
                    <a:lumMod val="60000"/>
                    <a:lumOff val="40000"/>
                  </a:schemeClr>
                </a:solidFill>
                <a:latin typeface="Calibri"/>
                <a:ea typeface="+mn-lt"/>
                <a:cs typeface="+mn-lt"/>
              </a:rPr>
              <a:t>The impact should be mappable. It is important to tackle the depth of each representation or warranty. It builds the basis of trust, brings clarity on authority and the power of either party;</a:t>
            </a:r>
          </a:p>
          <a:p>
            <a:pPr algn="just"/>
            <a:r>
              <a:rPr lang="en-US" dirty="0">
                <a:solidFill>
                  <a:schemeClr val="accent6">
                    <a:lumMod val="60000"/>
                    <a:lumOff val="40000"/>
                  </a:schemeClr>
                </a:solidFill>
                <a:latin typeface="Calibri"/>
                <a:ea typeface="+mn-lt"/>
                <a:cs typeface="+mn-lt"/>
              </a:rPr>
              <a:t>This clause has tentacles – It is essentially the most visible as well as the most impliedly connected clause, and has implications on every clause of the Contract. Many of these are well spelt out with, ‘as represented and warrantied’ and a few are implicitly connected with co-dependency, consideration, performance and other clauses;</a:t>
            </a:r>
          </a:p>
          <a:p>
            <a:pPr algn="just"/>
            <a:r>
              <a:rPr lang="en-US" dirty="0">
                <a:solidFill>
                  <a:schemeClr val="accent6">
                    <a:lumMod val="60000"/>
                    <a:lumOff val="40000"/>
                  </a:schemeClr>
                </a:solidFill>
                <a:latin typeface="Calibri"/>
                <a:ea typeface="+mn-lt"/>
                <a:cs typeface="+mn-lt"/>
              </a:rPr>
              <a:t>The clause is an exception to the ‘Buyer Beware’ maxim. And thus, has an impact even after the buyer conducts a thorough due diligence and title search.</a:t>
            </a:r>
          </a:p>
        </p:txBody>
      </p:sp>
    </p:spTree>
    <p:extLst>
      <p:ext uri="{BB962C8B-B14F-4D97-AF65-F5344CB8AC3E}">
        <p14:creationId xmlns:p14="http://schemas.microsoft.com/office/powerpoint/2010/main" val="2177662386"/>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EA1A24-9CA1-4513-A409-3AD90DB09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4A66B3-B414-6F00-4DC0-B428F4B7CC76}"/>
              </a:ext>
            </a:extLst>
          </p:cNvPr>
          <p:cNvSpPr>
            <a:spLocks noGrp="1"/>
          </p:cNvSpPr>
          <p:nvPr>
            <p:ph type="title"/>
          </p:nvPr>
        </p:nvSpPr>
        <p:spPr>
          <a:xfrm>
            <a:off x="1742379" y="187321"/>
            <a:ext cx="8689571" cy="1001886"/>
          </a:xfrm>
        </p:spPr>
        <p:txBody>
          <a:bodyPr anchor="b">
            <a:normAutofit/>
          </a:bodyPr>
          <a:lstStyle/>
          <a:p>
            <a:pPr algn="ctr"/>
            <a:r>
              <a:rPr lang="en-US" b="1" dirty="0">
                <a:solidFill>
                  <a:schemeClr val="accent6">
                    <a:lumMod val="60000"/>
                    <a:lumOff val="40000"/>
                  </a:schemeClr>
                </a:solidFill>
              </a:rPr>
              <a:t>6. Indemnities</a:t>
            </a:r>
          </a:p>
        </p:txBody>
      </p:sp>
      <p:cxnSp>
        <p:nvCxnSpPr>
          <p:cNvPr id="11" name="Straight Connector 10">
            <a:extLst>
              <a:ext uri="{FF2B5EF4-FFF2-40B4-BE49-F238E27FC236}">
                <a16:creationId xmlns:a16="http://schemas.microsoft.com/office/drawing/2014/main" id="{3C0930BD-361E-4C4D-8B08-ED210DFA2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F6D9B15-96BD-296E-205D-29A06461F704}"/>
              </a:ext>
            </a:extLst>
          </p:cNvPr>
          <p:cNvGraphicFramePr>
            <a:graphicFrameLocks noGrp="1"/>
          </p:cNvGraphicFramePr>
          <p:nvPr>
            <p:ph idx="1"/>
            <p:extLst>
              <p:ext uri="{D42A27DB-BD31-4B8C-83A1-F6EECF244321}">
                <p14:modId xmlns:p14="http://schemas.microsoft.com/office/powerpoint/2010/main" val="3393427718"/>
              </p:ext>
            </p:extLst>
          </p:nvPr>
        </p:nvGraphicFramePr>
        <p:xfrm>
          <a:off x="481642" y="1432243"/>
          <a:ext cx="11372491" cy="46825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0261987"/>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2B7C9-F8B5-3D06-F8C0-235FE2F18050}"/>
              </a:ext>
            </a:extLst>
          </p:cNvPr>
          <p:cNvSpPr>
            <a:spLocks noGrp="1"/>
          </p:cNvSpPr>
          <p:nvPr>
            <p:ph type="title"/>
          </p:nvPr>
        </p:nvSpPr>
        <p:spPr>
          <a:xfrm>
            <a:off x="1143000" y="254709"/>
            <a:ext cx="9905999" cy="1360898"/>
          </a:xfrm>
        </p:spPr>
        <p:txBody>
          <a:bodyPr/>
          <a:lstStyle/>
          <a:p>
            <a:pPr algn="ctr"/>
            <a:r>
              <a:rPr lang="en-US" b="1" dirty="0">
                <a:solidFill>
                  <a:schemeClr val="accent6">
                    <a:lumMod val="60000"/>
                    <a:lumOff val="40000"/>
                  </a:schemeClr>
                </a:solidFill>
              </a:rPr>
              <a:t>Types of Indemnity Clauses</a:t>
            </a:r>
            <a:endParaRPr lang="en-US"/>
          </a:p>
        </p:txBody>
      </p:sp>
      <p:graphicFrame>
        <p:nvGraphicFramePr>
          <p:cNvPr id="4" name="Diagram 4">
            <a:extLst>
              <a:ext uri="{FF2B5EF4-FFF2-40B4-BE49-F238E27FC236}">
                <a16:creationId xmlns:a16="http://schemas.microsoft.com/office/drawing/2014/main" id="{30F6527A-CEE4-69BC-8D8F-4CB28BA5014D}"/>
              </a:ext>
            </a:extLst>
          </p:cNvPr>
          <p:cNvGraphicFramePr>
            <a:graphicFrameLocks noGrp="1"/>
          </p:cNvGraphicFramePr>
          <p:nvPr>
            <p:ph idx="1"/>
            <p:extLst>
              <p:ext uri="{D42A27DB-BD31-4B8C-83A1-F6EECF244321}">
                <p14:modId xmlns:p14="http://schemas.microsoft.com/office/powerpoint/2010/main" val="951377854"/>
              </p:ext>
            </p:extLst>
          </p:nvPr>
        </p:nvGraphicFramePr>
        <p:xfrm>
          <a:off x="1143000" y="1512529"/>
          <a:ext cx="9906000" cy="43866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7195520"/>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D1823-761E-DEC1-2DC9-860D5B722F29}"/>
              </a:ext>
            </a:extLst>
          </p:cNvPr>
          <p:cNvSpPr>
            <a:spLocks noGrp="1"/>
          </p:cNvSpPr>
          <p:nvPr>
            <p:ph type="title"/>
          </p:nvPr>
        </p:nvSpPr>
        <p:spPr>
          <a:xfrm>
            <a:off x="1143000" y="125313"/>
            <a:ext cx="9905999" cy="1360898"/>
          </a:xfrm>
        </p:spPr>
        <p:txBody>
          <a:bodyPr/>
          <a:lstStyle/>
          <a:p>
            <a:pPr algn="ctr"/>
            <a:r>
              <a:rPr lang="en-US" b="1" dirty="0">
                <a:solidFill>
                  <a:schemeClr val="accent6">
                    <a:lumMod val="60000"/>
                    <a:lumOff val="40000"/>
                  </a:schemeClr>
                </a:solidFill>
              </a:rPr>
              <a:t>Indemnity clause Drafting Tips</a:t>
            </a:r>
            <a:endParaRPr lang="en-US"/>
          </a:p>
        </p:txBody>
      </p:sp>
      <p:sp>
        <p:nvSpPr>
          <p:cNvPr id="3" name="Content Placeholder 2">
            <a:extLst>
              <a:ext uri="{FF2B5EF4-FFF2-40B4-BE49-F238E27FC236}">
                <a16:creationId xmlns:a16="http://schemas.microsoft.com/office/drawing/2014/main" id="{1EBE80DB-A254-51A6-77E6-F479C188B997}"/>
              </a:ext>
            </a:extLst>
          </p:cNvPr>
          <p:cNvSpPr>
            <a:spLocks noGrp="1"/>
          </p:cNvSpPr>
          <p:nvPr>
            <p:ph idx="1"/>
          </p:nvPr>
        </p:nvSpPr>
        <p:spPr>
          <a:xfrm>
            <a:off x="366623" y="1311234"/>
            <a:ext cx="11415621" cy="5148626"/>
          </a:xfrm>
        </p:spPr>
        <p:txBody>
          <a:bodyPr vert="horz" lIns="91440" tIns="45720" rIns="91440" bIns="45720" rtlCol="0" anchor="t">
            <a:normAutofit fontScale="92500" lnSpcReduction="10000"/>
          </a:bodyPr>
          <a:lstStyle/>
          <a:p>
            <a:pPr algn="just"/>
            <a:r>
              <a:rPr lang="en-US" dirty="0">
                <a:solidFill>
                  <a:schemeClr val="accent6">
                    <a:lumMod val="60000"/>
                    <a:lumOff val="40000"/>
                  </a:schemeClr>
                </a:solidFill>
                <a:latin typeface="Calibri"/>
                <a:ea typeface="+mn-lt"/>
                <a:cs typeface="+mn-lt"/>
              </a:rPr>
              <a:t>It is intended that an indemnity gives rise to greater protection than would normally be available for breach of warranty or breach of contract. If not, the indemnity is not needed  </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If you are the indemnifier:</a:t>
            </a:r>
            <a:endParaRPr lang="en-US">
              <a:solidFill>
                <a:schemeClr val="accent6">
                  <a:lumMod val="60000"/>
                  <a:lumOff val="40000"/>
                </a:schemeClr>
              </a:solidFill>
              <a:latin typeface="Calibri"/>
              <a:cs typeface="Calibri"/>
            </a:endParaRPr>
          </a:p>
          <a:p>
            <a:pPr marL="514350" lvl="1" indent="-285750" algn="just">
              <a:buFont typeface="Wingdings"/>
              <a:buChar char="v"/>
            </a:pPr>
            <a:r>
              <a:rPr lang="en-US" i="0" dirty="0">
                <a:solidFill>
                  <a:schemeClr val="accent6">
                    <a:lumMod val="60000"/>
                    <a:lumOff val="40000"/>
                  </a:schemeClr>
                </a:solidFill>
                <a:latin typeface="Calibri"/>
                <a:ea typeface="+mn-lt"/>
                <a:cs typeface="+mn-lt"/>
              </a:rPr>
              <a:t>limit the amount of indemnities that you give when entering into an indemnity clause.  </a:t>
            </a:r>
            <a:endParaRPr lang="en-US">
              <a:solidFill>
                <a:schemeClr val="accent6">
                  <a:lumMod val="60000"/>
                  <a:lumOff val="40000"/>
                </a:schemeClr>
              </a:solidFill>
              <a:latin typeface="Calibri"/>
              <a:cs typeface="Calibri"/>
            </a:endParaRPr>
          </a:p>
          <a:p>
            <a:pPr marL="514350" lvl="1" indent="-285750" algn="just">
              <a:buFont typeface="Wingdings"/>
              <a:buChar char="v"/>
            </a:pPr>
            <a:r>
              <a:rPr lang="en-US" i="0" dirty="0">
                <a:solidFill>
                  <a:schemeClr val="accent6">
                    <a:lumMod val="60000"/>
                    <a:lumOff val="40000"/>
                  </a:schemeClr>
                </a:solidFill>
                <a:latin typeface="Calibri"/>
                <a:ea typeface="+mn-lt"/>
                <a:cs typeface="+mn-lt"/>
              </a:rPr>
              <a:t>consider imposing an express obligation to mitigate loss, and  </a:t>
            </a:r>
            <a:endParaRPr lang="en-US">
              <a:solidFill>
                <a:schemeClr val="accent6">
                  <a:lumMod val="60000"/>
                  <a:lumOff val="40000"/>
                </a:schemeClr>
              </a:solidFill>
              <a:latin typeface="Calibri"/>
              <a:cs typeface="Calibri"/>
            </a:endParaRPr>
          </a:p>
          <a:p>
            <a:pPr marL="514350" lvl="1" indent="-285750" algn="just">
              <a:buFont typeface="Wingdings"/>
              <a:buChar char="v"/>
            </a:pPr>
            <a:r>
              <a:rPr lang="en-US" i="0" dirty="0">
                <a:solidFill>
                  <a:schemeClr val="accent6">
                    <a:lumMod val="60000"/>
                    <a:lumOff val="40000"/>
                  </a:schemeClr>
                </a:solidFill>
                <a:latin typeface="Calibri"/>
                <a:ea typeface="+mn-lt"/>
                <a:cs typeface="+mn-lt"/>
              </a:rPr>
              <a:t>limit the time during which claims can be brought under the indemnity clause.  </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If you are the indemnified party:</a:t>
            </a:r>
            <a:endParaRPr lang="en-US">
              <a:solidFill>
                <a:schemeClr val="accent6">
                  <a:lumMod val="60000"/>
                  <a:lumOff val="40000"/>
                </a:schemeClr>
              </a:solidFill>
              <a:latin typeface="Calibri"/>
              <a:cs typeface="Calibri"/>
            </a:endParaRPr>
          </a:p>
          <a:p>
            <a:pPr marL="514350" lvl="1" indent="-285750" algn="just">
              <a:buFont typeface="Wingdings"/>
              <a:buChar char="v"/>
            </a:pPr>
            <a:r>
              <a:rPr lang="en-US" i="0" dirty="0">
                <a:solidFill>
                  <a:schemeClr val="accent6">
                    <a:lumMod val="60000"/>
                    <a:lumOff val="40000"/>
                  </a:schemeClr>
                </a:solidFill>
                <a:latin typeface="Calibri"/>
                <a:ea typeface="+mn-lt"/>
                <a:cs typeface="+mn-lt"/>
              </a:rPr>
              <a:t>avoid drafting the clause too widely as it risks achieving the effect of being read down to exclude even some anticipated liabilities, and</a:t>
            </a:r>
            <a:endParaRPr lang="en-US">
              <a:solidFill>
                <a:schemeClr val="accent6">
                  <a:lumMod val="60000"/>
                  <a:lumOff val="40000"/>
                </a:schemeClr>
              </a:solidFill>
              <a:latin typeface="Calibri"/>
              <a:cs typeface="Calibri"/>
            </a:endParaRPr>
          </a:p>
          <a:p>
            <a:pPr marL="514350" lvl="1" indent="-285750" algn="just">
              <a:buFont typeface="Wingdings"/>
              <a:buChar char="v"/>
            </a:pPr>
            <a:r>
              <a:rPr lang="en-US" i="0" dirty="0">
                <a:solidFill>
                  <a:schemeClr val="accent6">
                    <a:lumMod val="60000"/>
                    <a:lumOff val="40000"/>
                  </a:schemeClr>
                </a:solidFill>
                <a:latin typeface="Calibri"/>
                <a:ea typeface="+mn-lt"/>
                <a:cs typeface="+mn-lt"/>
              </a:rPr>
              <a:t>consider including indemnities for breach of contract and negligence in addition to the existing common law rights.  </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Identify whether, in the event of a breach of contract, should the effect of the indemnity be that:</a:t>
            </a:r>
            <a:endParaRPr lang="en-US">
              <a:solidFill>
                <a:schemeClr val="accent6">
                  <a:lumMod val="60000"/>
                  <a:lumOff val="40000"/>
                </a:schemeClr>
              </a:solidFill>
              <a:latin typeface="Calibri"/>
              <a:cs typeface="Calibri"/>
            </a:endParaRPr>
          </a:p>
          <a:p>
            <a:pPr marL="514350" lvl="1" indent="-285750" algn="just">
              <a:buFont typeface="Wingdings"/>
              <a:buChar char="v"/>
            </a:pPr>
            <a:r>
              <a:rPr lang="en-US" i="0" dirty="0">
                <a:solidFill>
                  <a:schemeClr val="accent6">
                    <a:lumMod val="60000"/>
                    <a:lumOff val="40000"/>
                  </a:schemeClr>
                </a:solidFill>
                <a:latin typeface="Calibri"/>
                <a:ea typeface="+mn-lt"/>
                <a:cs typeface="+mn-lt"/>
              </a:rPr>
              <a:t>the breach will give rise to other remedies under the contract (</a:t>
            </a:r>
            <a:r>
              <a:rPr lang="en-US" i="0" dirty="0" err="1">
                <a:solidFill>
                  <a:schemeClr val="accent6">
                    <a:lumMod val="60000"/>
                    <a:lumOff val="40000"/>
                  </a:schemeClr>
                </a:solidFill>
                <a:latin typeface="Calibri"/>
                <a:ea typeface="+mn-lt"/>
                <a:cs typeface="+mn-lt"/>
              </a:rPr>
              <a:t>eg</a:t>
            </a:r>
            <a:r>
              <a:rPr lang="en-US" i="0" dirty="0">
                <a:solidFill>
                  <a:schemeClr val="accent6">
                    <a:lumMod val="60000"/>
                    <a:lumOff val="40000"/>
                  </a:schemeClr>
                </a:solidFill>
                <a:latin typeface="Calibri"/>
                <a:ea typeface="+mn-lt"/>
                <a:cs typeface="+mn-lt"/>
              </a:rPr>
              <a:t> termination or liquidated damages or rights to payment, suspension or termination of payments), or  </a:t>
            </a:r>
            <a:endParaRPr lang="en-US">
              <a:solidFill>
                <a:schemeClr val="accent6">
                  <a:lumMod val="60000"/>
                  <a:lumOff val="40000"/>
                </a:schemeClr>
              </a:solidFill>
              <a:latin typeface="Calibri"/>
              <a:cs typeface="Calibri"/>
            </a:endParaRPr>
          </a:p>
          <a:p>
            <a:pPr marL="514350" lvl="1" indent="-285750" algn="just">
              <a:buFont typeface="Wingdings"/>
              <a:buChar char="v"/>
            </a:pPr>
            <a:r>
              <a:rPr lang="en-US" i="0" dirty="0">
                <a:solidFill>
                  <a:schemeClr val="accent6">
                    <a:lumMod val="60000"/>
                    <a:lumOff val="40000"/>
                  </a:schemeClr>
                </a:solidFill>
                <a:latin typeface="Calibri"/>
                <a:ea typeface="+mn-lt"/>
                <a:cs typeface="+mn-lt"/>
              </a:rPr>
              <a:t>the breach will allow the indemnified party an entitlement to a payment, compensation or a reimbursement.</a:t>
            </a:r>
            <a:endParaRPr lang="en-US">
              <a:solidFill>
                <a:schemeClr val="accent6">
                  <a:lumMod val="60000"/>
                  <a:lumOff val="40000"/>
                </a:schemeClr>
              </a:solidFill>
              <a:latin typeface="Calibri"/>
              <a:cs typeface="Calibri"/>
            </a:endParaRPr>
          </a:p>
        </p:txBody>
      </p:sp>
    </p:spTree>
    <p:extLst>
      <p:ext uri="{BB962C8B-B14F-4D97-AF65-F5344CB8AC3E}">
        <p14:creationId xmlns:p14="http://schemas.microsoft.com/office/powerpoint/2010/main" val="42034867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ahLst/>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9" name="Straight Connector 8">
            <a:extLst>
              <a:ext uri="{FF2B5EF4-FFF2-40B4-BE49-F238E27FC236}">
                <a16:creationId xmlns:a16="http://schemas.microsoft.com/office/drawing/2014/main" id="{4C75A547-BCD1-42BE-966E-53CA0AB931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70105F5E-5B61-4F51-927C-5B28DB7DD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713A5A79-79D2-4D9D-A36A-2291A24801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3" y="0"/>
            <a:ext cx="11322200" cy="6858000"/>
          </a:xfrm>
          <a:custGeom>
            <a:avLst/>
            <a:gdLst>
              <a:gd name="connsiteX0" fmla="*/ 0 w 11593823"/>
              <a:gd name="connsiteY0" fmla="*/ 0 h 6858000"/>
              <a:gd name="connsiteX1" fmla="*/ 2155010 w 11593823"/>
              <a:gd name="connsiteY1" fmla="*/ 0 h 6858000"/>
              <a:gd name="connsiteX2" fmla="*/ 4676142 w 11593823"/>
              <a:gd name="connsiteY2" fmla="*/ 0 h 6858000"/>
              <a:gd name="connsiteX3" fmla="*/ 4806770 w 11593823"/>
              <a:gd name="connsiteY3" fmla="*/ 0 h 6858000"/>
              <a:gd name="connsiteX4" fmla="*/ 4806770 w 11593823"/>
              <a:gd name="connsiteY4" fmla="*/ 2 h 6858000"/>
              <a:gd name="connsiteX5" fmla="*/ 9092864 w 11593823"/>
              <a:gd name="connsiteY5" fmla="*/ 2 h 6858000"/>
              <a:gd name="connsiteX6" fmla="*/ 9092866 w 11593823"/>
              <a:gd name="connsiteY6" fmla="*/ 0 h 6858000"/>
              <a:gd name="connsiteX7" fmla="*/ 11322200 w 11593823"/>
              <a:gd name="connsiteY7" fmla="*/ 0 h 6858000"/>
              <a:gd name="connsiteX8" fmla="*/ 11322198 w 11593823"/>
              <a:gd name="connsiteY8" fmla="*/ 2 h 6858000"/>
              <a:gd name="connsiteX9" fmla="*/ 11593823 w 11593823"/>
              <a:gd name="connsiteY9" fmla="*/ 2 h 6858000"/>
              <a:gd name="connsiteX10" fmla="*/ 11322197 w 11593823"/>
              <a:gd name="connsiteY10" fmla="*/ 4 h 6858000"/>
              <a:gd name="connsiteX11" fmla="*/ 5311608 w 11593823"/>
              <a:gd name="connsiteY11" fmla="*/ 6858000 h 6858000"/>
              <a:gd name="connsiteX12" fmla="*/ 5288856 w 11593823"/>
              <a:gd name="connsiteY12" fmla="*/ 6858000 h 6858000"/>
              <a:gd name="connsiteX13" fmla="*/ 4806770 w 11593823"/>
              <a:gd name="connsiteY13" fmla="*/ 6858000 h 6858000"/>
              <a:gd name="connsiteX14" fmla="*/ 4676142 w 11593823"/>
              <a:gd name="connsiteY14" fmla="*/ 6858000 h 6858000"/>
              <a:gd name="connsiteX15" fmla="*/ 3082273 w 11593823"/>
              <a:gd name="connsiteY15" fmla="*/ 6858000 h 6858000"/>
              <a:gd name="connsiteX16" fmla="*/ 2625273 w 11593823"/>
              <a:gd name="connsiteY16" fmla="*/ 6858000 h 6858000"/>
              <a:gd name="connsiteX17" fmla="*/ 2155010 w 11593823"/>
              <a:gd name="connsiteY17" fmla="*/ 6858000 h 6858000"/>
              <a:gd name="connsiteX18" fmla="*/ 0 w 11593823"/>
              <a:gd name="connsiteY18" fmla="*/ 6858000 h 6858000"/>
              <a:gd name="connsiteX0" fmla="*/ 0 w 11593823"/>
              <a:gd name="connsiteY0" fmla="*/ 0 h 6858000"/>
              <a:gd name="connsiteX1" fmla="*/ 2155010 w 11593823"/>
              <a:gd name="connsiteY1" fmla="*/ 0 h 6858000"/>
              <a:gd name="connsiteX2" fmla="*/ 4676142 w 11593823"/>
              <a:gd name="connsiteY2" fmla="*/ 0 h 6858000"/>
              <a:gd name="connsiteX3" fmla="*/ 4806770 w 11593823"/>
              <a:gd name="connsiteY3" fmla="*/ 0 h 6858000"/>
              <a:gd name="connsiteX4" fmla="*/ 4806770 w 11593823"/>
              <a:gd name="connsiteY4" fmla="*/ 2 h 6858000"/>
              <a:gd name="connsiteX5" fmla="*/ 9092864 w 11593823"/>
              <a:gd name="connsiteY5" fmla="*/ 2 h 6858000"/>
              <a:gd name="connsiteX6" fmla="*/ 11322200 w 11593823"/>
              <a:gd name="connsiteY6" fmla="*/ 0 h 6858000"/>
              <a:gd name="connsiteX7" fmla="*/ 11322198 w 11593823"/>
              <a:gd name="connsiteY7" fmla="*/ 2 h 6858000"/>
              <a:gd name="connsiteX8" fmla="*/ 11593823 w 11593823"/>
              <a:gd name="connsiteY8" fmla="*/ 2 h 6858000"/>
              <a:gd name="connsiteX9" fmla="*/ 11322197 w 11593823"/>
              <a:gd name="connsiteY9" fmla="*/ 4 h 6858000"/>
              <a:gd name="connsiteX10" fmla="*/ 5311608 w 11593823"/>
              <a:gd name="connsiteY10" fmla="*/ 6858000 h 6858000"/>
              <a:gd name="connsiteX11" fmla="*/ 5288856 w 11593823"/>
              <a:gd name="connsiteY11" fmla="*/ 6858000 h 6858000"/>
              <a:gd name="connsiteX12" fmla="*/ 4806770 w 11593823"/>
              <a:gd name="connsiteY12" fmla="*/ 6858000 h 6858000"/>
              <a:gd name="connsiteX13" fmla="*/ 4676142 w 11593823"/>
              <a:gd name="connsiteY13" fmla="*/ 6858000 h 6858000"/>
              <a:gd name="connsiteX14" fmla="*/ 3082273 w 11593823"/>
              <a:gd name="connsiteY14" fmla="*/ 6858000 h 6858000"/>
              <a:gd name="connsiteX15" fmla="*/ 2625273 w 11593823"/>
              <a:gd name="connsiteY15" fmla="*/ 6858000 h 6858000"/>
              <a:gd name="connsiteX16" fmla="*/ 2155010 w 11593823"/>
              <a:gd name="connsiteY16" fmla="*/ 6858000 h 6858000"/>
              <a:gd name="connsiteX17" fmla="*/ 0 w 11593823"/>
              <a:gd name="connsiteY17" fmla="*/ 6858000 h 6858000"/>
              <a:gd name="connsiteX18" fmla="*/ 0 w 11593823"/>
              <a:gd name="connsiteY18" fmla="*/ 0 h 6858000"/>
              <a:gd name="connsiteX0" fmla="*/ 0 w 11593823"/>
              <a:gd name="connsiteY0" fmla="*/ 0 h 6858000"/>
              <a:gd name="connsiteX1" fmla="*/ 2155010 w 11593823"/>
              <a:gd name="connsiteY1" fmla="*/ 0 h 6858000"/>
              <a:gd name="connsiteX2" fmla="*/ 4676142 w 11593823"/>
              <a:gd name="connsiteY2" fmla="*/ 0 h 6858000"/>
              <a:gd name="connsiteX3" fmla="*/ 4806770 w 11593823"/>
              <a:gd name="connsiteY3" fmla="*/ 0 h 6858000"/>
              <a:gd name="connsiteX4" fmla="*/ 4806770 w 11593823"/>
              <a:gd name="connsiteY4" fmla="*/ 2 h 6858000"/>
              <a:gd name="connsiteX5" fmla="*/ 11322200 w 11593823"/>
              <a:gd name="connsiteY5" fmla="*/ 0 h 6858000"/>
              <a:gd name="connsiteX6" fmla="*/ 11322198 w 11593823"/>
              <a:gd name="connsiteY6" fmla="*/ 2 h 6858000"/>
              <a:gd name="connsiteX7" fmla="*/ 11593823 w 11593823"/>
              <a:gd name="connsiteY7" fmla="*/ 2 h 6858000"/>
              <a:gd name="connsiteX8" fmla="*/ 11322197 w 11593823"/>
              <a:gd name="connsiteY8" fmla="*/ 4 h 6858000"/>
              <a:gd name="connsiteX9" fmla="*/ 5311608 w 11593823"/>
              <a:gd name="connsiteY9" fmla="*/ 6858000 h 6858000"/>
              <a:gd name="connsiteX10" fmla="*/ 5288856 w 11593823"/>
              <a:gd name="connsiteY10" fmla="*/ 6858000 h 6858000"/>
              <a:gd name="connsiteX11" fmla="*/ 4806770 w 11593823"/>
              <a:gd name="connsiteY11" fmla="*/ 6858000 h 6858000"/>
              <a:gd name="connsiteX12" fmla="*/ 4676142 w 11593823"/>
              <a:gd name="connsiteY12" fmla="*/ 6858000 h 6858000"/>
              <a:gd name="connsiteX13" fmla="*/ 3082273 w 11593823"/>
              <a:gd name="connsiteY13" fmla="*/ 6858000 h 6858000"/>
              <a:gd name="connsiteX14" fmla="*/ 2625273 w 11593823"/>
              <a:gd name="connsiteY14" fmla="*/ 6858000 h 6858000"/>
              <a:gd name="connsiteX15" fmla="*/ 2155010 w 11593823"/>
              <a:gd name="connsiteY15" fmla="*/ 6858000 h 6858000"/>
              <a:gd name="connsiteX16" fmla="*/ 0 w 11593823"/>
              <a:gd name="connsiteY16" fmla="*/ 6858000 h 6858000"/>
              <a:gd name="connsiteX17" fmla="*/ 0 w 11593823"/>
              <a:gd name="connsiteY17" fmla="*/ 0 h 6858000"/>
              <a:gd name="connsiteX0" fmla="*/ 0 w 11593823"/>
              <a:gd name="connsiteY0" fmla="*/ 0 h 6858000"/>
              <a:gd name="connsiteX1" fmla="*/ 2155010 w 11593823"/>
              <a:gd name="connsiteY1" fmla="*/ 0 h 6858000"/>
              <a:gd name="connsiteX2" fmla="*/ 4806770 w 11593823"/>
              <a:gd name="connsiteY2" fmla="*/ 0 h 6858000"/>
              <a:gd name="connsiteX3" fmla="*/ 4806770 w 11593823"/>
              <a:gd name="connsiteY3" fmla="*/ 2 h 6858000"/>
              <a:gd name="connsiteX4" fmla="*/ 11322200 w 11593823"/>
              <a:gd name="connsiteY4" fmla="*/ 0 h 6858000"/>
              <a:gd name="connsiteX5" fmla="*/ 11322198 w 11593823"/>
              <a:gd name="connsiteY5" fmla="*/ 2 h 6858000"/>
              <a:gd name="connsiteX6" fmla="*/ 11593823 w 11593823"/>
              <a:gd name="connsiteY6" fmla="*/ 2 h 6858000"/>
              <a:gd name="connsiteX7" fmla="*/ 11322197 w 11593823"/>
              <a:gd name="connsiteY7" fmla="*/ 4 h 6858000"/>
              <a:gd name="connsiteX8" fmla="*/ 5311608 w 11593823"/>
              <a:gd name="connsiteY8" fmla="*/ 6858000 h 6858000"/>
              <a:gd name="connsiteX9" fmla="*/ 5288856 w 11593823"/>
              <a:gd name="connsiteY9" fmla="*/ 6858000 h 6858000"/>
              <a:gd name="connsiteX10" fmla="*/ 4806770 w 11593823"/>
              <a:gd name="connsiteY10" fmla="*/ 6858000 h 6858000"/>
              <a:gd name="connsiteX11" fmla="*/ 4676142 w 11593823"/>
              <a:gd name="connsiteY11" fmla="*/ 6858000 h 6858000"/>
              <a:gd name="connsiteX12" fmla="*/ 3082273 w 11593823"/>
              <a:gd name="connsiteY12" fmla="*/ 6858000 h 6858000"/>
              <a:gd name="connsiteX13" fmla="*/ 2625273 w 11593823"/>
              <a:gd name="connsiteY13" fmla="*/ 6858000 h 6858000"/>
              <a:gd name="connsiteX14" fmla="*/ 2155010 w 11593823"/>
              <a:gd name="connsiteY14" fmla="*/ 6858000 h 6858000"/>
              <a:gd name="connsiteX15" fmla="*/ 0 w 11593823"/>
              <a:gd name="connsiteY15" fmla="*/ 6858000 h 6858000"/>
              <a:gd name="connsiteX16" fmla="*/ 0 w 11593823"/>
              <a:gd name="connsiteY16" fmla="*/ 0 h 6858000"/>
              <a:gd name="connsiteX0" fmla="*/ 0 w 11593823"/>
              <a:gd name="connsiteY0" fmla="*/ 0 h 6858000"/>
              <a:gd name="connsiteX1" fmla="*/ 2155010 w 11593823"/>
              <a:gd name="connsiteY1" fmla="*/ 0 h 6858000"/>
              <a:gd name="connsiteX2" fmla="*/ 4806770 w 11593823"/>
              <a:gd name="connsiteY2" fmla="*/ 0 h 6858000"/>
              <a:gd name="connsiteX3" fmla="*/ 11322200 w 11593823"/>
              <a:gd name="connsiteY3" fmla="*/ 0 h 6858000"/>
              <a:gd name="connsiteX4" fmla="*/ 11322198 w 11593823"/>
              <a:gd name="connsiteY4" fmla="*/ 2 h 6858000"/>
              <a:gd name="connsiteX5" fmla="*/ 11593823 w 11593823"/>
              <a:gd name="connsiteY5" fmla="*/ 2 h 6858000"/>
              <a:gd name="connsiteX6" fmla="*/ 11322197 w 11593823"/>
              <a:gd name="connsiteY6" fmla="*/ 4 h 6858000"/>
              <a:gd name="connsiteX7" fmla="*/ 5311608 w 11593823"/>
              <a:gd name="connsiteY7" fmla="*/ 6858000 h 6858000"/>
              <a:gd name="connsiteX8" fmla="*/ 5288856 w 11593823"/>
              <a:gd name="connsiteY8" fmla="*/ 6858000 h 6858000"/>
              <a:gd name="connsiteX9" fmla="*/ 4806770 w 11593823"/>
              <a:gd name="connsiteY9" fmla="*/ 6858000 h 6858000"/>
              <a:gd name="connsiteX10" fmla="*/ 4676142 w 11593823"/>
              <a:gd name="connsiteY10" fmla="*/ 6858000 h 6858000"/>
              <a:gd name="connsiteX11" fmla="*/ 3082273 w 11593823"/>
              <a:gd name="connsiteY11" fmla="*/ 6858000 h 6858000"/>
              <a:gd name="connsiteX12" fmla="*/ 2625273 w 11593823"/>
              <a:gd name="connsiteY12" fmla="*/ 6858000 h 6858000"/>
              <a:gd name="connsiteX13" fmla="*/ 2155010 w 11593823"/>
              <a:gd name="connsiteY13" fmla="*/ 6858000 h 6858000"/>
              <a:gd name="connsiteX14" fmla="*/ 0 w 11593823"/>
              <a:gd name="connsiteY14" fmla="*/ 6858000 h 6858000"/>
              <a:gd name="connsiteX15" fmla="*/ 0 w 11593823"/>
              <a:gd name="connsiteY15" fmla="*/ 0 h 6858000"/>
              <a:gd name="connsiteX0" fmla="*/ 0 w 11593823"/>
              <a:gd name="connsiteY0" fmla="*/ 0 h 6858000"/>
              <a:gd name="connsiteX1" fmla="*/ 2155010 w 11593823"/>
              <a:gd name="connsiteY1" fmla="*/ 0 h 6858000"/>
              <a:gd name="connsiteX2" fmla="*/ 11322200 w 11593823"/>
              <a:gd name="connsiteY2" fmla="*/ 0 h 6858000"/>
              <a:gd name="connsiteX3" fmla="*/ 11322198 w 11593823"/>
              <a:gd name="connsiteY3" fmla="*/ 2 h 6858000"/>
              <a:gd name="connsiteX4" fmla="*/ 11593823 w 11593823"/>
              <a:gd name="connsiteY4" fmla="*/ 2 h 6858000"/>
              <a:gd name="connsiteX5" fmla="*/ 11322197 w 11593823"/>
              <a:gd name="connsiteY5" fmla="*/ 4 h 6858000"/>
              <a:gd name="connsiteX6" fmla="*/ 5311608 w 11593823"/>
              <a:gd name="connsiteY6" fmla="*/ 6858000 h 6858000"/>
              <a:gd name="connsiteX7" fmla="*/ 5288856 w 11593823"/>
              <a:gd name="connsiteY7" fmla="*/ 6858000 h 6858000"/>
              <a:gd name="connsiteX8" fmla="*/ 4806770 w 11593823"/>
              <a:gd name="connsiteY8" fmla="*/ 6858000 h 6858000"/>
              <a:gd name="connsiteX9" fmla="*/ 4676142 w 11593823"/>
              <a:gd name="connsiteY9" fmla="*/ 6858000 h 6858000"/>
              <a:gd name="connsiteX10" fmla="*/ 3082273 w 11593823"/>
              <a:gd name="connsiteY10" fmla="*/ 6858000 h 6858000"/>
              <a:gd name="connsiteX11" fmla="*/ 2625273 w 11593823"/>
              <a:gd name="connsiteY11" fmla="*/ 6858000 h 6858000"/>
              <a:gd name="connsiteX12" fmla="*/ 2155010 w 11593823"/>
              <a:gd name="connsiteY12" fmla="*/ 6858000 h 6858000"/>
              <a:gd name="connsiteX13" fmla="*/ 0 w 11593823"/>
              <a:gd name="connsiteY13" fmla="*/ 6858000 h 6858000"/>
              <a:gd name="connsiteX14" fmla="*/ 0 w 11593823"/>
              <a:gd name="connsiteY14" fmla="*/ 0 h 6858000"/>
              <a:gd name="connsiteX0" fmla="*/ 0 w 11593823"/>
              <a:gd name="connsiteY0" fmla="*/ 0 h 6858000"/>
              <a:gd name="connsiteX1" fmla="*/ 11322200 w 11593823"/>
              <a:gd name="connsiteY1" fmla="*/ 0 h 6858000"/>
              <a:gd name="connsiteX2" fmla="*/ 11322198 w 11593823"/>
              <a:gd name="connsiteY2" fmla="*/ 2 h 6858000"/>
              <a:gd name="connsiteX3" fmla="*/ 11593823 w 11593823"/>
              <a:gd name="connsiteY3" fmla="*/ 2 h 6858000"/>
              <a:gd name="connsiteX4" fmla="*/ 11322197 w 11593823"/>
              <a:gd name="connsiteY4" fmla="*/ 4 h 6858000"/>
              <a:gd name="connsiteX5" fmla="*/ 5311608 w 11593823"/>
              <a:gd name="connsiteY5" fmla="*/ 6858000 h 6858000"/>
              <a:gd name="connsiteX6" fmla="*/ 5288856 w 11593823"/>
              <a:gd name="connsiteY6" fmla="*/ 6858000 h 6858000"/>
              <a:gd name="connsiteX7" fmla="*/ 4806770 w 11593823"/>
              <a:gd name="connsiteY7" fmla="*/ 6858000 h 6858000"/>
              <a:gd name="connsiteX8" fmla="*/ 4676142 w 11593823"/>
              <a:gd name="connsiteY8" fmla="*/ 6858000 h 6858000"/>
              <a:gd name="connsiteX9" fmla="*/ 3082273 w 11593823"/>
              <a:gd name="connsiteY9" fmla="*/ 6858000 h 6858000"/>
              <a:gd name="connsiteX10" fmla="*/ 2625273 w 11593823"/>
              <a:gd name="connsiteY10" fmla="*/ 6858000 h 6858000"/>
              <a:gd name="connsiteX11" fmla="*/ 2155010 w 11593823"/>
              <a:gd name="connsiteY11" fmla="*/ 6858000 h 6858000"/>
              <a:gd name="connsiteX12" fmla="*/ 0 w 11593823"/>
              <a:gd name="connsiteY12" fmla="*/ 6858000 h 6858000"/>
              <a:gd name="connsiteX13" fmla="*/ 0 w 11593823"/>
              <a:gd name="connsiteY13" fmla="*/ 0 h 6858000"/>
              <a:gd name="connsiteX0" fmla="*/ 0 w 11593823"/>
              <a:gd name="connsiteY0" fmla="*/ 0 h 6858000"/>
              <a:gd name="connsiteX1" fmla="*/ 11322200 w 11593823"/>
              <a:gd name="connsiteY1" fmla="*/ 0 h 6858000"/>
              <a:gd name="connsiteX2" fmla="*/ 11322198 w 11593823"/>
              <a:gd name="connsiteY2" fmla="*/ 2 h 6858000"/>
              <a:gd name="connsiteX3" fmla="*/ 11593823 w 11593823"/>
              <a:gd name="connsiteY3" fmla="*/ 2 h 6858000"/>
              <a:gd name="connsiteX4" fmla="*/ 11322197 w 11593823"/>
              <a:gd name="connsiteY4" fmla="*/ 4 h 6858000"/>
              <a:gd name="connsiteX5" fmla="*/ 5311608 w 11593823"/>
              <a:gd name="connsiteY5" fmla="*/ 6858000 h 6858000"/>
              <a:gd name="connsiteX6" fmla="*/ 5288856 w 11593823"/>
              <a:gd name="connsiteY6" fmla="*/ 6858000 h 6858000"/>
              <a:gd name="connsiteX7" fmla="*/ 4806770 w 11593823"/>
              <a:gd name="connsiteY7" fmla="*/ 6858000 h 6858000"/>
              <a:gd name="connsiteX8" fmla="*/ 4676142 w 11593823"/>
              <a:gd name="connsiteY8" fmla="*/ 6858000 h 6858000"/>
              <a:gd name="connsiteX9" fmla="*/ 2625273 w 11593823"/>
              <a:gd name="connsiteY9" fmla="*/ 6858000 h 6858000"/>
              <a:gd name="connsiteX10" fmla="*/ 2155010 w 11593823"/>
              <a:gd name="connsiteY10" fmla="*/ 6858000 h 6858000"/>
              <a:gd name="connsiteX11" fmla="*/ 0 w 11593823"/>
              <a:gd name="connsiteY11" fmla="*/ 6858000 h 6858000"/>
              <a:gd name="connsiteX12" fmla="*/ 0 w 11593823"/>
              <a:gd name="connsiteY12" fmla="*/ 0 h 6858000"/>
              <a:gd name="connsiteX0" fmla="*/ 0 w 11593823"/>
              <a:gd name="connsiteY0" fmla="*/ 0 h 6858000"/>
              <a:gd name="connsiteX1" fmla="*/ 11322200 w 11593823"/>
              <a:gd name="connsiteY1" fmla="*/ 0 h 6858000"/>
              <a:gd name="connsiteX2" fmla="*/ 11322198 w 11593823"/>
              <a:gd name="connsiteY2" fmla="*/ 2 h 6858000"/>
              <a:gd name="connsiteX3" fmla="*/ 11593823 w 11593823"/>
              <a:gd name="connsiteY3" fmla="*/ 2 h 6858000"/>
              <a:gd name="connsiteX4" fmla="*/ 11322197 w 11593823"/>
              <a:gd name="connsiteY4" fmla="*/ 4 h 6858000"/>
              <a:gd name="connsiteX5" fmla="*/ 5311608 w 11593823"/>
              <a:gd name="connsiteY5" fmla="*/ 6858000 h 6858000"/>
              <a:gd name="connsiteX6" fmla="*/ 5288856 w 11593823"/>
              <a:gd name="connsiteY6" fmla="*/ 6858000 h 6858000"/>
              <a:gd name="connsiteX7" fmla="*/ 4806770 w 11593823"/>
              <a:gd name="connsiteY7" fmla="*/ 6858000 h 6858000"/>
              <a:gd name="connsiteX8" fmla="*/ 4676142 w 11593823"/>
              <a:gd name="connsiteY8" fmla="*/ 6858000 h 6858000"/>
              <a:gd name="connsiteX9" fmla="*/ 2155010 w 11593823"/>
              <a:gd name="connsiteY9" fmla="*/ 6858000 h 6858000"/>
              <a:gd name="connsiteX10" fmla="*/ 0 w 11593823"/>
              <a:gd name="connsiteY10" fmla="*/ 6858000 h 6858000"/>
              <a:gd name="connsiteX11" fmla="*/ 0 w 11593823"/>
              <a:gd name="connsiteY11" fmla="*/ 0 h 6858000"/>
              <a:gd name="connsiteX0" fmla="*/ 0 w 11593823"/>
              <a:gd name="connsiteY0" fmla="*/ 0 h 6858000"/>
              <a:gd name="connsiteX1" fmla="*/ 11322200 w 11593823"/>
              <a:gd name="connsiteY1" fmla="*/ 0 h 6858000"/>
              <a:gd name="connsiteX2" fmla="*/ 11322198 w 11593823"/>
              <a:gd name="connsiteY2" fmla="*/ 2 h 6858000"/>
              <a:gd name="connsiteX3" fmla="*/ 11593823 w 11593823"/>
              <a:gd name="connsiteY3" fmla="*/ 2 h 6858000"/>
              <a:gd name="connsiteX4" fmla="*/ 11322197 w 11593823"/>
              <a:gd name="connsiteY4" fmla="*/ 4 h 6858000"/>
              <a:gd name="connsiteX5" fmla="*/ 5311608 w 11593823"/>
              <a:gd name="connsiteY5" fmla="*/ 6858000 h 6858000"/>
              <a:gd name="connsiteX6" fmla="*/ 5288856 w 11593823"/>
              <a:gd name="connsiteY6" fmla="*/ 6858000 h 6858000"/>
              <a:gd name="connsiteX7" fmla="*/ 4806770 w 11593823"/>
              <a:gd name="connsiteY7" fmla="*/ 6858000 h 6858000"/>
              <a:gd name="connsiteX8" fmla="*/ 4676142 w 11593823"/>
              <a:gd name="connsiteY8" fmla="*/ 6858000 h 6858000"/>
              <a:gd name="connsiteX9" fmla="*/ 2155010 w 11593823"/>
              <a:gd name="connsiteY9" fmla="*/ 6858000 h 6858000"/>
              <a:gd name="connsiteX10" fmla="*/ 0 w 11593823"/>
              <a:gd name="connsiteY10" fmla="*/ 6858000 h 6858000"/>
              <a:gd name="connsiteX11" fmla="*/ 0 w 11593823"/>
              <a:gd name="connsiteY11" fmla="*/ 0 h 6858000"/>
              <a:gd name="connsiteX0" fmla="*/ 0 w 11593823"/>
              <a:gd name="connsiteY0" fmla="*/ 0 h 6858000"/>
              <a:gd name="connsiteX1" fmla="*/ 11322200 w 11593823"/>
              <a:gd name="connsiteY1" fmla="*/ 0 h 6858000"/>
              <a:gd name="connsiteX2" fmla="*/ 11322198 w 11593823"/>
              <a:gd name="connsiteY2" fmla="*/ 2 h 6858000"/>
              <a:gd name="connsiteX3" fmla="*/ 11593823 w 11593823"/>
              <a:gd name="connsiteY3" fmla="*/ 2 h 6858000"/>
              <a:gd name="connsiteX4" fmla="*/ 11322197 w 11593823"/>
              <a:gd name="connsiteY4" fmla="*/ 4 h 6858000"/>
              <a:gd name="connsiteX5" fmla="*/ 5311608 w 11593823"/>
              <a:gd name="connsiteY5" fmla="*/ 6858000 h 6858000"/>
              <a:gd name="connsiteX6" fmla="*/ 5288856 w 11593823"/>
              <a:gd name="connsiteY6" fmla="*/ 6858000 h 6858000"/>
              <a:gd name="connsiteX7" fmla="*/ 4806770 w 11593823"/>
              <a:gd name="connsiteY7" fmla="*/ 6858000 h 6858000"/>
              <a:gd name="connsiteX8" fmla="*/ 4676142 w 11593823"/>
              <a:gd name="connsiteY8" fmla="*/ 6858000 h 6858000"/>
              <a:gd name="connsiteX9" fmla="*/ 0 w 11593823"/>
              <a:gd name="connsiteY9" fmla="*/ 6858000 h 6858000"/>
              <a:gd name="connsiteX10" fmla="*/ 0 w 11593823"/>
              <a:gd name="connsiteY10" fmla="*/ 0 h 6858000"/>
              <a:gd name="connsiteX0" fmla="*/ 0 w 11593823"/>
              <a:gd name="connsiteY0" fmla="*/ 0 h 6858000"/>
              <a:gd name="connsiteX1" fmla="*/ 11322200 w 11593823"/>
              <a:gd name="connsiteY1" fmla="*/ 0 h 6858000"/>
              <a:gd name="connsiteX2" fmla="*/ 11322198 w 11593823"/>
              <a:gd name="connsiteY2" fmla="*/ 2 h 6858000"/>
              <a:gd name="connsiteX3" fmla="*/ 11593823 w 11593823"/>
              <a:gd name="connsiteY3" fmla="*/ 2 h 6858000"/>
              <a:gd name="connsiteX4" fmla="*/ 11322197 w 11593823"/>
              <a:gd name="connsiteY4" fmla="*/ 4 h 6858000"/>
              <a:gd name="connsiteX5" fmla="*/ 5311608 w 11593823"/>
              <a:gd name="connsiteY5" fmla="*/ 6858000 h 6858000"/>
              <a:gd name="connsiteX6" fmla="*/ 5288856 w 11593823"/>
              <a:gd name="connsiteY6" fmla="*/ 6858000 h 6858000"/>
              <a:gd name="connsiteX7" fmla="*/ 4676142 w 11593823"/>
              <a:gd name="connsiteY7" fmla="*/ 6858000 h 6858000"/>
              <a:gd name="connsiteX8" fmla="*/ 0 w 11593823"/>
              <a:gd name="connsiteY8" fmla="*/ 6858000 h 6858000"/>
              <a:gd name="connsiteX9" fmla="*/ 0 w 11593823"/>
              <a:gd name="connsiteY9" fmla="*/ 0 h 6858000"/>
              <a:gd name="connsiteX0" fmla="*/ 0 w 11593823"/>
              <a:gd name="connsiteY0" fmla="*/ 0 h 6858000"/>
              <a:gd name="connsiteX1" fmla="*/ 11322200 w 11593823"/>
              <a:gd name="connsiteY1" fmla="*/ 0 h 6858000"/>
              <a:gd name="connsiteX2" fmla="*/ 11322198 w 11593823"/>
              <a:gd name="connsiteY2" fmla="*/ 2 h 6858000"/>
              <a:gd name="connsiteX3" fmla="*/ 11593823 w 11593823"/>
              <a:gd name="connsiteY3" fmla="*/ 2 h 6858000"/>
              <a:gd name="connsiteX4" fmla="*/ 11322197 w 11593823"/>
              <a:gd name="connsiteY4" fmla="*/ 4 h 6858000"/>
              <a:gd name="connsiteX5" fmla="*/ 5311608 w 11593823"/>
              <a:gd name="connsiteY5" fmla="*/ 6858000 h 6858000"/>
              <a:gd name="connsiteX6" fmla="*/ 5288856 w 11593823"/>
              <a:gd name="connsiteY6" fmla="*/ 6858000 h 6858000"/>
              <a:gd name="connsiteX7" fmla="*/ 0 w 11593823"/>
              <a:gd name="connsiteY7" fmla="*/ 6858000 h 6858000"/>
              <a:gd name="connsiteX8" fmla="*/ 0 w 11593823"/>
              <a:gd name="connsiteY8" fmla="*/ 0 h 6858000"/>
              <a:gd name="connsiteX0" fmla="*/ 0 w 11593823"/>
              <a:gd name="connsiteY0" fmla="*/ 0 h 6858000"/>
              <a:gd name="connsiteX1" fmla="*/ 11322200 w 11593823"/>
              <a:gd name="connsiteY1" fmla="*/ 0 h 6858000"/>
              <a:gd name="connsiteX2" fmla="*/ 11322198 w 11593823"/>
              <a:gd name="connsiteY2" fmla="*/ 2 h 6858000"/>
              <a:gd name="connsiteX3" fmla="*/ 11593823 w 11593823"/>
              <a:gd name="connsiteY3" fmla="*/ 2 h 6858000"/>
              <a:gd name="connsiteX4" fmla="*/ 11322197 w 11593823"/>
              <a:gd name="connsiteY4" fmla="*/ 4 h 6858000"/>
              <a:gd name="connsiteX5" fmla="*/ 5311608 w 11593823"/>
              <a:gd name="connsiteY5" fmla="*/ 6858000 h 6858000"/>
              <a:gd name="connsiteX6" fmla="*/ 0 w 11593823"/>
              <a:gd name="connsiteY6" fmla="*/ 6858000 h 6858000"/>
              <a:gd name="connsiteX7" fmla="*/ 0 w 11593823"/>
              <a:gd name="connsiteY7" fmla="*/ 0 h 6858000"/>
              <a:gd name="connsiteX0" fmla="*/ 0 w 11322200"/>
              <a:gd name="connsiteY0" fmla="*/ 0 h 6858000"/>
              <a:gd name="connsiteX1" fmla="*/ 11322200 w 11322200"/>
              <a:gd name="connsiteY1" fmla="*/ 0 h 6858000"/>
              <a:gd name="connsiteX2" fmla="*/ 11322198 w 11322200"/>
              <a:gd name="connsiteY2" fmla="*/ 2 h 6858000"/>
              <a:gd name="connsiteX3" fmla="*/ 11322197 w 11322200"/>
              <a:gd name="connsiteY3" fmla="*/ 4 h 6858000"/>
              <a:gd name="connsiteX4" fmla="*/ 5311608 w 11322200"/>
              <a:gd name="connsiteY4" fmla="*/ 6858000 h 6858000"/>
              <a:gd name="connsiteX5" fmla="*/ 0 w 11322200"/>
              <a:gd name="connsiteY5" fmla="*/ 6858000 h 6858000"/>
              <a:gd name="connsiteX6" fmla="*/ 0 w 11322200"/>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22200" h="6858000">
                <a:moveTo>
                  <a:pt x="0" y="0"/>
                </a:moveTo>
                <a:lnTo>
                  <a:pt x="11322200" y="0"/>
                </a:lnTo>
                <a:lnTo>
                  <a:pt x="11322198" y="2"/>
                </a:lnTo>
                <a:cubicBezTo>
                  <a:pt x="11322198" y="3"/>
                  <a:pt x="11322197" y="3"/>
                  <a:pt x="11322197" y="4"/>
                </a:cubicBezTo>
                <a:lnTo>
                  <a:pt x="5311608" y="6858000"/>
                </a:lnTo>
                <a:lnTo>
                  <a:pt x="0" y="6858000"/>
                </a:lnTo>
                <a:lnTo>
                  <a:pt x="0"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824C013-038C-8F1D-7CAB-15A6C2482DFA}"/>
              </a:ext>
            </a:extLst>
          </p:cNvPr>
          <p:cNvSpPr>
            <a:spLocks noGrp="1"/>
          </p:cNvSpPr>
          <p:nvPr>
            <p:ph type="title"/>
          </p:nvPr>
        </p:nvSpPr>
        <p:spPr>
          <a:xfrm>
            <a:off x="2796294" y="1061686"/>
            <a:ext cx="8252706" cy="3793336"/>
          </a:xfrm>
        </p:spPr>
        <p:txBody>
          <a:bodyPr vert="horz" lIns="91440" tIns="45720" rIns="91440" bIns="45720" rtlCol="0" anchor="t">
            <a:normAutofit/>
          </a:bodyPr>
          <a:lstStyle/>
          <a:p>
            <a:pPr algn="r"/>
            <a:r>
              <a:rPr lang="en-US" sz="6600" b="1" cap="all" spc="300" dirty="0">
                <a:solidFill>
                  <a:schemeClr val="accent6">
                    <a:lumMod val="60000"/>
                    <a:lumOff val="40000"/>
                  </a:schemeClr>
                </a:solidFill>
              </a:rPr>
              <a:t>Other General Clauses</a:t>
            </a:r>
          </a:p>
        </p:txBody>
      </p:sp>
      <p:cxnSp>
        <p:nvCxnSpPr>
          <p:cNvPr id="15" name="Straight Connector 14">
            <a:extLst>
              <a:ext uri="{FF2B5EF4-FFF2-40B4-BE49-F238E27FC236}">
                <a16:creationId xmlns:a16="http://schemas.microsoft.com/office/drawing/2014/main" id="{336FDCA7-0AF2-4082-9481-EF2C115F22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14169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862B-20B2-D8A5-C64F-F7C9B8F43221}"/>
              </a:ext>
            </a:extLst>
          </p:cNvPr>
          <p:cNvSpPr>
            <a:spLocks noGrp="1"/>
          </p:cNvSpPr>
          <p:nvPr>
            <p:ph type="title"/>
          </p:nvPr>
        </p:nvSpPr>
        <p:spPr>
          <a:xfrm>
            <a:off x="1157377" y="297841"/>
            <a:ext cx="9905999" cy="1360898"/>
          </a:xfrm>
        </p:spPr>
        <p:txBody>
          <a:bodyPr/>
          <a:lstStyle/>
          <a:p>
            <a:pPr algn="ctr"/>
            <a:r>
              <a:rPr lang="en-US" b="1" dirty="0">
                <a:solidFill>
                  <a:schemeClr val="accent6">
                    <a:lumMod val="60000"/>
                    <a:lumOff val="40000"/>
                  </a:schemeClr>
                </a:solidFill>
              </a:rPr>
              <a:t>1. Governing Law</a:t>
            </a:r>
          </a:p>
        </p:txBody>
      </p:sp>
      <p:sp>
        <p:nvSpPr>
          <p:cNvPr id="3" name="Content Placeholder 2">
            <a:extLst>
              <a:ext uri="{FF2B5EF4-FFF2-40B4-BE49-F238E27FC236}">
                <a16:creationId xmlns:a16="http://schemas.microsoft.com/office/drawing/2014/main" id="{15856A7F-D094-2476-F4D0-4F3820C01897}"/>
              </a:ext>
            </a:extLst>
          </p:cNvPr>
          <p:cNvSpPr>
            <a:spLocks noGrp="1"/>
          </p:cNvSpPr>
          <p:nvPr>
            <p:ph idx="1"/>
          </p:nvPr>
        </p:nvSpPr>
        <p:spPr>
          <a:xfrm>
            <a:off x="395377" y="1483762"/>
            <a:ext cx="11473131" cy="4774815"/>
          </a:xfrm>
        </p:spPr>
        <p:txBody>
          <a:bodyPr vert="horz" lIns="91440" tIns="45720" rIns="91440" bIns="45720" rtlCol="0" anchor="t">
            <a:normAutofit lnSpcReduction="10000"/>
          </a:bodyPr>
          <a:lstStyle/>
          <a:p>
            <a:pPr algn="just"/>
            <a:r>
              <a:rPr lang="en-US" dirty="0">
                <a:solidFill>
                  <a:schemeClr val="accent6">
                    <a:lumMod val="60000"/>
                    <a:lumOff val="40000"/>
                  </a:schemeClr>
                </a:solidFill>
                <a:latin typeface="Calibri"/>
                <a:cs typeface="Calibri"/>
              </a:rPr>
              <a:t>Governing law clauses are used in contracts and agreements and declare the laws that govern the transaction in case a dispute arises.</a:t>
            </a:r>
          </a:p>
          <a:p>
            <a:pPr algn="just"/>
            <a:r>
              <a:rPr lang="en-US" dirty="0">
                <a:solidFill>
                  <a:schemeClr val="accent6">
                    <a:lumMod val="60000"/>
                    <a:lumOff val="40000"/>
                  </a:schemeClr>
                </a:solidFill>
                <a:latin typeface="Calibri"/>
                <a:ea typeface="+mn-lt"/>
                <a:cs typeface="+mn-lt"/>
              </a:rPr>
              <a:t>The party offering the agreement stands to benefit the most since they can require the contract to recognize their local laws.</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cs typeface="Calibri"/>
              </a:rPr>
              <a:t>By inserting a governing law clause, parties achieve certainty: they know what law is likely to be applied to determine questions regarding their rights and obligations under the contract. This allows them to </a:t>
            </a:r>
            <a:r>
              <a:rPr lang="en-US" dirty="0" err="1">
                <a:solidFill>
                  <a:schemeClr val="accent6">
                    <a:lumMod val="60000"/>
                    <a:lumOff val="40000"/>
                  </a:schemeClr>
                </a:solidFill>
                <a:latin typeface="Calibri"/>
                <a:cs typeface="Calibri"/>
              </a:rPr>
              <a:t>analyse</a:t>
            </a:r>
            <a:r>
              <a:rPr lang="en-US" dirty="0">
                <a:solidFill>
                  <a:schemeClr val="accent6">
                    <a:lumMod val="60000"/>
                    <a:lumOff val="40000"/>
                  </a:schemeClr>
                </a:solidFill>
                <a:latin typeface="Calibri"/>
                <a:cs typeface="Calibri"/>
              </a:rPr>
              <a:t> their legal position with confidence.</a:t>
            </a:r>
          </a:p>
          <a:p>
            <a:pPr algn="just"/>
            <a:r>
              <a:rPr lang="en-US" dirty="0">
                <a:solidFill>
                  <a:schemeClr val="accent6">
                    <a:lumMod val="60000"/>
                    <a:lumOff val="40000"/>
                  </a:schemeClr>
                </a:solidFill>
                <a:latin typeface="Calibri"/>
                <a:ea typeface="+mn-lt"/>
                <a:cs typeface="+mn-lt"/>
              </a:rPr>
              <a:t>Where they omit to do so, complex rules exist to determine what the governing law of the contract should be. This may lead not only to uncertainty but also to time and cost being spent arguing at the outset of any dispute over what law should be applied.</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In practice the parties' choice of law may often be straightforward, based on market practice or the law that they are familiar with. </a:t>
            </a:r>
          </a:p>
        </p:txBody>
      </p:sp>
    </p:spTree>
    <p:extLst>
      <p:ext uri="{BB962C8B-B14F-4D97-AF65-F5344CB8AC3E}">
        <p14:creationId xmlns:p14="http://schemas.microsoft.com/office/powerpoint/2010/main" val="848900079"/>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4BB4C-69E5-B199-2136-475912B4A41A}"/>
              </a:ext>
            </a:extLst>
          </p:cNvPr>
          <p:cNvSpPr>
            <a:spLocks noGrp="1"/>
          </p:cNvSpPr>
          <p:nvPr>
            <p:ph type="title"/>
          </p:nvPr>
        </p:nvSpPr>
        <p:spPr>
          <a:xfrm>
            <a:off x="1143000" y="369727"/>
            <a:ext cx="9905999" cy="1360898"/>
          </a:xfrm>
        </p:spPr>
        <p:txBody>
          <a:bodyPr/>
          <a:lstStyle/>
          <a:p>
            <a:pPr algn="ctr"/>
            <a:r>
              <a:rPr lang="en-US" b="1" dirty="0">
                <a:solidFill>
                  <a:schemeClr val="accent6">
                    <a:lumMod val="60000"/>
                    <a:lumOff val="40000"/>
                  </a:schemeClr>
                </a:solidFill>
              </a:rPr>
              <a:t>Indian legal position regarding Governing Law Clause</a:t>
            </a:r>
          </a:p>
        </p:txBody>
      </p:sp>
      <p:sp>
        <p:nvSpPr>
          <p:cNvPr id="3" name="Content Placeholder 2">
            <a:extLst>
              <a:ext uri="{FF2B5EF4-FFF2-40B4-BE49-F238E27FC236}">
                <a16:creationId xmlns:a16="http://schemas.microsoft.com/office/drawing/2014/main" id="{81964C43-338D-A49B-5073-9FDD95B22DAC}"/>
              </a:ext>
            </a:extLst>
          </p:cNvPr>
          <p:cNvSpPr>
            <a:spLocks noGrp="1"/>
          </p:cNvSpPr>
          <p:nvPr>
            <p:ph idx="1"/>
          </p:nvPr>
        </p:nvSpPr>
        <p:spPr>
          <a:xfrm>
            <a:off x="539151" y="1728177"/>
            <a:ext cx="11372489" cy="4573533"/>
          </a:xfrm>
        </p:spPr>
        <p:txBody>
          <a:bodyPr vert="horz" lIns="91440" tIns="45720" rIns="91440" bIns="45720" rtlCol="0" anchor="t">
            <a:normAutofit fontScale="85000" lnSpcReduction="10000"/>
          </a:bodyPr>
          <a:lstStyle/>
          <a:p>
            <a:pPr algn="just"/>
            <a:r>
              <a:rPr lang="en-US" dirty="0">
                <a:solidFill>
                  <a:schemeClr val="accent6">
                    <a:lumMod val="60000"/>
                    <a:lumOff val="40000"/>
                  </a:schemeClr>
                </a:solidFill>
                <a:latin typeface="Calibri"/>
                <a:ea typeface="+mn-lt"/>
                <a:cs typeface="+mn-lt"/>
              </a:rPr>
              <a:t>If the Indian courts decide that a foreign law has been chosen as the governing law to evade the provisions of mandatory Indian laws, then the courts may invalidate the “Governing Law” clause on the basis that it is opposed to public policy – </a:t>
            </a:r>
            <a:r>
              <a:rPr lang="en-US" i="1" dirty="0">
                <a:solidFill>
                  <a:schemeClr val="accent6">
                    <a:lumMod val="60000"/>
                    <a:lumOff val="40000"/>
                  </a:schemeClr>
                </a:solidFill>
                <a:latin typeface="Calibri"/>
                <a:ea typeface="+mn-lt"/>
                <a:cs typeface="+mn-lt"/>
              </a:rPr>
              <a:t>National Thermal Power Corporation v. Singer Corporation</a:t>
            </a:r>
            <a:r>
              <a:rPr lang="en-US" dirty="0">
                <a:solidFill>
                  <a:schemeClr val="accent6">
                    <a:lumMod val="60000"/>
                    <a:lumOff val="40000"/>
                  </a:schemeClr>
                </a:solidFill>
                <a:latin typeface="Calibri"/>
                <a:ea typeface="+mn-lt"/>
                <a:cs typeface="+mn-lt"/>
              </a:rPr>
              <a:t> , (1992) 3 SCC 551</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As a matter of Indian public policy, Indian nationals contracting between themselves are not permitted to contract out of the application of Indian law. The rule even extends to companies incorporated in India , but whose “central management and control” is located outside India . For instance : Wholly-owned subsidiaries of foreign companies – </a:t>
            </a:r>
            <a:r>
              <a:rPr lang="en-US" i="1" dirty="0">
                <a:solidFill>
                  <a:schemeClr val="accent6">
                    <a:lumMod val="60000"/>
                    <a:lumOff val="40000"/>
                  </a:schemeClr>
                </a:solidFill>
                <a:latin typeface="Calibri"/>
                <a:ea typeface="+mn-lt"/>
                <a:cs typeface="+mn-lt"/>
              </a:rPr>
              <a:t>TDM Infrastructure Private Limited v. UE Development India Private Limited</a:t>
            </a:r>
            <a:endParaRPr lang="en-US" i="1">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However, in a situation where the contracting parties do not determine the governing law of the contract , the test of ‘closest connection’ is used to determine the governing law of the contract.</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The Supreme Court of India in the case of </a:t>
            </a:r>
            <a:r>
              <a:rPr lang="en-US" i="1" dirty="0">
                <a:solidFill>
                  <a:schemeClr val="accent6">
                    <a:lumMod val="60000"/>
                    <a:lumOff val="40000"/>
                  </a:schemeClr>
                </a:solidFill>
                <a:latin typeface="Calibri"/>
                <a:ea typeface="+mn-lt"/>
                <a:cs typeface="+mn-lt"/>
              </a:rPr>
              <a:t>National Thermal Power Corporation v. Singer Corporation </a:t>
            </a:r>
            <a:r>
              <a:rPr lang="en-US" dirty="0">
                <a:solidFill>
                  <a:schemeClr val="accent6">
                    <a:lumMod val="60000"/>
                    <a:lumOff val="40000"/>
                  </a:schemeClr>
                </a:solidFill>
                <a:latin typeface="Calibri"/>
                <a:ea typeface="+mn-lt"/>
                <a:cs typeface="+mn-lt"/>
              </a:rPr>
              <a:t>, (1992) 3 SCC 551 adopted the test of ‘closest connection’ as propounded by Cheshire’s objective theory which states that : “.. Where the intention has not been expressly chosen, the proper law depends upon the localization of the contract. The Court imputes to the parties an intention to stand by the legal system which, having regard to the incidence of the connecting factors and all the circumstances, generally the contract appears most properly to belong.”</a:t>
            </a:r>
            <a:endParaRPr lang="en-US">
              <a:solidFill>
                <a:schemeClr val="accent6">
                  <a:lumMod val="60000"/>
                  <a:lumOff val="40000"/>
                </a:schemeClr>
              </a:solidFill>
              <a:latin typeface="Calibri"/>
              <a:cs typeface="Calibri"/>
            </a:endParaRPr>
          </a:p>
        </p:txBody>
      </p:sp>
    </p:spTree>
    <p:extLst>
      <p:ext uri="{BB962C8B-B14F-4D97-AF65-F5344CB8AC3E}">
        <p14:creationId xmlns:p14="http://schemas.microsoft.com/office/powerpoint/2010/main" val="1864498333"/>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20E7A4-EC2C-47C8-BE55-65771E3F2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815664-9AE1-51B5-20F3-E3D3B65D97B7}"/>
              </a:ext>
            </a:extLst>
          </p:cNvPr>
          <p:cNvSpPr>
            <a:spLocks noGrp="1"/>
          </p:cNvSpPr>
          <p:nvPr>
            <p:ph type="title"/>
          </p:nvPr>
        </p:nvSpPr>
        <p:spPr>
          <a:xfrm>
            <a:off x="438509" y="606006"/>
            <a:ext cx="3894413" cy="2514828"/>
          </a:xfrm>
        </p:spPr>
        <p:txBody>
          <a:bodyPr anchor="t">
            <a:normAutofit fontScale="90000"/>
          </a:bodyPr>
          <a:lstStyle/>
          <a:p>
            <a:r>
              <a:rPr lang="en-US" b="1" dirty="0">
                <a:solidFill>
                  <a:schemeClr val="accent6">
                    <a:lumMod val="60000"/>
                    <a:lumOff val="40000"/>
                  </a:schemeClr>
                </a:solidFill>
              </a:rPr>
              <a:t>Governing Law Clause Drafting Tips</a:t>
            </a:r>
          </a:p>
        </p:txBody>
      </p:sp>
      <p:cxnSp>
        <p:nvCxnSpPr>
          <p:cNvPr id="11" name="Straight Connector 10">
            <a:extLst>
              <a:ext uri="{FF2B5EF4-FFF2-40B4-BE49-F238E27FC236}">
                <a16:creationId xmlns:a16="http://schemas.microsoft.com/office/drawing/2014/main" id="{1766FD2F-248A-4AA1-8078-E26D6E690B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BAA53512-3FCF-C161-3B85-571A795CC453}"/>
              </a:ext>
            </a:extLst>
          </p:cNvPr>
          <p:cNvGraphicFramePr>
            <a:graphicFrameLocks noGrp="1"/>
          </p:cNvGraphicFramePr>
          <p:nvPr>
            <p:ph idx="1"/>
            <p:extLst>
              <p:ext uri="{D42A27DB-BD31-4B8C-83A1-F6EECF244321}">
                <p14:modId xmlns:p14="http://schemas.microsoft.com/office/powerpoint/2010/main" val="2616203326"/>
              </p:ext>
            </p:extLst>
          </p:nvPr>
        </p:nvGraphicFramePr>
        <p:xfrm>
          <a:off x="4342324" y="606966"/>
          <a:ext cx="7684336" cy="55625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085780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54042-0F45-9B55-419B-0FA5C1EB9E55}"/>
              </a:ext>
            </a:extLst>
          </p:cNvPr>
          <p:cNvSpPr>
            <a:spLocks noGrp="1"/>
          </p:cNvSpPr>
          <p:nvPr>
            <p:ph type="title"/>
          </p:nvPr>
        </p:nvSpPr>
        <p:spPr>
          <a:xfrm>
            <a:off x="1143000" y="455992"/>
            <a:ext cx="9905999" cy="1777841"/>
          </a:xfrm>
        </p:spPr>
        <p:txBody>
          <a:bodyPr/>
          <a:lstStyle/>
          <a:p>
            <a:pPr algn="ctr"/>
            <a:r>
              <a:rPr lang="en-US" b="1" dirty="0">
                <a:solidFill>
                  <a:schemeClr val="accent6">
                    <a:lumMod val="60000"/>
                    <a:lumOff val="40000"/>
                  </a:schemeClr>
                </a:solidFill>
              </a:rPr>
              <a:t>2. Arbitration</a:t>
            </a:r>
            <a:endParaRPr lang="en-US" dirty="0">
              <a:solidFill>
                <a:schemeClr val="accent6">
                  <a:lumMod val="60000"/>
                  <a:lumOff val="40000"/>
                </a:schemeClr>
              </a:solidFill>
            </a:endParaRPr>
          </a:p>
        </p:txBody>
      </p:sp>
      <p:sp>
        <p:nvSpPr>
          <p:cNvPr id="3" name="Content Placeholder 2">
            <a:extLst>
              <a:ext uri="{FF2B5EF4-FFF2-40B4-BE49-F238E27FC236}">
                <a16:creationId xmlns:a16="http://schemas.microsoft.com/office/drawing/2014/main" id="{E6B806F7-6172-62A3-8FEA-F1580EFABCCE}"/>
              </a:ext>
            </a:extLst>
          </p:cNvPr>
          <p:cNvSpPr>
            <a:spLocks noGrp="1"/>
          </p:cNvSpPr>
          <p:nvPr>
            <p:ph idx="1"/>
          </p:nvPr>
        </p:nvSpPr>
        <p:spPr>
          <a:xfrm>
            <a:off x="582284" y="1828819"/>
            <a:ext cx="11214337" cy="4070325"/>
          </a:xfrm>
        </p:spPr>
        <p:txBody>
          <a:bodyPr vert="horz" lIns="91440" tIns="45720" rIns="91440" bIns="45720" rtlCol="0" anchor="t">
            <a:normAutofit/>
          </a:bodyPr>
          <a:lstStyle/>
          <a:p>
            <a:pPr algn="just"/>
            <a:r>
              <a:rPr lang="en-US" dirty="0">
                <a:solidFill>
                  <a:schemeClr val="accent6">
                    <a:lumMod val="60000"/>
                    <a:lumOff val="40000"/>
                  </a:schemeClr>
                </a:solidFill>
                <a:latin typeface="Calibri"/>
                <a:ea typeface="+mn-lt"/>
                <a:cs typeface="+mn-lt"/>
              </a:rPr>
              <a:t>Applicability of Part I of the Arbitration and Conciliation Act,1996</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Excluding the applicability of section 9 and section 17 of the Arbitration and Conciliation Act, 1996.</a:t>
            </a:r>
            <a:endParaRPr lang="en-US">
              <a:solidFill>
                <a:schemeClr val="accent6">
                  <a:lumMod val="60000"/>
                  <a:lumOff val="40000"/>
                </a:schemeClr>
              </a:solidFill>
              <a:latin typeface="Calibri"/>
              <a:cs typeface="Calibri"/>
            </a:endParaRPr>
          </a:p>
          <a:p>
            <a:pPr algn="just"/>
            <a:r>
              <a:rPr lang="en-US" dirty="0">
                <a:solidFill>
                  <a:schemeClr val="accent6">
                    <a:lumMod val="60000"/>
                    <a:lumOff val="40000"/>
                  </a:schemeClr>
                </a:solidFill>
                <a:latin typeface="Calibri"/>
                <a:ea typeface="+mn-lt"/>
                <a:cs typeface="+mn-lt"/>
              </a:rPr>
              <a:t>Arbitration agreements can be pathological for a variety of reasons:</a:t>
            </a:r>
          </a:p>
          <a:p>
            <a:pPr algn="just">
              <a:buFont typeface="Wingdings" panose="020B0604020202020204" pitchFamily="34" charset="0"/>
              <a:buChar char="v"/>
            </a:pPr>
            <a:r>
              <a:rPr lang="en-US" dirty="0">
                <a:solidFill>
                  <a:schemeClr val="accent6">
                    <a:lumMod val="60000"/>
                    <a:lumOff val="40000"/>
                  </a:schemeClr>
                </a:solidFill>
                <a:latin typeface="Calibri"/>
                <a:ea typeface="+mn-lt"/>
                <a:cs typeface="+mn-lt"/>
              </a:rPr>
              <a:t>The reference to an arbitration institution may be inaccurate or totally incorrect; </a:t>
            </a:r>
          </a:p>
          <a:p>
            <a:pPr algn="just">
              <a:buFont typeface="Wingdings" panose="020B0604020202020204" pitchFamily="34" charset="0"/>
              <a:buChar char="v"/>
            </a:pPr>
            <a:r>
              <a:rPr lang="en-US" dirty="0">
                <a:solidFill>
                  <a:schemeClr val="accent6">
                    <a:lumMod val="60000"/>
                    <a:lumOff val="40000"/>
                  </a:schemeClr>
                </a:solidFill>
                <a:latin typeface="Calibri"/>
                <a:ea typeface="+mn-lt"/>
                <a:cs typeface="+mn-lt"/>
              </a:rPr>
              <a:t>the agreement may appear to allow submission of disputes to arbitration to be optional; </a:t>
            </a:r>
          </a:p>
          <a:p>
            <a:pPr algn="just">
              <a:buFont typeface="Wingdings" panose="020B0604020202020204" pitchFamily="34" charset="0"/>
              <a:buChar char="v"/>
            </a:pPr>
            <a:r>
              <a:rPr lang="en-US" dirty="0">
                <a:solidFill>
                  <a:schemeClr val="accent6">
                    <a:lumMod val="60000"/>
                    <a:lumOff val="40000"/>
                  </a:schemeClr>
                </a:solidFill>
                <a:latin typeface="Calibri"/>
                <a:ea typeface="+mn-lt"/>
                <a:cs typeface="+mn-lt"/>
              </a:rPr>
              <a:t>it may contain a defective mechanism for appointing arbitrators;</a:t>
            </a:r>
          </a:p>
          <a:p>
            <a:pPr algn="just">
              <a:buFont typeface="Wingdings" panose="020B0604020202020204" pitchFamily="34" charset="0"/>
              <a:buChar char="v"/>
            </a:pPr>
            <a:r>
              <a:rPr lang="en-US" dirty="0">
                <a:solidFill>
                  <a:schemeClr val="accent6">
                    <a:lumMod val="60000"/>
                    <a:lumOff val="40000"/>
                  </a:schemeClr>
                </a:solidFill>
                <a:latin typeface="Calibri"/>
                <a:ea typeface="+mn-lt"/>
                <a:cs typeface="+mn-lt"/>
              </a:rPr>
              <a:t>alternatively, the agreement might itself appoint arbitrators who have died by the time the dispute arises. </a:t>
            </a:r>
            <a:endParaRPr lang="en-US">
              <a:solidFill>
                <a:schemeClr val="accent6">
                  <a:lumMod val="60000"/>
                  <a:lumOff val="40000"/>
                </a:schemeClr>
              </a:solidFill>
              <a:latin typeface="Calibri"/>
              <a:cs typeface="Calibri"/>
            </a:endParaRPr>
          </a:p>
          <a:p>
            <a:pPr algn="just"/>
            <a:endParaRPr lang="en-US" dirty="0">
              <a:solidFill>
                <a:schemeClr val="accent6">
                  <a:lumMod val="60000"/>
                  <a:lumOff val="40000"/>
                </a:schemeClr>
              </a:solidFill>
              <a:latin typeface="Calibri"/>
              <a:cs typeface="Calibri"/>
            </a:endParaRPr>
          </a:p>
        </p:txBody>
      </p:sp>
    </p:spTree>
    <p:extLst>
      <p:ext uri="{BB962C8B-B14F-4D97-AF65-F5344CB8AC3E}">
        <p14:creationId xmlns:p14="http://schemas.microsoft.com/office/powerpoint/2010/main" val="1837394663"/>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EA1A24-9CA1-4513-A409-3AD90DB09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44CC9F-A5D0-B111-A629-F761BDB99927}"/>
              </a:ext>
            </a:extLst>
          </p:cNvPr>
          <p:cNvSpPr>
            <a:spLocks noGrp="1"/>
          </p:cNvSpPr>
          <p:nvPr>
            <p:ph type="title"/>
          </p:nvPr>
        </p:nvSpPr>
        <p:spPr>
          <a:xfrm>
            <a:off x="1771133" y="503623"/>
            <a:ext cx="8689571" cy="1001886"/>
          </a:xfrm>
        </p:spPr>
        <p:txBody>
          <a:bodyPr anchor="b">
            <a:normAutofit fontScale="90000"/>
          </a:bodyPr>
          <a:lstStyle/>
          <a:p>
            <a:pPr algn="ctr"/>
            <a:r>
              <a:rPr lang="en-US" b="1" dirty="0">
                <a:solidFill>
                  <a:schemeClr val="accent6">
                    <a:lumMod val="60000"/>
                    <a:lumOff val="40000"/>
                  </a:schemeClr>
                </a:solidFill>
              </a:rPr>
              <a:t>Arbitration Clause drafting tips</a:t>
            </a:r>
          </a:p>
        </p:txBody>
      </p:sp>
      <p:cxnSp>
        <p:nvCxnSpPr>
          <p:cNvPr id="11" name="Straight Connector 10">
            <a:extLst>
              <a:ext uri="{FF2B5EF4-FFF2-40B4-BE49-F238E27FC236}">
                <a16:creationId xmlns:a16="http://schemas.microsoft.com/office/drawing/2014/main" id="{3C0930BD-361E-4C4D-8B08-ED210DFA2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CC9F477-7B4F-6006-2B69-F0F72545FD66}"/>
              </a:ext>
            </a:extLst>
          </p:cNvPr>
          <p:cNvGraphicFramePr>
            <a:graphicFrameLocks noGrp="1"/>
          </p:cNvGraphicFramePr>
          <p:nvPr>
            <p:ph idx="1"/>
            <p:extLst>
              <p:ext uri="{D42A27DB-BD31-4B8C-83A1-F6EECF244321}">
                <p14:modId xmlns:p14="http://schemas.microsoft.com/office/powerpoint/2010/main" val="563927467"/>
              </p:ext>
            </p:extLst>
          </p:nvPr>
        </p:nvGraphicFramePr>
        <p:xfrm>
          <a:off x="510397" y="1719790"/>
          <a:ext cx="10984302" cy="41793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608658"/>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EA1A24-9CA1-4513-A409-3AD90DB09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BADFC6-69E2-25ED-67B0-740B9056596A}"/>
              </a:ext>
            </a:extLst>
          </p:cNvPr>
          <p:cNvSpPr>
            <a:spLocks noGrp="1"/>
          </p:cNvSpPr>
          <p:nvPr>
            <p:ph type="title"/>
          </p:nvPr>
        </p:nvSpPr>
        <p:spPr>
          <a:xfrm>
            <a:off x="1756756" y="259208"/>
            <a:ext cx="8689571" cy="1030641"/>
          </a:xfrm>
        </p:spPr>
        <p:txBody>
          <a:bodyPr anchor="b">
            <a:normAutofit/>
          </a:bodyPr>
          <a:lstStyle/>
          <a:p>
            <a:pPr algn="ctr"/>
            <a:r>
              <a:rPr lang="en-US" b="1" dirty="0">
                <a:solidFill>
                  <a:schemeClr val="accent6">
                    <a:lumMod val="60000"/>
                    <a:lumOff val="40000"/>
                  </a:schemeClr>
                </a:solidFill>
              </a:rPr>
              <a:t>3. Force Majeure</a:t>
            </a:r>
          </a:p>
        </p:txBody>
      </p:sp>
      <p:cxnSp>
        <p:nvCxnSpPr>
          <p:cNvPr id="11" name="Straight Connector 10">
            <a:extLst>
              <a:ext uri="{FF2B5EF4-FFF2-40B4-BE49-F238E27FC236}">
                <a16:creationId xmlns:a16="http://schemas.microsoft.com/office/drawing/2014/main" id="{3C0930BD-361E-4C4D-8B08-ED210DFA2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708921B-ABE7-24DE-BF41-9C9EE511A20E}"/>
              </a:ext>
            </a:extLst>
          </p:cNvPr>
          <p:cNvGraphicFramePr>
            <a:graphicFrameLocks noGrp="1"/>
          </p:cNvGraphicFramePr>
          <p:nvPr>
            <p:ph idx="1"/>
            <p:extLst>
              <p:ext uri="{D42A27DB-BD31-4B8C-83A1-F6EECF244321}">
                <p14:modId xmlns:p14="http://schemas.microsoft.com/office/powerpoint/2010/main" val="1871675324"/>
              </p:ext>
            </p:extLst>
          </p:nvPr>
        </p:nvGraphicFramePr>
        <p:xfrm>
          <a:off x="596661" y="1489752"/>
          <a:ext cx="10969924" cy="4409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3687136"/>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EA1A24-9CA1-4513-A409-3AD90DB09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E3CB0C-9A0B-0C86-A9CC-3FB0DCB909F5}"/>
              </a:ext>
            </a:extLst>
          </p:cNvPr>
          <p:cNvSpPr>
            <a:spLocks noGrp="1"/>
          </p:cNvSpPr>
          <p:nvPr>
            <p:ph type="title"/>
          </p:nvPr>
        </p:nvSpPr>
        <p:spPr>
          <a:xfrm>
            <a:off x="1742379" y="230453"/>
            <a:ext cx="8689571" cy="1001886"/>
          </a:xfrm>
        </p:spPr>
        <p:txBody>
          <a:bodyPr anchor="b">
            <a:normAutofit/>
          </a:bodyPr>
          <a:lstStyle/>
          <a:p>
            <a:pPr algn="ctr">
              <a:lnSpc>
                <a:spcPct val="90000"/>
              </a:lnSpc>
            </a:pPr>
            <a:r>
              <a:rPr lang="en-US" sz="3400" b="1" dirty="0">
                <a:solidFill>
                  <a:schemeClr val="accent6">
                    <a:lumMod val="60000"/>
                    <a:lumOff val="40000"/>
                  </a:schemeClr>
                </a:solidFill>
              </a:rPr>
              <a:t>Force Majeure Clause Drafting Tips</a:t>
            </a:r>
            <a:endParaRPr lang="en-US" sz="3400" dirty="0">
              <a:solidFill>
                <a:schemeClr val="accent6">
                  <a:lumMod val="60000"/>
                  <a:lumOff val="40000"/>
                </a:schemeClr>
              </a:solidFill>
            </a:endParaRPr>
          </a:p>
        </p:txBody>
      </p:sp>
      <p:cxnSp>
        <p:nvCxnSpPr>
          <p:cNvPr id="11" name="Straight Connector 10">
            <a:extLst>
              <a:ext uri="{FF2B5EF4-FFF2-40B4-BE49-F238E27FC236}">
                <a16:creationId xmlns:a16="http://schemas.microsoft.com/office/drawing/2014/main" id="{3C0930BD-361E-4C4D-8B08-ED210DFA2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F9520F0-5919-3B22-8D93-B1D5CDA8BE56}"/>
              </a:ext>
            </a:extLst>
          </p:cNvPr>
          <p:cNvGraphicFramePr>
            <a:graphicFrameLocks noGrp="1"/>
          </p:cNvGraphicFramePr>
          <p:nvPr>
            <p:ph idx="1"/>
            <p:extLst>
              <p:ext uri="{D42A27DB-BD31-4B8C-83A1-F6EECF244321}">
                <p14:modId xmlns:p14="http://schemas.microsoft.com/office/powerpoint/2010/main" val="3612714713"/>
              </p:ext>
            </p:extLst>
          </p:nvPr>
        </p:nvGraphicFramePr>
        <p:xfrm>
          <a:off x="265981" y="1475374"/>
          <a:ext cx="11674416" cy="5113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7325425"/>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ahLst/>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9" name="Straight Connector 8">
            <a:extLst>
              <a:ext uri="{FF2B5EF4-FFF2-40B4-BE49-F238E27FC236}">
                <a16:creationId xmlns:a16="http://schemas.microsoft.com/office/drawing/2014/main" id="{4C75A547-BCD1-42BE-966E-53CA0AB931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4E5B79A0-69AD-4CBD-897F-32C7A2BA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18B7A8-0099-7F9A-5E5E-74F670DF5AE2}"/>
              </a:ext>
            </a:extLst>
          </p:cNvPr>
          <p:cNvSpPr>
            <a:spLocks noGrp="1"/>
          </p:cNvSpPr>
          <p:nvPr>
            <p:ph type="title"/>
          </p:nvPr>
        </p:nvSpPr>
        <p:spPr>
          <a:xfrm>
            <a:off x="2477929" y="1181101"/>
            <a:ext cx="7236143" cy="2610914"/>
          </a:xfrm>
        </p:spPr>
        <p:txBody>
          <a:bodyPr vert="horz" lIns="91440" tIns="45720" rIns="91440" bIns="45720" rtlCol="0" anchor="b">
            <a:normAutofit/>
          </a:bodyPr>
          <a:lstStyle/>
          <a:p>
            <a:pPr algn="ctr">
              <a:lnSpc>
                <a:spcPct val="90000"/>
              </a:lnSpc>
            </a:pPr>
            <a:r>
              <a:rPr lang="en-US" sz="4400" b="1" cap="all" spc="300" dirty="0">
                <a:solidFill>
                  <a:schemeClr val="accent6">
                    <a:lumMod val="60000"/>
                    <a:lumOff val="40000"/>
                  </a:schemeClr>
                </a:solidFill>
              </a:rPr>
              <a:t>Screening events triggering early or possible termination</a:t>
            </a:r>
            <a:endParaRPr lang="en-US" sz="4400" cap="all" spc="300" dirty="0">
              <a:solidFill>
                <a:schemeClr val="accent6">
                  <a:lumMod val="60000"/>
                  <a:lumOff val="40000"/>
                </a:schemeClr>
              </a:solidFill>
            </a:endParaRPr>
          </a:p>
        </p:txBody>
      </p:sp>
      <p:sp>
        <p:nvSpPr>
          <p:cNvPr id="13" name="Freeform: Shape 12">
            <a:extLst>
              <a:ext uri="{FF2B5EF4-FFF2-40B4-BE49-F238E27FC236}">
                <a16:creationId xmlns:a16="http://schemas.microsoft.com/office/drawing/2014/main" id="{74270B3E-3C96-4381-9F21-EC83F1E1A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5" name="Straight Connector 14">
            <a:extLst>
              <a:ext uri="{FF2B5EF4-FFF2-40B4-BE49-F238E27FC236}">
                <a16:creationId xmlns:a16="http://schemas.microsoft.com/office/drawing/2014/main" id="{071DF4C0-7A22-4E59-9E9C-BD2E245364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6708" y="4316888"/>
            <a:ext cx="19585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7C2F33EB-E7CB-4EE9-BBBF-D632F5C0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12591462"/>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EA1A24-9CA1-4513-A409-3AD90DB09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E83A4D-FC37-E12A-EE51-6A6AEB9B94F1}"/>
              </a:ext>
            </a:extLst>
          </p:cNvPr>
          <p:cNvSpPr>
            <a:spLocks noGrp="1"/>
          </p:cNvSpPr>
          <p:nvPr>
            <p:ph type="title"/>
          </p:nvPr>
        </p:nvSpPr>
        <p:spPr>
          <a:xfrm>
            <a:off x="592190" y="546756"/>
            <a:ext cx="10860551" cy="800603"/>
          </a:xfrm>
        </p:spPr>
        <p:txBody>
          <a:bodyPr anchor="b">
            <a:normAutofit fontScale="90000"/>
          </a:bodyPr>
          <a:lstStyle/>
          <a:p>
            <a:pPr algn="ctr"/>
            <a:r>
              <a:rPr lang="en-US" b="1" dirty="0">
                <a:solidFill>
                  <a:schemeClr val="accent6">
                    <a:lumMod val="60000"/>
                    <a:lumOff val="40000"/>
                  </a:schemeClr>
                </a:solidFill>
              </a:rPr>
              <a:t>1. Insolvency, Bankruptcy or Liquidation</a:t>
            </a:r>
          </a:p>
        </p:txBody>
      </p:sp>
      <p:cxnSp>
        <p:nvCxnSpPr>
          <p:cNvPr id="11" name="Straight Connector 10">
            <a:extLst>
              <a:ext uri="{FF2B5EF4-FFF2-40B4-BE49-F238E27FC236}">
                <a16:creationId xmlns:a16="http://schemas.microsoft.com/office/drawing/2014/main" id="{3C0930BD-361E-4C4D-8B08-ED210DFA2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ED2FDE7-3E0B-2C23-8C47-E021DD4B27B1}"/>
              </a:ext>
            </a:extLst>
          </p:cNvPr>
          <p:cNvGraphicFramePr>
            <a:graphicFrameLocks noGrp="1"/>
          </p:cNvGraphicFramePr>
          <p:nvPr>
            <p:ph idx="1"/>
            <p:extLst>
              <p:ext uri="{D42A27DB-BD31-4B8C-83A1-F6EECF244321}">
                <p14:modId xmlns:p14="http://schemas.microsoft.com/office/powerpoint/2010/main" val="3382451356"/>
              </p:ext>
            </p:extLst>
          </p:nvPr>
        </p:nvGraphicFramePr>
        <p:xfrm>
          <a:off x="539151" y="1719790"/>
          <a:ext cx="11099322" cy="41793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3025235"/>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20E7A4-EC2C-47C8-BE55-65771E3F2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620260-97AD-6AD4-082D-77AC1ECDDD95}"/>
              </a:ext>
            </a:extLst>
          </p:cNvPr>
          <p:cNvSpPr>
            <a:spLocks noGrp="1"/>
          </p:cNvSpPr>
          <p:nvPr>
            <p:ph type="title"/>
          </p:nvPr>
        </p:nvSpPr>
        <p:spPr>
          <a:xfrm>
            <a:off x="395377" y="462232"/>
            <a:ext cx="3894413" cy="2514828"/>
          </a:xfrm>
        </p:spPr>
        <p:txBody>
          <a:bodyPr anchor="t">
            <a:normAutofit/>
          </a:bodyPr>
          <a:lstStyle/>
          <a:p>
            <a:pPr>
              <a:lnSpc>
                <a:spcPct val="90000"/>
              </a:lnSpc>
            </a:pPr>
            <a:r>
              <a:rPr lang="en-US" b="1" dirty="0">
                <a:solidFill>
                  <a:schemeClr val="accent6">
                    <a:lumMod val="60000"/>
                    <a:lumOff val="40000"/>
                  </a:schemeClr>
                </a:solidFill>
              </a:rPr>
              <a:t>2. Merger to other party/ Change of Control</a:t>
            </a:r>
            <a:endParaRPr lang="en-US" dirty="0">
              <a:solidFill>
                <a:schemeClr val="accent6">
                  <a:lumMod val="60000"/>
                  <a:lumOff val="40000"/>
                </a:schemeClr>
              </a:solidFill>
            </a:endParaRPr>
          </a:p>
        </p:txBody>
      </p:sp>
      <p:cxnSp>
        <p:nvCxnSpPr>
          <p:cNvPr id="11" name="Straight Connector 10">
            <a:extLst>
              <a:ext uri="{FF2B5EF4-FFF2-40B4-BE49-F238E27FC236}">
                <a16:creationId xmlns:a16="http://schemas.microsoft.com/office/drawing/2014/main" id="{1766FD2F-248A-4AA1-8078-E26D6E690B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75C4D39-A729-EBDA-A633-0B89555375BA}"/>
              </a:ext>
            </a:extLst>
          </p:cNvPr>
          <p:cNvGraphicFramePr>
            <a:graphicFrameLocks noGrp="1"/>
          </p:cNvGraphicFramePr>
          <p:nvPr>
            <p:ph idx="1"/>
            <p:extLst>
              <p:ext uri="{D42A27DB-BD31-4B8C-83A1-F6EECF244321}">
                <p14:modId xmlns:p14="http://schemas.microsoft.com/office/powerpoint/2010/main" val="156710428"/>
              </p:ext>
            </p:extLst>
          </p:nvPr>
        </p:nvGraphicFramePr>
        <p:xfrm>
          <a:off x="4874286" y="247532"/>
          <a:ext cx="6634789" cy="5993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1176292"/>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3FAE-B523-6BEB-696D-1512C837D2FE}"/>
              </a:ext>
            </a:extLst>
          </p:cNvPr>
          <p:cNvSpPr>
            <a:spLocks noGrp="1"/>
          </p:cNvSpPr>
          <p:nvPr>
            <p:ph type="title"/>
          </p:nvPr>
        </p:nvSpPr>
        <p:spPr>
          <a:xfrm>
            <a:off x="438510" y="398483"/>
            <a:ext cx="11156828" cy="1332143"/>
          </a:xfrm>
        </p:spPr>
        <p:txBody>
          <a:bodyPr/>
          <a:lstStyle/>
          <a:p>
            <a:pPr algn="ctr"/>
            <a:r>
              <a:rPr lang="en-US" b="1" dirty="0">
                <a:solidFill>
                  <a:schemeClr val="accent6">
                    <a:lumMod val="60000"/>
                    <a:lumOff val="40000"/>
                  </a:schemeClr>
                </a:solidFill>
              </a:rPr>
              <a:t>3. Change in Government Regulations</a:t>
            </a:r>
          </a:p>
        </p:txBody>
      </p:sp>
      <p:graphicFrame>
        <p:nvGraphicFramePr>
          <p:cNvPr id="5" name="Content Placeholder 2">
            <a:extLst>
              <a:ext uri="{FF2B5EF4-FFF2-40B4-BE49-F238E27FC236}">
                <a16:creationId xmlns:a16="http://schemas.microsoft.com/office/drawing/2014/main" id="{3F631CFD-4BF1-F217-3D62-A98B3FBF3096}"/>
              </a:ext>
            </a:extLst>
          </p:cNvPr>
          <p:cNvGraphicFramePr>
            <a:graphicFrameLocks noGrp="1"/>
          </p:cNvGraphicFramePr>
          <p:nvPr>
            <p:ph idx="1"/>
            <p:extLst>
              <p:ext uri="{D42A27DB-BD31-4B8C-83A1-F6EECF244321}">
                <p14:modId xmlns:p14="http://schemas.microsoft.com/office/powerpoint/2010/main" val="2311488791"/>
              </p:ext>
            </p:extLst>
          </p:nvPr>
        </p:nvGraphicFramePr>
        <p:xfrm>
          <a:off x="294736" y="1713800"/>
          <a:ext cx="11473130" cy="4458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1370868"/>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00A3E-D39A-9481-4DEC-9487A0BC5DBC}"/>
              </a:ext>
            </a:extLst>
          </p:cNvPr>
          <p:cNvSpPr>
            <a:spLocks noGrp="1"/>
          </p:cNvSpPr>
          <p:nvPr>
            <p:ph type="title"/>
          </p:nvPr>
        </p:nvSpPr>
        <p:spPr>
          <a:xfrm>
            <a:off x="64699" y="82181"/>
            <a:ext cx="11918828" cy="1878482"/>
          </a:xfrm>
        </p:spPr>
        <p:txBody>
          <a:bodyPr/>
          <a:lstStyle/>
          <a:p>
            <a:pPr algn="ctr"/>
            <a:r>
              <a:rPr lang="en-US" b="1" dirty="0">
                <a:solidFill>
                  <a:schemeClr val="accent6">
                    <a:lumMod val="60000"/>
                    <a:lumOff val="40000"/>
                  </a:schemeClr>
                </a:solidFill>
              </a:rPr>
              <a:t>4. Failure to meet Specified Performance Levels</a:t>
            </a:r>
          </a:p>
        </p:txBody>
      </p:sp>
      <p:sp>
        <p:nvSpPr>
          <p:cNvPr id="3" name="Content Placeholder 2">
            <a:extLst>
              <a:ext uri="{FF2B5EF4-FFF2-40B4-BE49-F238E27FC236}">
                <a16:creationId xmlns:a16="http://schemas.microsoft.com/office/drawing/2014/main" id="{76A88D39-674B-55C7-3885-86C7CB9B0856}"/>
              </a:ext>
            </a:extLst>
          </p:cNvPr>
          <p:cNvSpPr>
            <a:spLocks noGrp="1"/>
          </p:cNvSpPr>
          <p:nvPr>
            <p:ph idx="1"/>
          </p:nvPr>
        </p:nvSpPr>
        <p:spPr>
          <a:xfrm>
            <a:off x="352246" y="1713800"/>
            <a:ext cx="11674413" cy="4760437"/>
          </a:xfrm>
        </p:spPr>
        <p:txBody>
          <a:bodyPr vert="horz" lIns="91440" tIns="45720" rIns="91440" bIns="45720" rtlCol="0" anchor="t">
            <a:normAutofit fontScale="77500" lnSpcReduction="20000"/>
          </a:bodyPr>
          <a:lstStyle/>
          <a:p>
            <a:r>
              <a:rPr lang="en-US" dirty="0">
                <a:solidFill>
                  <a:schemeClr val="accent6">
                    <a:lumMod val="60000"/>
                    <a:lumOff val="40000"/>
                  </a:schemeClr>
                </a:solidFill>
                <a:latin typeface="Calibri"/>
                <a:ea typeface="+mn-lt"/>
                <a:cs typeface="+mn-lt"/>
              </a:rPr>
              <a:t>The failure to perform on a contract is a valid reason to declare a breach of contract and pursue all strategies and legal recourse to recover for damages associated with the failure to perform and the resulting breach of contract.  </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The party who has suffered harm as a result of the failure to perform must take all reasonable and prudent steps to mitigate the financial losses as a result of the breach of contract.  </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That can include the additional cost to find another party to fulfill the original “benefit of the bargain” and the actual costs associated with the failure of the performance of contracted goods or services and resolving the breach of contract. </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These cases can also result in expensive and time consuming business litigation. </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One way to establish poor workmanship is the use of sub-standard or inferior grade materials or processes during the performance of work under the contract.  </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The conversations leading up to the agreement, as well as materials provided prior to the beginning of the contract often contain an implied standard of what to expect in the completed work.</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The standards established in the contract itself, as well as the accepted standards for like work established by industry experts help the lawyers to prove the poor workmanship provided on your project. </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Example: Minimum purchase within a specified period not fulfilled. Option to make the contract non-exclusive or terminate the contract.</a:t>
            </a:r>
            <a:endParaRPr lang="en-US">
              <a:solidFill>
                <a:schemeClr val="accent6">
                  <a:lumMod val="60000"/>
                  <a:lumOff val="40000"/>
                </a:schemeClr>
              </a:solidFill>
              <a:latin typeface="Calibri"/>
              <a:cs typeface="Calibri"/>
            </a:endParaRPr>
          </a:p>
        </p:txBody>
      </p:sp>
    </p:spTree>
    <p:extLst>
      <p:ext uri="{BB962C8B-B14F-4D97-AF65-F5344CB8AC3E}">
        <p14:creationId xmlns:p14="http://schemas.microsoft.com/office/powerpoint/2010/main" val="2901537656"/>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ahLst/>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24" name="Straight Connector 23">
            <a:extLst>
              <a:ext uri="{FF2B5EF4-FFF2-40B4-BE49-F238E27FC236}">
                <a16:creationId xmlns:a16="http://schemas.microsoft.com/office/drawing/2014/main" id="{4C75A547-BCD1-42BE-966E-53CA0AB931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6" name="Rectangle 25">
            <a:extLst>
              <a:ext uri="{FF2B5EF4-FFF2-40B4-BE49-F238E27FC236}">
                <a16:creationId xmlns:a16="http://schemas.microsoft.com/office/drawing/2014/main" id="{C3B0A228-9EA3-4009-A82E-9402BBC726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EF06C7-5137-B2E2-E6DD-4AE1B6295439}"/>
              </a:ext>
            </a:extLst>
          </p:cNvPr>
          <p:cNvSpPr>
            <a:spLocks noGrp="1"/>
          </p:cNvSpPr>
          <p:nvPr>
            <p:ph type="title"/>
          </p:nvPr>
        </p:nvSpPr>
        <p:spPr>
          <a:xfrm>
            <a:off x="1588699" y="2187516"/>
            <a:ext cx="4953000" cy="2481974"/>
          </a:xfrm>
        </p:spPr>
        <p:txBody>
          <a:bodyPr vert="horz" lIns="91440" tIns="45720" rIns="91440" bIns="45720" rtlCol="0" anchor="t">
            <a:normAutofit/>
          </a:bodyPr>
          <a:lstStyle/>
          <a:p>
            <a:pPr algn="l"/>
            <a:r>
              <a:rPr lang="en-US" sz="9600" cap="all" spc="300" dirty="0">
                <a:solidFill>
                  <a:schemeClr val="accent6">
                    <a:lumMod val="60000"/>
                    <a:lumOff val="40000"/>
                  </a:schemeClr>
                </a:solidFill>
              </a:rPr>
              <a:t>Q&amp;A</a:t>
            </a:r>
          </a:p>
        </p:txBody>
      </p:sp>
      <p:pic>
        <p:nvPicPr>
          <p:cNvPr id="4" name="Picture 4" descr="Logo&#10;&#10;Description automatically generated">
            <a:extLst>
              <a:ext uri="{FF2B5EF4-FFF2-40B4-BE49-F238E27FC236}">
                <a16:creationId xmlns:a16="http://schemas.microsoft.com/office/drawing/2014/main" id="{1F7243EC-E32D-977B-E2F9-9244A09F071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564" r="10203"/>
          <a:stretch/>
        </p:blipFill>
        <p:spPr>
          <a:xfrm>
            <a:off x="3093268" y="10"/>
            <a:ext cx="9098732" cy="6857990"/>
          </a:xfrm>
          <a:custGeom>
            <a:avLst/>
            <a:gdLst/>
            <a:ahLst/>
            <a:cxnLst/>
            <a:rect l="l" t="t" r="r" b="b"/>
            <a:pathLst>
              <a:path w="9098732" h="6858000">
                <a:moveTo>
                  <a:pt x="6010592" y="0"/>
                </a:moveTo>
                <a:lnTo>
                  <a:pt x="8235629" y="4"/>
                </a:lnTo>
                <a:cubicBezTo>
                  <a:pt x="8235629" y="3"/>
                  <a:pt x="8235630" y="3"/>
                  <a:pt x="8235630" y="2"/>
                </a:cubicBezTo>
                <a:lnTo>
                  <a:pt x="9098732" y="0"/>
                </a:lnTo>
                <a:lnTo>
                  <a:pt x="9098732" y="6858000"/>
                </a:lnTo>
                <a:lnTo>
                  <a:pt x="0" y="6858000"/>
                </a:lnTo>
                <a:lnTo>
                  <a:pt x="6010589" y="4"/>
                </a:lnTo>
                <a:cubicBezTo>
                  <a:pt x="6010589" y="3"/>
                  <a:pt x="6010590" y="3"/>
                  <a:pt x="6010590" y="2"/>
                </a:cubicBezTo>
                <a:close/>
              </a:path>
            </a:pathLst>
          </a:custGeom>
        </p:spPr>
      </p:pic>
      <p:sp>
        <p:nvSpPr>
          <p:cNvPr id="28" name="Freeform: Shape 27">
            <a:extLst>
              <a:ext uri="{FF2B5EF4-FFF2-40B4-BE49-F238E27FC236}">
                <a16:creationId xmlns:a16="http://schemas.microsoft.com/office/drawing/2014/main" id="{02E0C409-730D-455F-AA8F-0646ABDB1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8973" y="0"/>
            <a:ext cx="8239927" cy="6858000"/>
          </a:xfrm>
          <a:custGeom>
            <a:avLst/>
            <a:gdLst>
              <a:gd name="connsiteX0" fmla="*/ 6010593 w 8239927"/>
              <a:gd name="connsiteY0" fmla="*/ 0 h 6858000"/>
              <a:gd name="connsiteX1" fmla="*/ 8239927 w 8239927"/>
              <a:gd name="connsiteY1" fmla="*/ 0 h 6858000"/>
              <a:gd name="connsiteX2" fmla="*/ 2229335 w 8239927"/>
              <a:gd name="connsiteY2" fmla="*/ 6858000 h 6858000"/>
              <a:gd name="connsiteX3" fmla="*/ 0 w 82399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239927" h="6858000">
                <a:moveTo>
                  <a:pt x="6010593" y="0"/>
                </a:moveTo>
                <a:lnTo>
                  <a:pt x="8239927" y="0"/>
                </a:lnTo>
                <a:lnTo>
                  <a:pt x="2229335" y="6858000"/>
                </a:lnTo>
                <a:lnTo>
                  <a:pt x="0" y="6858000"/>
                </a:lnTo>
                <a:close/>
              </a:path>
            </a:pathLst>
          </a:custGeom>
          <a:solidFill>
            <a:schemeClr val="bg2">
              <a:alpha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DD11717-D0F8-0DC6-090F-1C95523D5135}"/>
              </a:ext>
            </a:extLst>
          </p:cNvPr>
          <p:cNvSpPr txBox="1"/>
          <p:nvPr/>
        </p:nvSpPr>
        <p:spPr>
          <a:xfrm>
            <a:off x="9500237" y="6657945"/>
            <a:ext cx="2691763" cy="200055"/>
          </a:xfrm>
          <a:prstGeom prst="rect">
            <a:avLst/>
          </a:prstGeom>
          <a:solidFill>
            <a:srgbClr val="000000"/>
          </a:solidFill>
        </p:spPr>
        <p:txBody>
          <a:bodyPr wrap="none">
            <a:spAutoFit/>
          </a:bodyPr>
          <a:lstStyle/>
          <a:p>
            <a:pPr algn="r">
              <a:spcAft>
                <a:spcPts val="600"/>
              </a:spcAft>
            </a:pPr>
            <a:r>
              <a:rPr lang="en-US" sz="700" dirty="0">
                <a:solidFill>
                  <a:srgbClr val="FFFFFF"/>
                </a:solidFill>
                <a:hlinkClick r:id="rId3">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4">
                  <a:extLst>
                    <a:ext uri="{A12FA001-AC4F-418D-AE19-62706E023703}">
                      <ahyp:hlinkClr xmlns:ahyp="http://schemas.microsoft.com/office/drawing/2018/hyperlinkcolor" val="tx"/>
                    </a:ext>
                  </a:extLst>
                </a:hlinkClick>
              </a:rPr>
              <a:t>CC BY-SA-NC</a:t>
            </a:r>
            <a:r>
              <a:rPr lang="en-US" sz="700" dirty="0">
                <a:solidFill>
                  <a:srgbClr val="FFFFFF"/>
                </a:solidFill>
              </a:rPr>
              <a:t>.</a:t>
            </a:r>
          </a:p>
        </p:txBody>
      </p:sp>
      <p:sp>
        <p:nvSpPr>
          <p:cNvPr id="3" name="TextBox 2">
            <a:extLst>
              <a:ext uri="{FF2B5EF4-FFF2-40B4-BE49-F238E27FC236}">
                <a16:creationId xmlns:a16="http://schemas.microsoft.com/office/drawing/2014/main" id="{25094A1C-23D9-421F-8D1F-5185F55733E5}"/>
              </a:ext>
            </a:extLst>
          </p:cNvPr>
          <p:cNvSpPr txBox="1"/>
          <p:nvPr/>
        </p:nvSpPr>
        <p:spPr>
          <a:xfrm>
            <a:off x="1633728" y="539760"/>
            <a:ext cx="3186176" cy="1200329"/>
          </a:xfrm>
          <a:prstGeom prst="rect">
            <a:avLst/>
          </a:prstGeom>
          <a:noFill/>
        </p:spPr>
        <p:txBody>
          <a:bodyPr wrap="square" rtlCol="0">
            <a:spAutoFit/>
          </a:bodyPr>
          <a:lstStyle/>
          <a:p>
            <a:r>
              <a:rPr lang="en-US" dirty="0"/>
              <a:t>GV Anand Bhushan</a:t>
            </a:r>
          </a:p>
          <a:p>
            <a:r>
              <a:rPr lang="en-US" dirty="0"/>
              <a:t>Founder, Partner</a:t>
            </a:r>
          </a:p>
          <a:p>
            <a:r>
              <a:rPr lang="en-US" dirty="0">
                <a:hlinkClick r:id="rId5"/>
              </a:rPr>
              <a:t>anand@bhushanrajaram.com</a:t>
            </a:r>
            <a:endParaRPr lang="en-US" dirty="0"/>
          </a:p>
          <a:p>
            <a:r>
              <a:rPr lang="en-US" dirty="0"/>
              <a:t>Ph: 9962561012</a:t>
            </a:r>
          </a:p>
        </p:txBody>
      </p:sp>
    </p:spTree>
    <p:extLst>
      <p:ext uri="{BB962C8B-B14F-4D97-AF65-F5344CB8AC3E}">
        <p14:creationId xmlns:p14="http://schemas.microsoft.com/office/powerpoint/2010/main" val="1619208616"/>
      </p:ext>
    </p:extLst>
  </p:cSld>
  <p:clrMapOvr>
    <a:masterClrMapping/>
  </p:clrMapOvr>
  <p:transition spd="slow">
    <p:wipe/>
  </p:transition>
</p:sld>
</file>

<file path=ppt/theme/theme1.xml><?xml version="1.0" encoding="utf-8"?>
<a:theme xmlns:a="http://schemas.openxmlformats.org/drawingml/2006/main" name="RegattaVTI">
  <a:themeElements>
    <a:clrScheme name="Regatta Yellow">
      <a:dk1>
        <a:sysClr val="windowText" lastClr="000000"/>
      </a:dk1>
      <a:lt1>
        <a:sysClr val="window" lastClr="FFFFFF"/>
      </a:lt1>
      <a:dk2>
        <a:srgbClr val="181C30"/>
      </a:dk2>
      <a:lt2>
        <a:srgbClr val="C8E1F4"/>
      </a:lt2>
      <a:accent1>
        <a:srgbClr val="217ED3"/>
      </a:accent1>
      <a:accent2>
        <a:srgbClr val="B92525"/>
      </a:accent2>
      <a:accent3>
        <a:srgbClr val="18558C"/>
      </a:accent3>
      <a:accent4>
        <a:srgbClr val="1D8B35"/>
      </a:accent4>
      <a:accent5>
        <a:srgbClr val="EA75AA"/>
      </a:accent5>
      <a:accent6>
        <a:srgbClr val="F5A700"/>
      </a:accent6>
      <a:hlink>
        <a:srgbClr val="DB0000"/>
      </a:hlink>
      <a:folHlink>
        <a:srgbClr val="066BB6"/>
      </a:folHlink>
    </a:clrScheme>
    <a:fontScheme name="Walbaum Display">
      <a:majorFont>
        <a:latin typeface="Walbaum Display"/>
        <a:ea typeface=""/>
        <a:cs typeface=""/>
      </a:majorFont>
      <a:minorFont>
        <a:latin typeface="Walbaum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docProps/app.xml><?xml version="1.0" encoding="utf-8"?>
<Properties xmlns="http://schemas.openxmlformats.org/officeDocument/2006/extended-properties" xmlns:vt="http://schemas.openxmlformats.org/officeDocument/2006/docPropsVTypes">
  <Template>TF00001246</Template>
  <TotalTime>222</TotalTime>
  <Words>6221</Words>
  <Application>Microsoft Office PowerPoint</Application>
  <PresentationFormat>Widescreen</PresentationFormat>
  <Paragraphs>251</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Walbaum Display</vt:lpstr>
      <vt:lpstr>Wingdings</vt:lpstr>
      <vt:lpstr>RegattaVTI</vt:lpstr>
      <vt:lpstr>PowerPoint Presentation</vt:lpstr>
      <vt:lpstr>Why is Contract Drafting an Essential skill?</vt:lpstr>
      <vt:lpstr>Converting MoU, Letter of Intent into formal contract</vt:lpstr>
      <vt:lpstr>PowerPoint Presentation</vt:lpstr>
      <vt:lpstr>LOI and MOU</vt:lpstr>
      <vt:lpstr>Formation of Contracts – Techniques in drafting Contracts</vt:lpstr>
      <vt:lpstr>PowerPoint Presentation</vt:lpstr>
      <vt:lpstr>PowerPoint Presentation</vt:lpstr>
      <vt:lpstr>PowerPoint Presentation</vt:lpstr>
      <vt:lpstr>Introductory Provisions</vt:lpstr>
      <vt:lpstr>1. Preamble and Recitals</vt:lpstr>
      <vt:lpstr>2. Definitions</vt:lpstr>
      <vt:lpstr>Critical Provisions</vt:lpstr>
      <vt:lpstr>1. Conditions Precedent</vt:lpstr>
      <vt:lpstr>PowerPoint Presentation</vt:lpstr>
      <vt:lpstr>2. Consideration</vt:lpstr>
      <vt:lpstr>3. Covenants</vt:lpstr>
      <vt:lpstr>Covenants</vt:lpstr>
      <vt:lpstr>4. Term and Termination</vt:lpstr>
      <vt:lpstr>PowerPoint Presentation</vt:lpstr>
      <vt:lpstr>5. Representations and Warranties</vt:lpstr>
      <vt:lpstr>Representations and Warranties</vt:lpstr>
      <vt:lpstr>Representations and Warranties</vt:lpstr>
      <vt:lpstr>6. Indemnities</vt:lpstr>
      <vt:lpstr>Types of Indemnity Clauses</vt:lpstr>
      <vt:lpstr>Indemnity clause Drafting Tips</vt:lpstr>
      <vt:lpstr>Other General Clauses</vt:lpstr>
      <vt:lpstr>1. Governing Law</vt:lpstr>
      <vt:lpstr>Indian legal position regarding Governing Law Clause</vt:lpstr>
      <vt:lpstr>Governing Law Clause Drafting Tips</vt:lpstr>
      <vt:lpstr>2. Arbitration</vt:lpstr>
      <vt:lpstr>Arbitration Clause drafting tips</vt:lpstr>
      <vt:lpstr>3. Force Majeure</vt:lpstr>
      <vt:lpstr>Force Majeure Clause Drafting Tips</vt:lpstr>
      <vt:lpstr>Screening events triggering early or possible termination</vt:lpstr>
      <vt:lpstr>1. Insolvency, Bankruptcy or Liquidation</vt:lpstr>
      <vt:lpstr>2. Merger to other party/ Change of Control</vt:lpstr>
      <vt:lpstr>3. Change in Government Regulations</vt:lpstr>
      <vt:lpstr>4. Failure to meet Specified Performance Levels</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Anand Bhushan</dc:creator>
  <cp:lastModifiedBy>Anand Bhushan</cp:lastModifiedBy>
  <cp:revision>3010</cp:revision>
  <dcterms:created xsi:type="dcterms:W3CDTF">2022-08-23T16:57:40Z</dcterms:created>
  <dcterms:modified xsi:type="dcterms:W3CDTF">2022-09-24T06:40:49Z</dcterms:modified>
</cp:coreProperties>
</file>