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6"/>
  </p:notesMasterIdLst>
  <p:handoutMasterIdLst>
    <p:handoutMasterId r:id="rId57"/>
  </p:handoutMasterIdLst>
  <p:sldIdLst>
    <p:sldId id="5017" r:id="rId2"/>
    <p:sldId id="4931" r:id="rId3"/>
    <p:sldId id="366" r:id="rId4"/>
    <p:sldId id="4951" r:id="rId5"/>
    <p:sldId id="4952" r:id="rId6"/>
    <p:sldId id="4953" r:id="rId7"/>
    <p:sldId id="4954" r:id="rId8"/>
    <p:sldId id="4950" r:id="rId9"/>
    <p:sldId id="5012" r:id="rId10"/>
    <p:sldId id="5013" r:id="rId11"/>
    <p:sldId id="5014" r:id="rId12"/>
    <p:sldId id="5015" r:id="rId13"/>
    <p:sldId id="5016" r:id="rId14"/>
    <p:sldId id="4967" r:id="rId15"/>
    <p:sldId id="4968" r:id="rId16"/>
    <p:sldId id="4989" r:id="rId17"/>
    <p:sldId id="4990" r:id="rId18"/>
    <p:sldId id="4991" r:id="rId19"/>
    <p:sldId id="4969" r:id="rId20"/>
    <p:sldId id="4970" r:id="rId21"/>
    <p:sldId id="4971" r:id="rId22"/>
    <p:sldId id="4972" r:id="rId23"/>
    <p:sldId id="4973" r:id="rId24"/>
    <p:sldId id="4974" r:id="rId25"/>
    <p:sldId id="4992" r:id="rId26"/>
    <p:sldId id="4993" r:id="rId27"/>
    <p:sldId id="4994" r:id="rId28"/>
    <p:sldId id="4995" r:id="rId29"/>
    <p:sldId id="4996" r:id="rId30"/>
    <p:sldId id="4997" r:id="rId31"/>
    <p:sldId id="5010" r:id="rId32"/>
    <p:sldId id="4977" r:id="rId33"/>
    <p:sldId id="5001" r:id="rId34"/>
    <p:sldId id="5002" r:id="rId35"/>
    <p:sldId id="5003" r:id="rId36"/>
    <p:sldId id="5004" r:id="rId37"/>
    <p:sldId id="5005" r:id="rId38"/>
    <p:sldId id="5007" r:id="rId39"/>
    <p:sldId id="5008" r:id="rId40"/>
    <p:sldId id="5009" r:id="rId41"/>
    <p:sldId id="4965" r:id="rId42"/>
    <p:sldId id="4956" r:id="rId43"/>
    <p:sldId id="4957" r:id="rId44"/>
    <p:sldId id="4958" r:id="rId45"/>
    <p:sldId id="4959" r:id="rId46"/>
    <p:sldId id="4960" r:id="rId47"/>
    <p:sldId id="4962" r:id="rId48"/>
    <p:sldId id="4961" r:id="rId49"/>
    <p:sldId id="4963" r:id="rId50"/>
    <p:sldId id="4964" r:id="rId51"/>
    <p:sldId id="4998" r:id="rId52"/>
    <p:sldId id="5000" r:id="rId53"/>
    <p:sldId id="5011" r:id="rId54"/>
    <p:sldId id="4999" r:id="rId5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E6E7"/>
    <a:srgbClr val="7DBE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31" autoAdjust="0"/>
    <p:restoredTop sz="94660"/>
  </p:normalViewPr>
  <p:slideViewPr>
    <p:cSldViewPr snapToGrid="0">
      <p:cViewPr varScale="1">
        <p:scale>
          <a:sx n="161" d="100"/>
          <a:sy n="161" d="100"/>
        </p:scale>
        <p:origin x="128" y="1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6C064A-D61B-4B21-B757-51A9B82445B8}" type="datetimeFigureOut">
              <a:rPr lang="en-US" smtClean="0"/>
              <a:t>9/5/2025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305E07-67EA-4042-A3F6-853A8AD8D209}"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ea typeface="Arial" panose="020B0604020202020204" pitchFamily="34" charset="0"/>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ea typeface="Arial" panose="020B0604020202020204" pitchFamily="34" charset="0"/>
              </a:defRPr>
            </a:lvl1pPr>
          </a:lstStyle>
          <a:p>
            <a:fld id="{0B6D1123-D895-4A88-94F1-21C9E919240A}" type="datetimeFigureOut">
              <a:rPr lang="zh-CN" altLang="en-US" smtClean="0"/>
              <a:t>2025/9/5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ea typeface="Arial" panose="020B0604020202020204" pitchFamily="34" charset="0"/>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ea typeface="Arial" panose="020B0604020202020204" pitchFamily="34" charset="0"/>
              </a:defRPr>
            </a:lvl1pPr>
          </a:lstStyle>
          <a:p>
            <a:fld id="{10737924-F7CE-4C45-8EA6-806836CB19E8}"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defRPr>
    </a:lvl1pPr>
    <a:lvl2pPr marL="45720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defRPr>
    </a:lvl2pPr>
    <a:lvl3pPr marL="91440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defRPr>
    </a:lvl3pPr>
    <a:lvl4pPr marL="137160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defRPr>
    </a:lvl4pPr>
    <a:lvl5pPr marL="182880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DEB1757-8956-4EB9-A61B-2BB94BC071D8}" type="slidenum">
              <a:rPr lang="zh-CN" altLang="en-US" smtClean="0"/>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6A1959C-0B26-4F60-A29B-1E9F503F603E}" type="datetimeFigureOut">
              <a:rPr lang="zh-CN" altLang="en-US" smtClean="0"/>
              <a:t>2025/9/5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C4E7E0-8E82-45AB-BE08-A42F34245F8F}"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26A1959C-0B26-4F60-A29B-1E9F503F603E}" type="datetimeFigureOut">
              <a:rPr lang="zh-CN" altLang="en-US" smtClean="0"/>
              <a:t>2025/9/5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C4E7E0-8E82-45AB-BE08-A42F34245F8F}"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6A1959C-0B26-4F60-A29B-1E9F503F603E}" type="datetimeFigureOut">
              <a:rPr lang="zh-CN" altLang="en-US" smtClean="0"/>
              <a:t>2025/9/5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C4E7E0-8E82-45AB-BE08-A42F34245F8F}"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26A1959C-0B26-4F60-A29B-1E9F503F603E}" type="datetimeFigureOut">
              <a:rPr lang="zh-CN" altLang="en-US" smtClean="0"/>
              <a:t>2025/9/5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C4E7E0-8E82-45AB-BE08-A42F34245F8F}"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26A1959C-0B26-4F60-A29B-1E9F503F603E}" type="datetimeFigureOut">
              <a:rPr lang="zh-CN" altLang="en-US" smtClean="0"/>
              <a:t>2025/9/5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3C4E7E0-8E82-45AB-BE08-A42F34245F8F}"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6A1959C-0B26-4F60-A29B-1E9F503F603E}" type="datetimeFigureOut">
              <a:rPr lang="zh-CN" altLang="en-US" smtClean="0"/>
              <a:t>2025/9/5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3C4E7E0-8E82-45AB-BE08-A42F34245F8F}"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6A1959C-0B26-4F60-A29B-1E9F503F603E}" type="datetimeFigureOut">
              <a:rPr lang="zh-CN" altLang="en-US" smtClean="0"/>
              <a:t>2025/9/5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3C4E7E0-8E82-45AB-BE08-A42F34245F8F}"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6A1959C-0B26-4F60-A29B-1E9F503F603E}" type="datetimeFigureOut">
              <a:rPr lang="zh-CN" altLang="en-US" smtClean="0"/>
              <a:t>2025/9/5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C4E7E0-8E82-45AB-BE08-A42F34245F8F}"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6A1959C-0B26-4F60-A29B-1E9F503F603E}" type="datetimeFigureOut">
              <a:rPr lang="zh-CN" altLang="en-US" smtClean="0"/>
              <a:t>2025/9/5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C4E7E0-8E82-45AB-BE08-A42F34245F8F}"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26A1959C-0B26-4F60-A29B-1E9F503F603E}" type="datetimeFigureOut">
              <a:rPr lang="zh-CN" altLang="en-US" smtClean="0"/>
              <a:t>2025/9/5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C4E7E0-8E82-45AB-BE08-A42F34245F8F}"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26A1959C-0B26-4F60-A29B-1E9F503F603E}" type="datetimeFigureOut">
              <a:rPr lang="zh-CN" altLang="en-US" smtClean="0"/>
              <a:t>2025/9/5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C4E7E0-8E82-45AB-BE08-A42F34245F8F}"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8401050" y="1905000"/>
            <a:ext cx="2552700" cy="3028950"/>
          </a:xfrm>
          <a:prstGeom prst="rect">
            <a:avLst/>
          </a:prstGeom>
          <a:solidFill>
            <a:schemeClr val="bg1">
              <a:lumMod val="85000"/>
            </a:schemeClr>
          </a:solid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Custom Layout">
    <p:spTree>
      <p:nvGrpSpPr>
        <p:cNvPr id="1" name="Shape 12"/>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ea typeface="Arial" panose="020B0604020202020204" pitchFamily="34" charset="0"/>
              </a:defRPr>
            </a:lvl1pPr>
          </a:lstStyle>
          <a:p>
            <a:fld id="{26A1959C-0B26-4F60-A29B-1E9F503F603E}" type="datetimeFigureOut">
              <a:rPr lang="zh-CN" altLang="en-US" smtClean="0"/>
              <a:t>2025/9/5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Arial" panose="020B0604020202020204" pitchFamily="34" charset="0"/>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ea typeface="Arial" panose="020B0604020202020204" pitchFamily="34" charset="0"/>
              </a:defRPr>
            </a:lvl1pPr>
          </a:lstStyle>
          <a:p>
            <a:fld id="{D3C4E7E0-8E82-45AB-BE08-A42F34245F8F}" type="slidenum">
              <a:rPr lang="zh-CN" altLang="en-US" smtClean="0"/>
              <a:t>‹#›</a:t>
            </a:fld>
            <a:endParaRPr lang="zh-CN" altLang="en-US"/>
          </a:p>
        </p:txBody>
      </p:sp>
      <p:grpSp>
        <p:nvGrpSpPr>
          <p:cNvPr id="7" name="组合 6"/>
          <p:cNvGrpSpPr/>
          <p:nvPr userDrawn="1"/>
        </p:nvGrpSpPr>
        <p:grpSpPr>
          <a:xfrm flipH="1" flipV="1">
            <a:off x="0" y="-2448"/>
            <a:ext cx="12192000" cy="6858000"/>
            <a:chOff x="0" y="-2448"/>
            <a:chExt cx="12192000" cy="6858000"/>
          </a:xfrm>
        </p:grpSpPr>
        <p:sp>
          <p:nvSpPr>
            <p:cNvPr id="8" name="矩形 7"/>
            <p:cNvSpPr/>
            <p:nvPr/>
          </p:nvSpPr>
          <p:spPr>
            <a:xfrm>
              <a:off x="6199214" y="-2448"/>
              <a:ext cx="2893180" cy="6858000"/>
            </a:xfrm>
            <a:prstGeom prst="rect">
              <a:avLst/>
            </a:prstGeom>
            <a:solidFill>
              <a:srgbClr val="D2E6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Arial" panose="020B0604020202020204" pitchFamily="34" charset="0"/>
              </a:endParaRPr>
            </a:p>
          </p:txBody>
        </p:sp>
        <p:sp>
          <p:nvSpPr>
            <p:cNvPr id="9" name="矩形 8"/>
            <p:cNvSpPr/>
            <p:nvPr/>
          </p:nvSpPr>
          <p:spPr>
            <a:xfrm>
              <a:off x="9298820" y="-2448"/>
              <a:ext cx="28931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Arial" panose="020B0604020202020204" pitchFamily="34" charset="0"/>
              </a:endParaRPr>
            </a:p>
          </p:txBody>
        </p:sp>
        <p:sp>
          <p:nvSpPr>
            <p:cNvPr id="10" name="矩形 9"/>
            <p:cNvSpPr/>
            <p:nvPr/>
          </p:nvSpPr>
          <p:spPr>
            <a:xfrm>
              <a:off x="0" y="-2448"/>
              <a:ext cx="2893180" cy="6858000"/>
            </a:xfrm>
            <a:prstGeom prst="rect">
              <a:avLst/>
            </a:prstGeom>
            <a:solidFill>
              <a:srgbClr val="7DBE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Arial" panose="020B0604020202020204" pitchFamily="34" charset="0"/>
              </a:endParaRPr>
            </a:p>
          </p:txBody>
        </p:sp>
        <p:sp>
          <p:nvSpPr>
            <p:cNvPr id="11" name="矩形 10"/>
            <p:cNvSpPr/>
            <p:nvPr/>
          </p:nvSpPr>
          <p:spPr>
            <a:xfrm>
              <a:off x="3099607" y="-2448"/>
              <a:ext cx="2893180" cy="6858000"/>
            </a:xfrm>
            <a:prstGeom prst="rect">
              <a:avLst/>
            </a:prstGeom>
            <a:solidFill>
              <a:srgbClr val="A1C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Arial" panose="020B0604020202020204" pitchFamily="34" charset="0"/>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Arial" panose="020B0604020202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Arial" panose="020B0604020202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Arial" panose="020B0604020202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Arial" panose="020B0604020202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Arial" panose="020B0604020202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mailto:anand@bhushanrajaram.com" TargetMode="External"/><Relationship Id="rId11" Type="http://schemas.microsoft.com/office/2007/relationships/hdphoto" Target="../media/hdphoto2.wdp"/><Relationship Id="rId5" Type="http://schemas.openxmlformats.org/officeDocument/2006/relationships/image" Target="../media/image3.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3.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iapp.org/news/a/indias-foray-into-regulating-ai?utm_source=chatgpt.com" TargetMode="External"/><Relationship Id="rId3" Type="http://schemas.openxmlformats.org/officeDocument/2006/relationships/hyperlink" Target="https://www.morganlewis.com/blogs/sourcingatmorganlewis/2024/01/ai-regulation-in-india-current-state-and-future-perspectives?utm_source=chatgpt.com" TargetMode="External"/><Relationship Id="rId7" Type="http://schemas.openxmlformats.org/officeDocument/2006/relationships/hyperlink" Target="https://en.wikipedia.org/wiki/INDIAai?utm_source=chatgpt.com" TargetMode="External"/><Relationship Id="rId2" Type="http://schemas.openxmlformats.org/officeDocument/2006/relationships/hyperlink" Target="https://www.niti.gov.in/sites/default/files/2021-02/Responsible-AI-22022021.pdf?utm_source=chatgpt.com" TargetMode="External"/><Relationship Id="rId1" Type="http://schemas.openxmlformats.org/officeDocument/2006/relationships/slideLayout" Target="../slideLayouts/slideLayout2.xml"/><Relationship Id="rId6" Type="http://schemas.openxmlformats.org/officeDocument/2006/relationships/hyperlink" Target="https://americanchase.com/generative-ai-regulations-india/?utm_source=chatgpt.com" TargetMode="External"/><Relationship Id="rId11" Type="http://schemas.openxmlformats.org/officeDocument/2006/relationships/hyperlink" Target="https://securiti.ai/ai-governance-in-india-meity-2025-report/?utm_source=chatgpt.com" TargetMode="External"/><Relationship Id="rId5" Type="http://schemas.openxmlformats.org/officeDocument/2006/relationships/hyperlink" Target="https://accesspartnership.com/opinion/the-key-policy-frameworks-governing-ai-in-india/?utm_source=chatgpt.com" TargetMode="External"/><Relationship Id="rId10" Type="http://schemas.openxmlformats.org/officeDocument/2006/relationships/hyperlink" Target="https://internetfreedom.in/iffs-submissions-on-the-meity-report-on-ai-governance-guidelines/?utm_source=chatgpt.com" TargetMode="External"/><Relationship Id="rId4" Type="http://schemas.openxmlformats.org/officeDocument/2006/relationships/hyperlink" Target="https://en.wikipedia.org/wiki/Artificial_intelligence_in_India?utm_source=chatgpt.com" TargetMode="External"/><Relationship Id="rId9" Type="http://schemas.openxmlformats.org/officeDocument/2006/relationships/hyperlink" Target="https://www.azbpartners.com/bank/update-on-meitys-report-on-ai-governance-guidelines-development/?utm_source=chatgpt.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EB9012F-0D13-91A9-0917-446497FECBA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504120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4" name="稻壳天启设计原创模板"/>
          <p:cNvGrpSpPr/>
          <p:nvPr/>
        </p:nvGrpSpPr>
        <p:grpSpPr>
          <a:xfrm>
            <a:off x="0" y="2032000"/>
            <a:ext cx="7730690" cy="3124198"/>
            <a:chOff x="0" y="2032000"/>
            <a:chExt cx="7568505" cy="3124198"/>
          </a:xfrm>
        </p:grpSpPr>
        <p:pic>
          <p:nvPicPr>
            <p:cNvPr id="20"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3368152" y="955846"/>
              <a:ext cx="832201" cy="7568504"/>
            </a:xfrm>
            <a:prstGeom prst="rect">
              <a:avLst/>
            </a:prstGeom>
          </p:spPr>
        </p:pic>
        <p:pic>
          <p:nvPicPr>
            <p:cNvPr id="18" name="图片 17"/>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2836" b="28269"/>
            <a:stretch>
              <a:fillRect/>
            </a:stretch>
          </p:blipFill>
          <p:spPr>
            <a:xfrm>
              <a:off x="0" y="2032000"/>
              <a:ext cx="7568504" cy="2514600"/>
            </a:xfrm>
            <a:prstGeom prst="rect">
              <a:avLst/>
            </a:prstGeom>
          </p:spPr>
        </p:pic>
      </p:grpSp>
      <p:sp>
        <p:nvSpPr>
          <p:cNvPr id="21" name="稻壳天启设计原创模板"/>
          <p:cNvSpPr txBox="1"/>
          <p:nvPr/>
        </p:nvSpPr>
        <p:spPr>
          <a:xfrm>
            <a:off x="440715" y="2693103"/>
            <a:ext cx="6873240" cy="706755"/>
          </a:xfrm>
          <a:prstGeom prst="rect">
            <a:avLst/>
          </a:prstGeom>
          <a:noFill/>
          <a:ln w="9525">
            <a:noFill/>
          </a:ln>
          <a:effectLst>
            <a:outerShdw blurRad="50800" dist="50800" dir="5400000" sx="1000" sy="1000" algn="ctr" rotWithShape="0">
              <a:srgbClr val="000000"/>
            </a:outerShdw>
          </a:effectLst>
        </p:spPr>
        <p:txBody>
          <a:bodyPr wrap="none" anchor="t">
            <a:spAutoFit/>
          </a:bodyPr>
          <a:lstStyle/>
          <a:p>
            <a:pP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ARTIFICIAL INTELLIGENCE</a:t>
            </a:r>
          </a:p>
        </p:txBody>
      </p:sp>
      <p:sp>
        <p:nvSpPr>
          <p:cNvPr id="22" name="稻壳天启设计原创模板"/>
          <p:cNvSpPr/>
          <p:nvPr/>
        </p:nvSpPr>
        <p:spPr>
          <a:xfrm>
            <a:off x="440715" y="3437843"/>
            <a:ext cx="7073814" cy="792781"/>
          </a:xfrm>
          <a:prstGeom prst="rect">
            <a:avLst/>
          </a:prstGeom>
        </p:spPr>
        <p:txBody>
          <a:bodyPr wrap="square">
            <a:spAutoFit/>
          </a:bodyPr>
          <a:lstStyle/>
          <a:p>
            <a:pPr marL="171450" indent="-171450">
              <a:lnSpc>
                <a:spcPct val="200000"/>
              </a:lnSpc>
              <a:buFontTx/>
              <a:buChar char="-"/>
            </a:pPr>
            <a:r>
              <a:rPr lang="en-US" altLang="zh-CN" sz="800" dirty="0">
                <a:solidFill>
                  <a:schemeClr val="tx1"/>
                </a:solidFill>
                <a:latin typeface="Arial" panose="020B0604020202020204" pitchFamily="34" charset="0"/>
                <a:ea typeface="Arial" panose="020B0604020202020204" pitchFamily="34" charset="0"/>
                <a:cs typeface="Arial" panose="020B0604020202020204" pitchFamily="34" charset="0"/>
              </a:rPr>
              <a:t>GV Anand Bhushan</a:t>
            </a:r>
          </a:p>
          <a:p>
            <a:pPr marL="171450" indent="-171450">
              <a:lnSpc>
                <a:spcPct val="200000"/>
              </a:lnSpc>
              <a:buFontTx/>
              <a:buChar char="-"/>
            </a:pPr>
            <a:r>
              <a:rPr lang="en-US" altLang="zh-CN" sz="800" dirty="0">
                <a:latin typeface="Arial" panose="020B0604020202020204" pitchFamily="34" charset="0"/>
                <a:ea typeface="Arial" panose="020B0604020202020204" pitchFamily="34" charset="0"/>
                <a:cs typeface="Arial" panose="020B0604020202020204" pitchFamily="34" charset="0"/>
                <a:hlinkClick r:id="rId6"/>
              </a:rPr>
              <a:t>anand@bhushanrajaram.com</a:t>
            </a:r>
            <a:endParaRPr lang="en-US" altLang="zh-CN" sz="800" dirty="0">
              <a:latin typeface="Arial" panose="020B0604020202020204" pitchFamily="34" charset="0"/>
              <a:ea typeface="Arial" panose="020B0604020202020204" pitchFamily="34" charset="0"/>
              <a:cs typeface="Arial" panose="020B0604020202020204" pitchFamily="34" charset="0"/>
            </a:endParaRPr>
          </a:p>
          <a:p>
            <a:pPr marL="171450" indent="-171450">
              <a:lnSpc>
                <a:spcPct val="200000"/>
              </a:lnSpc>
              <a:buFontTx/>
              <a:buChar char="-"/>
            </a:pPr>
            <a:r>
              <a:rPr lang="en-US" altLang="zh-CN" sz="800" dirty="0">
                <a:solidFill>
                  <a:schemeClr val="tx1"/>
                </a:solidFill>
                <a:latin typeface="Arial" panose="020B0604020202020204" pitchFamily="34" charset="0"/>
                <a:ea typeface="Arial" panose="020B0604020202020204" pitchFamily="34" charset="0"/>
                <a:cs typeface="Arial" panose="020B0604020202020204" pitchFamily="34" charset="0"/>
              </a:rPr>
              <a:t>9962561012</a:t>
            </a:r>
          </a:p>
        </p:txBody>
      </p:sp>
      <p:pic>
        <p:nvPicPr>
          <p:cNvPr id="26" name="稻壳天启设计原创模板"/>
          <p:cNvPicPr>
            <a:picLocks noChangeAspect="1"/>
          </p:cNvPicPr>
          <p:nvPr/>
        </p:nvPicPr>
        <p:blipFill rotWithShape="1">
          <a:blip r:embed="rId7" cstate="print">
            <a:lum bright="70000" contrast="-70000"/>
            <a:extLst>
              <a:ext uri="{28A0092B-C50C-407E-A947-70E740481C1C}">
                <a14:useLocalDpi xmlns:a14="http://schemas.microsoft.com/office/drawing/2010/main" val="0"/>
              </a:ext>
            </a:extLst>
          </a:blip>
          <a:srcRect/>
          <a:stretch>
            <a:fillRect/>
          </a:stretch>
        </p:blipFill>
        <p:spPr>
          <a:xfrm rot="17099196">
            <a:off x="10802475" y="633118"/>
            <a:ext cx="1088536" cy="1886029"/>
          </a:xfrm>
          <a:prstGeom prst="rect">
            <a:avLst/>
          </a:prstGeom>
        </p:spPr>
      </p:pic>
      <p:pic>
        <p:nvPicPr>
          <p:cNvPr id="27" name="图片 26"/>
          <p:cNvPicPr>
            <a:picLocks noChangeAspect="1"/>
          </p:cNvPicPr>
          <p:nvPr/>
        </p:nvPicPr>
        <p:blipFill rotWithShape="1">
          <a:blip r:embed="rId8">
            <a:lum bright="70000" contrast="-70000"/>
            <a:extLst>
              <a:ext uri="{28A0092B-C50C-407E-A947-70E740481C1C}">
                <a14:useLocalDpi xmlns:a14="http://schemas.microsoft.com/office/drawing/2010/main" val="0"/>
              </a:ext>
            </a:extLst>
          </a:blip>
          <a:srcRect/>
          <a:stretch>
            <a:fillRect/>
          </a:stretch>
        </p:blipFill>
        <p:spPr>
          <a:xfrm rot="17099196">
            <a:off x="6986225" y="436398"/>
            <a:ext cx="1840107" cy="2279469"/>
          </a:xfrm>
          <a:prstGeom prst="rect">
            <a:avLst/>
          </a:prstGeom>
        </p:spPr>
      </p:pic>
      <p:pic>
        <p:nvPicPr>
          <p:cNvPr id="29" name="图片 28"/>
          <p:cNvPicPr>
            <a:picLocks noChangeAspect="1"/>
          </p:cNvPicPr>
          <p:nvPr/>
        </p:nvPicPr>
        <p:blipFill rotWithShape="1">
          <a:blip r:embed="rId9" cstate="print">
            <a:biLevel thresh="25000"/>
            <a:extLst>
              <a:ext uri="{28A0092B-C50C-407E-A947-70E740481C1C}">
                <a14:useLocalDpi xmlns:a14="http://schemas.microsoft.com/office/drawing/2010/main" val="0"/>
              </a:ext>
            </a:extLst>
          </a:blip>
          <a:srcRect/>
          <a:stretch>
            <a:fillRect/>
          </a:stretch>
        </p:blipFill>
        <p:spPr>
          <a:xfrm rot="17099196">
            <a:off x="3977485" y="4379746"/>
            <a:ext cx="1821651" cy="2005264"/>
          </a:xfrm>
          <a:prstGeom prst="rect">
            <a:avLst/>
          </a:prstGeom>
        </p:spPr>
      </p:pic>
      <p:pic>
        <p:nvPicPr>
          <p:cNvPr id="30" name="图片 29"/>
          <p:cNvPicPr>
            <a:picLocks noChangeAspect="1"/>
          </p:cNvPicPr>
          <p:nvPr/>
        </p:nvPicPr>
        <p:blipFill rotWithShape="1">
          <a:blip r:embed="rId10" cstate="screen">
            <a:biLevel thresh="25000"/>
            <a:extLst>
              <a:ext uri="{BEBA8EAE-BF5A-486C-A8C5-ECC9F3942E4B}">
                <a14:imgProps xmlns:a14="http://schemas.microsoft.com/office/drawing/2010/main">
                  <a14:imgLayer r:embed="rId11">
                    <a14:imgEffect>
                      <a14:colorTemperature colorTemp="1500"/>
                    </a14:imgEffect>
                    <a14:imgEffect>
                      <a14:saturation sat="0"/>
                    </a14:imgEffect>
                  </a14:imgLayer>
                </a14:imgProps>
              </a:ext>
              <a:ext uri="{28A0092B-C50C-407E-A947-70E740481C1C}">
                <a14:useLocalDpi xmlns:a14="http://schemas.microsoft.com/office/drawing/2010/main" val="0"/>
              </a:ext>
            </a:extLst>
          </a:blip>
          <a:srcRect/>
          <a:stretch>
            <a:fillRect/>
          </a:stretch>
        </p:blipFill>
        <p:spPr>
          <a:xfrm rot="16200000">
            <a:off x="8916244" y="2952748"/>
            <a:ext cx="2863380" cy="28154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7205" y="448946"/>
            <a:ext cx="12239204" cy="6358248"/>
            <a:chOff x="-47205" y="1890101"/>
            <a:chExt cx="8886405" cy="3291600"/>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2626" y="1890101"/>
              <a:ext cx="8851671" cy="3073654"/>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3" name="Text Box 2"/>
          <p:cNvSpPr txBox="1"/>
          <p:nvPr/>
        </p:nvSpPr>
        <p:spPr>
          <a:xfrm>
            <a:off x="306705" y="448945"/>
            <a:ext cx="11579860" cy="6185535"/>
          </a:xfrm>
          <a:prstGeom prst="rect">
            <a:avLst/>
          </a:prstGeom>
          <a:noFill/>
        </p:spPr>
        <p:txBody>
          <a:bodyPr wrap="square" rtlCol="0">
            <a:spAutoFit/>
          </a:bodyPr>
          <a:lstStyle/>
          <a:p>
            <a:pPr marL="285750" indent="-285750" algn="just">
              <a:buFont typeface="Arial" panose="020B0604020202020204" pitchFamily="34" charset="0"/>
              <a:buChar char="•"/>
            </a:pPr>
            <a:r>
              <a:rPr lang="en-US" b="1">
                <a:latin typeface="Times New Roman Bold" panose="02020603050405020304" charset="0"/>
                <a:cs typeface="Times New Roman Bold" panose="02020603050405020304" charset="0"/>
              </a:rPr>
              <a:t>Artificial Intelligence (“AI”)</a:t>
            </a:r>
            <a:r>
              <a:rPr lang="en-US">
                <a:latin typeface="Times New Roman Regular" panose="02020603050405020304" charset="0"/>
                <a:cs typeface="Times New Roman Regular" panose="02020603050405020304" charset="0"/>
              </a:rPr>
              <a:t>:  ‘</a:t>
            </a:r>
            <a:r>
              <a:rPr lang="en-US" i="1">
                <a:latin typeface="Times New Roman Italic" panose="02020603050405020304" charset="0"/>
                <a:cs typeface="Times New Roman Italic" panose="02020603050405020304" charset="0"/>
              </a:rPr>
              <a:t>the science and engineering of making intelligence machines</a:t>
            </a:r>
            <a:r>
              <a:rPr lang="en-US">
                <a:latin typeface="Times New Roman Regular" panose="02020603050405020304" charset="0"/>
                <a:cs typeface="Times New Roman Regular" panose="02020603050405020304" charset="0"/>
              </a:rPr>
              <a:t>’ (Prof. John Mccarthy)</a:t>
            </a:r>
          </a:p>
          <a:p>
            <a:pPr marL="285750" indent="-285750" algn="just">
              <a:buFont typeface="Arial" panose="020B0604020202020204" pitchFamily="34" charset="0"/>
              <a:buChar char="•"/>
            </a:pPr>
            <a:r>
              <a:rPr lang="en-US">
                <a:latin typeface="Times New Roman Regular" panose="02020603050405020304" charset="0"/>
                <a:cs typeface="Times New Roman Regular" panose="02020603050405020304" charset="0"/>
              </a:rPr>
              <a:t>AI is a field which combines computer science and datasets to enable problem solving. </a:t>
            </a:r>
          </a:p>
          <a:p>
            <a:pPr marL="285750" indent="-285750" algn="just">
              <a:buFont typeface="Arial" panose="020B0604020202020204" pitchFamily="34" charset="0"/>
              <a:buChar char="•"/>
            </a:pPr>
            <a:r>
              <a:rPr lang="en-US">
                <a:latin typeface="Times New Roman Regular" panose="02020603050405020304" charset="0"/>
                <a:cs typeface="Times New Roman Regular" panose="02020603050405020304" charset="0"/>
              </a:rPr>
              <a:t>It allows machines to model, or improve upon, the human mind and perform tasks commonly associated with human cognitive functions, like interpreting speech and writing texts.</a:t>
            </a:r>
          </a:p>
          <a:p>
            <a:pPr marL="285750" indent="-285750" algn="just">
              <a:buFont typeface="Arial" panose="020B0604020202020204" pitchFamily="34" charset="0"/>
              <a:buChar char="•"/>
            </a:pPr>
            <a:r>
              <a:rPr lang="en-US" b="1">
                <a:latin typeface="Times New Roman Bold" panose="02020603050405020304" charset="0"/>
                <a:cs typeface="Times New Roman Bold" panose="02020603050405020304" charset="0"/>
              </a:rPr>
              <a:t>Generative Artificial Intelligence </a:t>
            </a:r>
            <a:r>
              <a:rPr lang="en-US">
                <a:latin typeface="Times New Roman Regular" panose="02020603050405020304" charset="0"/>
                <a:cs typeface="Times New Roman Regular" panose="02020603050405020304" charset="0"/>
              </a:rPr>
              <a:t>or GAI is a novel AI technology that automatically produces new content by utilizing input data. This AI system uses generative modeling and advances in deep learning. In other words, GAI produces diverse content by utilizing existing media such as text, graphics, audio, and video. </a:t>
            </a:r>
          </a:p>
          <a:p>
            <a:pPr marL="285750" indent="-285750" algn="just">
              <a:buFont typeface="Arial" panose="020B0604020202020204" pitchFamily="34" charset="0"/>
              <a:buChar char="•"/>
            </a:pPr>
            <a:r>
              <a:rPr lang="en-US">
                <a:latin typeface="Times New Roman Regular" panose="02020603050405020304" charset="0"/>
                <a:cs typeface="Times New Roman Regular" panose="02020603050405020304" charset="0"/>
              </a:rPr>
              <a:t>It is built on theoretical foundations of</a:t>
            </a:r>
            <a:r>
              <a:rPr lang="en-US" b="1">
                <a:latin typeface="Times New Roman Bold" panose="02020603050405020304" charset="0"/>
                <a:cs typeface="Times New Roman Bold" panose="02020603050405020304" charset="0"/>
              </a:rPr>
              <a:t> (a) machine learning; (b) natural language processing (NLP); (c) image processing; and (d) computer vision.</a:t>
            </a:r>
            <a:r>
              <a:rPr lang="en-US">
                <a:latin typeface="Times New Roman Regular" panose="02020603050405020304" charset="0"/>
                <a:cs typeface="Times New Roman Regular" panose="02020603050405020304" charset="0"/>
              </a:rPr>
              <a:t> </a:t>
            </a:r>
          </a:p>
          <a:p>
            <a:pPr marL="285750" indent="-285750" algn="just">
              <a:buFont typeface="Arial" panose="020B0604020202020204" pitchFamily="34" charset="0"/>
              <a:buChar char="•"/>
            </a:pPr>
            <a:r>
              <a:rPr lang="en-US">
                <a:latin typeface="Times New Roman Regular" panose="02020603050405020304" charset="0"/>
                <a:cs typeface="Times New Roman Regular" panose="02020603050405020304" charset="0"/>
              </a:rPr>
              <a:t>Out of these, NLP is crucial as it focuses on human language, wherein such language is comprehended by AI to produce content Image processing, in addition, involves analyzing images to acquire new knowledge and generate diverse content from different image collections. </a:t>
            </a:r>
          </a:p>
          <a:p>
            <a:pPr marL="285750" indent="-285750" algn="just">
              <a:buFont typeface="Arial" panose="020B0604020202020204" pitchFamily="34" charset="0"/>
              <a:buChar char="•"/>
            </a:pPr>
            <a:r>
              <a:rPr lang="en-US">
                <a:latin typeface="Times New Roman Regular" panose="02020603050405020304" charset="0"/>
                <a:cs typeface="Times New Roman Regular" panose="02020603050405020304" charset="0"/>
              </a:rPr>
              <a:t>There are 4 common techniques or forms of GAI which are being leveraged in the present times, namely</a:t>
            </a:r>
            <a:r>
              <a:rPr lang="en-US" b="1">
                <a:latin typeface="Times New Roman Bold" panose="02020603050405020304" charset="0"/>
                <a:cs typeface="Times New Roman Bold" panose="02020603050405020304" charset="0"/>
              </a:rPr>
              <a:t> Generative Adversarial Networks (GANs), Generative Pre-trained Transformer (GPT), the Generative Diffusion Model (GDM) and Geometric DL (GDL)</a:t>
            </a:r>
            <a:r>
              <a:rPr lang="en-US">
                <a:latin typeface="Times New Roman Regular" panose="02020603050405020304" charset="0"/>
                <a:cs typeface="Times New Roman Regular" panose="02020603050405020304" charset="0"/>
              </a:rPr>
              <a:t>. </a:t>
            </a:r>
          </a:p>
          <a:p>
            <a:pPr marL="285750" indent="-285750" algn="just">
              <a:buFont typeface="Arial" panose="020B0604020202020204" pitchFamily="34" charset="0"/>
              <a:buChar char="•"/>
            </a:pPr>
            <a:r>
              <a:rPr lang="en-US">
                <a:latin typeface="Times New Roman Regular" panose="02020603050405020304" charset="0"/>
                <a:cs typeface="Times New Roman Regular" panose="02020603050405020304" charset="0"/>
              </a:rPr>
              <a:t>GANs, being one of the most prevalent techniques, use a generator for synthesizing content and a discriminator for evaluating the authenticity of the generator’s content. The GPT models are relevant for generating text in different languages and are capable of creating human-sounding words, sentences, and paragraphs in various writing styles. GDMs generate data from randomly sampled noise through a learned de-noising process whilst a GDL attempts to understand, interpret, and describe AI models in terms of geometric principles. These techniques are, thereafter, used in multiple applications.</a:t>
            </a:r>
          </a:p>
          <a:p>
            <a:pPr marL="285750" indent="-285750" algn="just">
              <a:buFont typeface="Arial" panose="020B0604020202020204" pitchFamily="34" charset="0"/>
              <a:buChar char="•"/>
            </a:pPr>
            <a:endParaRPr lang="en-US">
              <a:latin typeface="Times New Roman Regular" panose="02020603050405020304" charset="0"/>
              <a:cs typeface="Times New Roman Regular"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7205" y="448946"/>
            <a:ext cx="12239204" cy="6358248"/>
            <a:chOff x="-47205" y="1890101"/>
            <a:chExt cx="8886405" cy="3291600"/>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2626" y="1890101"/>
              <a:ext cx="8851671" cy="3073654"/>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3" name="Text Box 2"/>
          <p:cNvSpPr txBox="1"/>
          <p:nvPr/>
        </p:nvSpPr>
        <p:spPr>
          <a:xfrm>
            <a:off x="306705" y="755650"/>
            <a:ext cx="11579860" cy="5507990"/>
          </a:xfrm>
          <a:prstGeom prst="rect">
            <a:avLst/>
          </a:prstGeom>
          <a:noFill/>
        </p:spPr>
        <p:txBody>
          <a:bodyPr wrap="square" rtlCol="0">
            <a:spAutoFit/>
          </a:bodyPr>
          <a:lstStyle/>
          <a:p>
            <a:pPr indent="0" algn="ctr">
              <a:buNone/>
            </a:pPr>
            <a:r>
              <a:rPr lang="en-US" sz="2200" b="1">
                <a:latin typeface="Times New Roman Bold" panose="02020603050405020304" charset="0"/>
                <a:cs typeface="Times New Roman Bold" panose="02020603050405020304" charset="0"/>
              </a:rPr>
              <a:t>Examples of GAI</a:t>
            </a:r>
          </a:p>
          <a:p>
            <a:pPr indent="0" algn="ctr">
              <a:buNone/>
            </a:pPr>
            <a:endParaRPr lang="en-US" sz="2200" b="1">
              <a:latin typeface="Times New Roman Bold" panose="02020603050405020304" charset="0"/>
              <a:cs typeface="Times New Roman Bold" panose="02020603050405020304" charset="0"/>
            </a:endParaRPr>
          </a:p>
          <a:p>
            <a:pPr marL="342900" indent="-342900" algn="just">
              <a:buFont typeface="Arial" panose="020B0604020202020204" pitchFamily="34" charset="0"/>
              <a:buChar char="•"/>
            </a:pPr>
            <a:r>
              <a:rPr lang="en-US" sz="2200" b="1">
                <a:latin typeface="Times New Roman Bold" panose="02020603050405020304" charset="0"/>
                <a:cs typeface="Times New Roman Bold" panose="02020603050405020304" charset="0"/>
              </a:rPr>
              <a:t>ChatGPT: </a:t>
            </a:r>
            <a:r>
              <a:rPr lang="en-US" sz="2200">
                <a:latin typeface="Times New Roman Regular" panose="02020603050405020304" charset="0"/>
                <a:cs typeface="Times New Roman Regular" panose="02020603050405020304" charset="0"/>
              </a:rPr>
              <a:t>This NLP tool, driven by AI technology, interacts conversationally in the form of a chatbot. It is used primarily to answer questions, assist the user with tasks such as writing emails, research papers, essays, and codes.</a:t>
            </a:r>
          </a:p>
          <a:p>
            <a:pPr marL="285750" indent="-285750" algn="just">
              <a:buFont typeface="Arial" panose="020B0604020202020204" pitchFamily="34" charset="0"/>
              <a:buChar char="•"/>
            </a:pPr>
            <a:r>
              <a:rPr lang="en-US" sz="2200" b="1">
                <a:latin typeface="Times New Roman Bold" panose="02020603050405020304" charset="0"/>
                <a:cs typeface="Times New Roman Bold" panose="02020603050405020304" charset="0"/>
              </a:rPr>
              <a:t>Dall-E: </a:t>
            </a:r>
            <a:r>
              <a:rPr lang="en-US" sz="2200">
                <a:latin typeface="Times New Roman Regular" panose="02020603050405020304" charset="0"/>
                <a:cs typeface="Times New Roman Regular" panose="02020603050405020304" charset="0"/>
              </a:rPr>
              <a:t>This is an AI system which creates realistic images and art from a description in natural language. It is a text-to-image model, developed by OpenAI to generate digital images from ‘prompts.’ </a:t>
            </a:r>
          </a:p>
          <a:p>
            <a:pPr marL="285750" indent="-285750" algn="just">
              <a:buFont typeface="Arial" panose="020B0604020202020204" pitchFamily="34" charset="0"/>
              <a:buChar char="•"/>
            </a:pPr>
            <a:r>
              <a:rPr lang="en-US" sz="2200" b="1">
                <a:latin typeface="Times New Roman Bold" panose="02020603050405020304" charset="0"/>
                <a:cs typeface="Times New Roman Bold" panose="02020603050405020304" charset="0"/>
              </a:rPr>
              <a:t>Google Bard: </a:t>
            </a:r>
            <a:r>
              <a:rPr lang="en-US" sz="2200">
                <a:latin typeface="Times New Roman Regular" panose="02020603050405020304" charset="0"/>
                <a:cs typeface="Times New Roman Regular" panose="02020603050405020304" charset="0"/>
              </a:rPr>
              <a:t>This is a large language model (“LLM”) which is the text generating part of GAI. It can generate text, translate languages, and write different kinds of creative content. By simply entering a prompt into Bard, the user receives a response which is created using information that is already known to it or which it fetches from other Google services.</a:t>
            </a:r>
          </a:p>
          <a:p>
            <a:pPr marL="285750" indent="-285750" algn="just">
              <a:buFont typeface="Arial" panose="020B0604020202020204" pitchFamily="34" charset="0"/>
              <a:buChar char="•"/>
            </a:pPr>
            <a:r>
              <a:rPr lang="en-US" sz="2200" b="1">
                <a:latin typeface="Times New Roman Bold" panose="02020603050405020304" charset="0"/>
                <a:cs typeface="Times New Roman Bold" panose="02020603050405020304" charset="0"/>
              </a:rPr>
              <a:t>Bing AI:</a:t>
            </a:r>
            <a:r>
              <a:rPr lang="en-US" sz="2200">
                <a:latin typeface="Times New Roman Regular" panose="02020603050405020304" charset="0"/>
                <a:cs typeface="Times New Roman Regular" panose="02020603050405020304" charset="0"/>
              </a:rPr>
              <a:t> Bing AI consists of a Bing Chat, which works similar to ChatGPT and an Image Creator which uses the Dall-E technology to create artwork or images based on user prompts.</a:t>
            </a:r>
          </a:p>
          <a:p>
            <a:pPr marL="285750" indent="-285750" algn="just">
              <a:buFont typeface="Arial" panose="020B0604020202020204" pitchFamily="34" charset="0"/>
              <a:buChar char="•"/>
            </a:pPr>
            <a:r>
              <a:rPr lang="en-US" sz="2200" b="1">
                <a:latin typeface="Times New Roman Bold" panose="02020603050405020304" charset="0"/>
                <a:cs typeface="Times New Roman Bold" panose="02020603050405020304" charset="0"/>
              </a:rPr>
              <a:t>Midjourney: </a:t>
            </a:r>
            <a:r>
              <a:rPr lang="en-US" sz="2200">
                <a:latin typeface="Times New Roman Regular" panose="02020603050405020304" charset="0"/>
                <a:cs typeface="Times New Roman Regular" panose="02020603050405020304" charset="0"/>
              </a:rPr>
              <a:t>Midjourney allows users to create generative creative visuals through specific commands or prompts.</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7205" y="457836"/>
            <a:ext cx="12239204" cy="6358248"/>
            <a:chOff x="-47205" y="1890101"/>
            <a:chExt cx="8886405" cy="3291600"/>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2626" y="1890101"/>
              <a:ext cx="8851671" cy="3073654"/>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3" name="Text Box 2"/>
          <p:cNvSpPr txBox="1"/>
          <p:nvPr/>
        </p:nvSpPr>
        <p:spPr>
          <a:xfrm>
            <a:off x="306705" y="457835"/>
            <a:ext cx="11579860" cy="768350"/>
          </a:xfrm>
          <a:prstGeom prst="rect">
            <a:avLst/>
          </a:prstGeom>
          <a:noFill/>
        </p:spPr>
        <p:txBody>
          <a:bodyPr wrap="square" rtlCol="0">
            <a:spAutoFit/>
          </a:bodyPr>
          <a:lstStyle/>
          <a:p>
            <a:pPr indent="0" algn="ctr">
              <a:buNone/>
            </a:pPr>
            <a:r>
              <a:rPr lang="en-US" sz="2200" b="1">
                <a:latin typeface="Times New Roman Bold" panose="02020603050405020304" charset="0"/>
                <a:cs typeface="Times New Roman Bold" panose="02020603050405020304" charset="0"/>
              </a:rPr>
              <a:t>ETHICAL CHALLENGES</a:t>
            </a:r>
          </a:p>
          <a:p>
            <a:pPr marL="342900" indent="-342900" algn="just">
              <a:buFont typeface="Arial" panose="020B0604020202020204" pitchFamily="34" charset="0"/>
              <a:buChar char="•"/>
            </a:pPr>
            <a:endParaRPr lang="en-US" sz="2200">
              <a:latin typeface="Times New Roman Regular" panose="02020603050405020304" charset="0"/>
              <a:cs typeface="Times New Roman Regular" panose="02020603050405020304" charset="0"/>
            </a:endParaRPr>
          </a:p>
        </p:txBody>
      </p:sp>
      <p:pic>
        <p:nvPicPr>
          <p:cNvPr id="2" name="Picture 2" descr="Screenshot 2023-11-14 at 4.43.06 PM"/>
          <p:cNvPicPr>
            <a:picLocks noChangeAspect="1"/>
          </p:cNvPicPr>
          <p:nvPr/>
        </p:nvPicPr>
        <p:blipFill>
          <a:blip r:embed="rId6"/>
          <a:stretch>
            <a:fillRect/>
          </a:stretch>
        </p:blipFill>
        <p:spPr>
          <a:xfrm>
            <a:off x="1536700" y="895350"/>
            <a:ext cx="9690735" cy="55359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7205" y="457836"/>
            <a:ext cx="12239204" cy="6358248"/>
            <a:chOff x="-47205" y="1890101"/>
            <a:chExt cx="8886405" cy="3291600"/>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2626" y="1890101"/>
              <a:ext cx="8851671" cy="3073654"/>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3" name="Text Box 2"/>
          <p:cNvSpPr txBox="1"/>
          <p:nvPr/>
        </p:nvSpPr>
        <p:spPr>
          <a:xfrm>
            <a:off x="306705" y="457835"/>
            <a:ext cx="11579860" cy="1014730"/>
          </a:xfrm>
          <a:prstGeom prst="rect">
            <a:avLst/>
          </a:prstGeom>
          <a:noFill/>
        </p:spPr>
        <p:txBody>
          <a:bodyPr wrap="square" rtlCol="0">
            <a:spAutoFit/>
          </a:bodyPr>
          <a:lstStyle/>
          <a:p>
            <a:pPr indent="0" algn="ctr">
              <a:buNone/>
            </a:pPr>
            <a:r>
              <a:rPr lang="en-US" sz="2000" b="1">
                <a:latin typeface="Times New Roman Bold" panose="02020603050405020304" charset="0"/>
                <a:cs typeface="Times New Roman Bold" panose="02020603050405020304" charset="0"/>
              </a:rPr>
              <a:t>TECHNOLOGY CHALLENGES</a:t>
            </a:r>
          </a:p>
          <a:p>
            <a:pPr indent="0" algn="ctr">
              <a:buNone/>
            </a:pPr>
            <a:endParaRPr lang="en-US" sz="2000" b="1">
              <a:latin typeface="Times New Roman Bold" panose="02020603050405020304" charset="0"/>
              <a:cs typeface="Times New Roman Bold" panose="02020603050405020304" charset="0"/>
            </a:endParaRPr>
          </a:p>
          <a:p>
            <a:pPr marL="342900" indent="-342900" algn="just">
              <a:buFont typeface="Arial" panose="020B0604020202020204" pitchFamily="34" charset="0"/>
              <a:buChar char="•"/>
            </a:pPr>
            <a:endParaRPr lang="en-US" sz="2000" b="1">
              <a:latin typeface="Times New Roman Bold" panose="02020603050405020304" charset="0"/>
              <a:cs typeface="Times New Roman Bold" panose="02020603050405020304" charset="0"/>
            </a:endParaRPr>
          </a:p>
        </p:txBody>
      </p:sp>
      <p:pic>
        <p:nvPicPr>
          <p:cNvPr id="4" name="Picture 3" descr="Screenshot 2023-11-14 at 4.43.46 PM"/>
          <p:cNvPicPr>
            <a:picLocks noChangeAspect="1"/>
          </p:cNvPicPr>
          <p:nvPr/>
        </p:nvPicPr>
        <p:blipFill>
          <a:blip r:embed="rId6"/>
          <a:stretch>
            <a:fillRect/>
          </a:stretch>
        </p:blipFill>
        <p:spPr>
          <a:xfrm>
            <a:off x="1525270" y="939800"/>
            <a:ext cx="9465945" cy="54552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7205" y="457836"/>
            <a:ext cx="12239204" cy="6358248"/>
            <a:chOff x="-47205" y="1890101"/>
            <a:chExt cx="8886405" cy="3291600"/>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2626" y="1890101"/>
              <a:ext cx="8851671" cy="3073654"/>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3" name="Text Box 2"/>
          <p:cNvSpPr txBox="1"/>
          <p:nvPr/>
        </p:nvSpPr>
        <p:spPr>
          <a:xfrm>
            <a:off x="306705" y="457835"/>
            <a:ext cx="11579860" cy="706755"/>
          </a:xfrm>
          <a:prstGeom prst="rect">
            <a:avLst/>
          </a:prstGeom>
          <a:noFill/>
        </p:spPr>
        <p:txBody>
          <a:bodyPr wrap="square" rtlCol="0">
            <a:spAutoFit/>
          </a:bodyPr>
          <a:lstStyle/>
          <a:p>
            <a:pPr indent="0" algn="ctr">
              <a:buNone/>
            </a:pPr>
            <a:r>
              <a:rPr lang="en-US" sz="2000" b="1">
                <a:latin typeface="Times New Roman Bold" panose="02020603050405020304" charset="0"/>
                <a:cs typeface="Times New Roman Bold" panose="02020603050405020304" charset="0"/>
              </a:rPr>
              <a:t>OPPORTUNITIES AND DANGERS ARISING FROM GAI</a:t>
            </a:r>
          </a:p>
          <a:p>
            <a:pPr marL="342900" indent="-342900" algn="just">
              <a:buFont typeface="Arial" panose="020B0604020202020204" pitchFamily="34" charset="0"/>
              <a:buChar char="•"/>
            </a:pPr>
            <a:endParaRPr lang="en-US" sz="2000" b="1">
              <a:latin typeface="Times New Roman Bold" panose="02020603050405020304" charset="0"/>
              <a:cs typeface="Times New Roman Bold" panose="02020603050405020304" charset="0"/>
            </a:endParaRPr>
          </a:p>
        </p:txBody>
      </p:sp>
      <p:pic>
        <p:nvPicPr>
          <p:cNvPr id="6" name="Picture 6" descr="Screenshot 2023-11-14 at 4.48.42 PM"/>
          <p:cNvPicPr>
            <a:picLocks noChangeAspect="1"/>
          </p:cNvPicPr>
          <p:nvPr/>
        </p:nvPicPr>
        <p:blipFill>
          <a:blip r:embed="rId6"/>
          <a:stretch>
            <a:fillRect/>
          </a:stretch>
        </p:blipFill>
        <p:spPr>
          <a:xfrm>
            <a:off x="1603375" y="867410"/>
            <a:ext cx="9641840" cy="5394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7205" y="461645"/>
            <a:ext cx="12239205" cy="6349994"/>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403985" y="657860"/>
            <a:ext cx="1008697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KEY CHALLENGES RELATING TO AI</a:t>
            </a:r>
          </a:p>
        </p:txBody>
      </p:sp>
      <p:sp>
        <p:nvSpPr>
          <p:cNvPr id="3" name="Text Box 2"/>
          <p:cNvSpPr txBox="1"/>
          <p:nvPr/>
        </p:nvSpPr>
        <p:spPr>
          <a:xfrm>
            <a:off x="358775" y="1865630"/>
            <a:ext cx="11492865" cy="2584450"/>
          </a:xfrm>
          <a:prstGeom prst="rect">
            <a:avLst/>
          </a:prstGeom>
          <a:noFill/>
        </p:spPr>
        <p:txBody>
          <a:bodyPr wrap="square" rtlCol="0">
            <a:spAutoFit/>
          </a:bodyPr>
          <a:lstStyle/>
          <a:p>
            <a:pPr marL="457200" indent="-457200">
              <a:buFont typeface="Arial" panose="020B0604020202020204" pitchFamily="34" charset="0"/>
              <a:buAutoNum type="arabicPeriod"/>
            </a:pPr>
            <a:r>
              <a:rPr lang="en-US" sz="5400">
                <a:latin typeface="Times New Roman Regular" panose="02020603050405020304" charset="0"/>
                <a:cs typeface="Times New Roman Regular" panose="02020603050405020304" charset="0"/>
              </a:rPr>
              <a:t>PRIVACY</a:t>
            </a:r>
          </a:p>
          <a:p>
            <a:pPr marL="457200" indent="-457200">
              <a:buFont typeface="Arial" panose="020B0604020202020204" pitchFamily="34" charset="0"/>
              <a:buAutoNum type="arabicPeriod"/>
            </a:pPr>
            <a:r>
              <a:rPr lang="en-US" sz="5400">
                <a:latin typeface="Times New Roman Regular" panose="02020603050405020304" charset="0"/>
                <a:cs typeface="Times New Roman Regular" panose="02020603050405020304" charset="0"/>
              </a:rPr>
              <a:t>INTERMEDIARY LIABILITY</a:t>
            </a:r>
          </a:p>
          <a:p>
            <a:pPr marL="457200" indent="-457200">
              <a:buFont typeface="Arial" panose="020B0604020202020204" pitchFamily="34" charset="0"/>
              <a:buAutoNum type="arabicPeriod"/>
            </a:pPr>
            <a:r>
              <a:rPr lang="en-US" sz="5400">
                <a:latin typeface="Times New Roman Regular" panose="02020603050405020304" charset="0"/>
                <a:cs typeface="Times New Roman Regular" panose="02020603050405020304" charset="0"/>
              </a:rPr>
              <a:t>INTELLECTUAL PROPERTY</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D11BD-05E8-B592-629F-F31613723DAC}"/>
              </a:ext>
            </a:extLst>
          </p:cNvPr>
          <p:cNvSpPr>
            <a:spLocks noGrp="1"/>
          </p:cNvSpPr>
          <p:nvPr>
            <p:ph type="title"/>
          </p:nvPr>
        </p:nvSpPr>
        <p:spPr/>
        <p:txBody>
          <a:bodyPr/>
          <a:lstStyle/>
          <a:p>
            <a:r>
              <a:rPr lang="en-US" dirty="0"/>
              <a:t>AI FRAMEWORKS</a:t>
            </a:r>
            <a:endParaRPr lang="en-IN" dirty="0"/>
          </a:p>
        </p:txBody>
      </p:sp>
      <p:sp>
        <p:nvSpPr>
          <p:cNvPr id="3" name="Content Placeholder 2">
            <a:extLst>
              <a:ext uri="{FF2B5EF4-FFF2-40B4-BE49-F238E27FC236}">
                <a16:creationId xmlns:a16="http://schemas.microsoft.com/office/drawing/2014/main" id="{F3B43E99-138C-8FA2-88DC-BE3FB6A2B5AE}"/>
              </a:ext>
            </a:extLst>
          </p:cNvPr>
          <p:cNvSpPr>
            <a:spLocks noGrp="1"/>
          </p:cNvSpPr>
          <p:nvPr>
            <p:ph idx="1"/>
          </p:nvPr>
        </p:nvSpPr>
        <p:spPr/>
        <p:txBody>
          <a:bodyPr>
            <a:normAutofit fontScale="62500" lnSpcReduction="20000"/>
          </a:bodyPr>
          <a:lstStyle/>
          <a:p>
            <a:r>
              <a:rPr lang="en-IN" b="1" dirty="0"/>
              <a:t>NIST AI Risk Management Framework (AI RMF)</a:t>
            </a:r>
          </a:p>
          <a:p>
            <a:r>
              <a:rPr lang="en-US" sz="1400" dirty="0"/>
              <a:t>NIST stands for </a:t>
            </a:r>
            <a:r>
              <a:rPr lang="en-US" sz="1400" b="1" dirty="0"/>
              <a:t>National Institute of Standards and Technology</a:t>
            </a:r>
            <a:r>
              <a:rPr lang="en-US" sz="1400" dirty="0"/>
              <a:t>.</a:t>
            </a:r>
          </a:p>
          <a:p>
            <a:r>
              <a:rPr lang="en-US" sz="1400" dirty="0"/>
              <a:t>It’s a </a:t>
            </a:r>
            <a:r>
              <a:rPr lang="en-US" sz="1400" b="1" dirty="0"/>
              <a:t>U.S. federal agency</a:t>
            </a:r>
            <a:r>
              <a:rPr lang="en-US" sz="1400" dirty="0"/>
              <a:t> under the </a:t>
            </a:r>
            <a:r>
              <a:rPr lang="en-US" sz="1400" b="1" dirty="0"/>
              <a:t>U.S. Department of Commerce</a:t>
            </a:r>
            <a:r>
              <a:rPr lang="en-US" sz="1400" dirty="0"/>
              <a:t>. NIST develops measurement standards, technology, and guidance across industries, including cybersecurity and AI.</a:t>
            </a:r>
          </a:p>
          <a:p>
            <a:r>
              <a:rPr lang="en-US" sz="1400" dirty="0"/>
              <a:t>The </a:t>
            </a:r>
            <a:r>
              <a:rPr lang="en-US" sz="1400" b="1" dirty="0"/>
              <a:t>NIST AI Risk Management Framework (AI RMF)</a:t>
            </a:r>
            <a:r>
              <a:rPr lang="en-US" sz="1400" dirty="0"/>
              <a:t> was </a:t>
            </a:r>
            <a:r>
              <a:rPr lang="en-US" sz="1400" b="1" dirty="0"/>
              <a:t>issued by NIST</a:t>
            </a:r>
            <a:r>
              <a:rPr lang="en-US" sz="1400" dirty="0"/>
              <a:t> itself in </a:t>
            </a:r>
            <a:r>
              <a:rPr lang="en-US" sz="1400" b="1" dirty="0"/>
              <a:t>January 2023</a:t>
            </a:r>
            <a:r>
              <a:rPr lang="en-US" sz="1400" dirty="0"/>
              <a:t>, after a multiyear consultation with industry, academia, and government stakeholders.</a:t>
            </a:r>
          </a:p>
          <a:p>
            <a:pPr marL="0" indent="0">
              <a:buNone/>
            </a:pPr>
            <a:endParaRPr lang="en-IN" sz="1400" b="1" dirty="0"/>
          </a:p>
          <a:p>
            <a:r>
              <a:rPr lang="en-IN" b="1" dirty="0"/>
              <a:t>Purpose</a:t>
            </a:r>
            <a:r>
              <a:rPr lang="en-IN" dirty="0"/>
              <a:t>: Voluntary guidance for organizations to design, develop, deploy, and use AI responsibly</a:t>
            </a:r>
          </a:p>
          <a:p>
            <a:r>
              <a:rPr lang="en-IN" b="1" dirty="0"/>
              <a:t>Core Functions (M-I-G-P)</a:t>
            </a:r>
            <a:r>
              <a:rPr lang="en-IN" dirty="0"/>
              <a:t>:</a:t>
            </a:r>
          </a:p>
          <a:p>
            <a:pPr lvl="1"/>
            <a:r>
              <a:rPr lang="en-IN" b="1" dirty="0"/>
              <a:t>Map</a:t>
            </a:r>
            <a:r>
              <a:rPr lang="en-IN" dirty="0"/>
              <a:t> – Identify AI context, goals, risks</a:t>
            </a:r>
          </a:p>
          <a:p>
            <a:pPr lvl="1"/>
            <a:r>
              <a:rPr lang="en-IN" b="1" dirty="0"/>
              <a:t>Measure</a:t>
            </a:r>
            <a:r>
              <a:rPr lang="en-IN" dirty="0"/>
              <a:t> – Assess risks (accuracy, bias, robustness)</a:t>
            </a:r>
          </a:p>
          <a:p>
            <a:pPr lvl="1"/>
            <a:r>
              <a:rPr lang="en-IN" b="1" dirty="0"/>
              <a:t>Manage</a:t>
            </a:r>
            <a:r>
              <a:rPr lang="en-IN" dirty="0"/>
              <a:t> – Prioritize and act on risks</a:t>
            </a:r>
          </a:p>
          <a:p>
            <a:pPr lvl="1"/>
            <a:r>
              <a:rPr lang="en-IN" b="1" dirty="0"/>
              <a:t>Govern</a:t>
            </a:r>
            <a:r>
              <a:rPr lang="en-IN" dirty="0"/>
              <a:t> – Embed governance, policies, oversight</a:t>
            </a:r>
          </a:p>
          <a:p>
            <a:r>
              <a:rPr lang="en-IN" b="1" dirty="0"/>
              <a:t>Key Features</a:t>
            </a:r>
            <a:r>
              <a:rPr lang="en-IN" dirty="0"/>
              <a:t>:</a:t>
            </a:r>
          </a:p>
          <a:p>
            <a:pPr lvl="1"/>
            <a:r>
              <a:rPr lang="en-IN" dirty="0"/>
              <a:t>Focus on </a:t>
            </a:r>
            <a:r>
              <a:rPr lang="en-IN" b="1" dirty="0"/>
              <a:t>trustworthiness</a:t>
            </a:r>
            <a:r>
              <a:rPr lang="en-IN" dirty="0"/>
              <a:t>: validity, fairness, transparency, safety, accountability</a:t>
            </a:r>
          </a:p>
          <a:p>
            <a:pPr lvl="1"/>
            <a:r>
              <a:rPr lang="en-IN" dirty="0"/>
              <a:t>Sector-agnostic, adaptable</a:t>
            </a:r>
          </a:p>
          <a:p>
            <a:pPr lvl="1"/>
            <a:r>
              <a:rPr lang="en-IN" dirty="0"/>
              <a:t>Bridges technical &amp; organizational controls</a:t>
            </a:r>
          </a:p>
          <a:p>
            <a:endParaRPr lang="en-IN" dirty="0"/>
          </a:p>
        </p:txBody>
      </p:sp>
    </p:spTree>
    <p:extLst>
      <p:ext uri="{BB962C8B-B14F-4D97-AF65-F5344CB8AC3E}">
        <p14:creationId xmlns:p14="http://schemas.microsoft.com/office/powerpoint/2010/main" val="3215267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1C42A-B8D4-B84B-FBC0-537E0EBC95F8}"/>
              </a:ext>
            </a:extLst>
          </p:cNvPr>
          <p:cNvSpPr>
            <a:spLocks noGrp="1"/>
          </p:cNvSpPr>
          <p:nvPr>
            <p:ph type="title"/>
          </p:nvPr>
        </p:nvSpPr>
        <p:spPr/>
        <p:txBody>
          <a:bodyPr/>
          <a:lstStyle/>
          <a:p>
            <a:r>
              <a:rPr lang="en-US" dirty="0"/>
              <a:t>AI FRAMEWORKS</a:t>
            </a:r>
            <a:endParaRPr lang="en-IN" dirty="0"/>
          </a:p>
        </p:txBody>
      </p:sp>
      <p:sp>
        <p:nvSpPr>
          <p:cNvPr id="3" name="Content Placeholder 2">
            <a:extLst>
              <a:ext uri="{FF2B5EF4-FFF2-40B4-BE49-F238E27FC236}">
                <a16:creationId xmlns:a16="http://schemas.microsoft.com/office/drawing/2014/main" id="{F7D8A3D4-74A0-7FBF-BBFC-6E97BF8B2B60}"/>
              </a:ext>
            </a:extLst>
          </p:cNvPr>
          <p:cNvSpPr>
            <a:spLocks noGrp="1"/>
          </p:cNvSpPr>
          <p:nvPr>
            <p:ph idx="1"/>
          </p:nvPr>
        </p:nvSpPr>
        <p:spPr/>
        <p:txBody>
          <a:bodyPr>
            <a:normAutofit fontScale="62500" lnSpcReduction="20000"/>
          </a:bodyPr>
          <a:lstStyle/>
          <a:p>
            <a:r>
              <a:rPr lang="en-US" sz="1400" b="1" dirty="0"/>
              <a:t>ISO/IEC 42001:2023 – AI Management System Standard</a:t>
            </a:r>
          </a:p>
          <a:p>
            <a:r>
              <a:rPr lang="en-US" sz="1400" b="1" dirty="0"/>
              <a:t>Overview</a:t>
            </a:r>
            <a:endParaRPr lang="en-US" sz="1400" dirty="0"/>
          </a:p>
          <a:p>
            <a:r>
              <a:rPr lang="en-US" sz="1400" dirty="0"/>
              <a:t>First </a:t>
            </a:r>
            <a:r>
              <a:rPr lang="en-US" sz="1400" b="1" dirty="0"/>
              <a:t>certifiable international standard</a:t>
            </a:r>
            <a:r>
              <a:rPr lang="en-US" sz="1400" dirty="0"/>
              <a:t> for AI management systems</a:t>
            </a:r>
          </a:p>
          <a:p>
            <a:r>
              <a:rPr lang="en-US" sz="1400" dirty="0"/>
              <a:t>Published by </a:t>
            </a:r>
            <a:r>
              <a:rPr lang="en-US" sz="1400" b="1" dirty="0"/>
              <a:t>ISO (International Organization for Standardization)</a:t>
            </a:r>
            <a:r>
              <a:rPr lang="en-US" sz="1400" dirty="0"/>
              <a:t> and </a:t>
            </a:r>
            <a:r>
              <a:rPr lang="en-US" sz="1400" b="1" dirty="0"/>
              <a:t>IEC (International Electrotechnical Commission)</a:t>
            </a:r>
            <a:r>
              <a:rPr lang="en-US" sz="1400" dirty="0"/>
              <a:t> in </a:t>
            </a:r>
            <a:r>
              <a:rPr lang="en-US" sz="1400" b="1" dirty="0"/>
              <a:t>Dec 2023</a:t>
            </a:r>
            <a:endParaRPr lang="en-US" sz="1400" dirty="0"/>
          </a:p>
          <a:p>
            <a:r>
              <a:rPr lang="en-US" sz="1400" dirty="0"/>
              <a:t>Designed to help organizations develop, provide, or use AI systems responsibly</a:t>
            </a:r>
          </a:p>
          <a:p>
            <a:r>
              <a:rPr lang="en-US" sz="1400" b="1" dirty="0"/>
              <a:t>Key Components</a:t>
            </a:r>
            <a:endParaRPr lang="en-US" sz="1400" dirty="0"/>
          </a:p>
          <a:p>
            <a:r>
              <a:rPr lang="en-US" sz="1400" b="1" dirty="0"/>
              <a:t>AI Policy &amp; Objectives</a:t>
            </a:r>
            <a:r>
              <a:rPr lang="en-US" sz="1400" dirty="0"/>
              <a:t> – set by leadership</a:t>
            </a:r>
          </a:p>
          <a:p>
            <a:r>
              <a:rPr lang="en-US" sz="1400" b="1" dirty="0"/>
              <a:t>Governance Framework</a:t>
            </a:r>
            <a:r>
              <a:rPr lang="en-US" sz="1400" dirty="0"/>
              <a:t> – roles, responsibilities, and oversight</a:t>
            </a:r>
          </a:p>
          <a:p>
            <a:r>
              <a:rPr lang="en-US" sz="1400" b="1" dirty="0"/>
              <a:t>Risk Management</a:t>
            </a:r>
            <a:r>
              <a:rPr lang="en-US" sz="1400" dirty="0"/>
              <a:t> – identification, assessment, mitigation of AI risks (bias, safety, accountability)</a:t>
            </a:r>
          </a:p>
          <a:p>
            <a:r>
              <a:rPr lang="en-US" sz="1400" b="1" dirty="0"/>
              <a:t>Operational Controls</a:t>
            </a:r>
            <a:r>
              <a:rPr lang="en-US" sz="1400" dirty="0"/>
              <a:t> – processes for data, training, testing, deployment, monitoring</a:t>
            </a:r>
          </a:p>
          <a:p>
            <a:r>
              <a:rPr lang="en-US" sz="1400" b="1" dirty="0"/>
              <a:t>Continuous Improvement</a:t>
            </a:r>
            <a:r>
              <a:rPr lang="en-US" sz="1400" dirty="0"/>
              <a:t> – audits, feedback loops, corrective actions</a:t>
            </a:r>
          </a:p>
          <a:p>
            <a:r>
              <a:rPr lang="en-US" sz="1400" b="1" dirty="0"/>
              <a:t>Certification Benefits</a:t>
            </a:r>
            <a:endParaRPr lang="en-US" sz="1400" dirty="0"/>
          </a:p>
          <a:p>
            <a:r>
              <a:rPr lang="en-US" sz="1400" dirty="0"/>
              <a:t>Provides </a:t>
            </a:r>
            <a:r>
              <a:rPr lang="en-US" sz="1400" b="1" dirty="0"/>
              <a:t>independent assurance</a:t>
            </a:r>
            <a:r>
              <a:rPr lang="en-US" sz="1400" dirty="0"/>
              <a:t> of responsible AI practices</a:t>
            </a:r>
          </a:p>
          <a:p>
            <a:r>
              <a:rPr lang="en-US" sz="1400" dirty="0"/>
              <a:t>Facilitates </a:t>
            </a:r>
            <a:r>
              <a:rPr lang="en-US" sz="1400" b="1" dirty="0"/>
              <a:t>regulatory compliance</a:t>
            </a:r>
            <a:r>
              <a:rPr lang="en-US" sz="1400" dirty="0"/>
              <a:t> (EU AI Act, DPDP India, NIST AI RMF alignment)</a:t>
            </a:r>
          </a:p>
          <a:p>
            <a:r>
              <a:rPr lang="en-US" sz="1400" dirty="0"/>
              <a:t>Enhances </a:t>
            </a:r>
            <a:r>
              <a:rPr lang="en-US" sz="1400" b="1" dirty="0"/>
              <a:t>trust and market credibility</a:t>
            </a:r>
            <a:r>
              <a:rPr lang="en-US" sz="1400" dirty="0"/>
              <a:t> with clients, regulators, and partners</a:t>
            </a:r>
          </a:p>
          <a:p>
            <a:r>
              <a:rPr lang="en-US" sz="1400" dirty="0"/>
              <a:t>Improves </a:t>
            </a:r>
            <a:r>
              <a:rPr lang="en-US" sz="1400" b="1" dirty="0"/>
              <a:t>cross-border acceptance</a:t>
            </a:r>
            <a:r>
              <a:rPr lang="en-US" sz="1400" dirty="0"/>
              <a:t> of AI systems and governance</a:t>
            </a:r>
          </a:p>
          <a:p>
            <a:r>
              <a:rPr lang="en-US" sz="1400" b="1" dirty="0"/>
              <a:t>Who It Applies To</a:t>
            </a:r>
            <a:endParaRPr lang="en-US" sz="1400" dirty="0"/>
          </a:p>
          <a:p>
            <a:r>
              <a:rPr lang="en-US" sz="1400" dirty="0"/>
              <a:t>AI developers, service providers, and organizations deploying AI in critical business functions</a:t>
            </a:r>
          </a:p>
          <a:p>
            <a:r>
              <a:rPr lang="en-US" sz="1400" dirty="0"/>
              <a:t>Scalable across </a:t>
            </a:r>
            <a:r>
              <a:rPr lang="en-US" sz="1400" b="1" dirty="0"/>
              <a:t>startups, enterprises, and government agencies</a:t>
            </a:r>
            <a:endParaRPr lang="en-US" sz="1400" dirty="0"/>
          </a:p>
          <a:p>
            <a:endParaRPr lang="en-IN" sz="1400" dirty="0"/>
          </a:p>
        </p:txBody>
      </p:sp>
    </p:spTree>
    <p:extLst>
      <p:ext uri="{BB962C8B-B14F-4D97-AF65-F5344CB8AC3E}">
        <p14:creationId xmlns:p14="http://schemas.microsoft.com/office/powerpoint/2010/main" val="673478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F11DB-5773-6FBB-9A05-9F7584367ABE}"/>
              </a:ext>
            </a:extLst>
          </p:cNvPr>
          <p:cNvSpPr>
            <a:spLocks noGrp="1"/>
          </p:cNvSpPr>
          <p:nvPr>
            <p:ph type="title"/>
          </p:nvPr>
        </p:nvSpPr>
        <p:spPr/>
        <p:txBody>
          <a:bodyPr/>
          <a:lstStyle/>
          <a:p>
            <a:r>
              <a:rPr lang="en-US" dirty="0"/>
              <a:t>AI FRAMEWORKS</a:t>
            </a:r>
            <a:endParaRPr lang="en-IN" dirty="0"/>
          </a:p>
        </p:txBody>
      </p:sp>
      <p:sp>
        <p:nvSpPr>
          <p:cNvPr id="3" name="Content Placeholder 2">
            <a:extLst>
              <a:ext uri="{FF2B5EF4-FFF2-40B4-BE49-F238E27FC236}">
                <a16:creationId xmlns:a16="http://schemas.microsoft.com/office/drawing/2014/main" id="{E0E0A434-83DB-038A-51AD-0F888FE110ED}"/>
              </a:ext>
            </a:extLst>
          </p:cNvPr>
          <p:cNvSpPr>
            <a:spLocks noGrp="1"/>
          </p:cNvSpPr>
          <p:nvPr>
            <p:ph idx="1"/>
          </p:nvPr>
        </p:nvSpPr>
        <p:spPr/>
        <p:txBody>
          <a:bodyPr>
            <a:normAutofit fontScale="25000" lnSpcReduction="20000"/>
          </a:bodyPr>
          <a:lstStyle/>
          <a:p>
            <a:r>
              <a:rPr lang="en-US" b="1" dirty="0"/>
              <a:t>EU AI Act – World’s First Comprehensive AI Regulation</a:t>
            </a:r>
          </a:p>
          <a:p>
            <a:r>
              <a:rPr lang="en-US" b="1" dirty="0"/>
              <a:t>Overview</a:t>
            </a:r>
            <a:endParaRPr lang="en-US" dirty="0"/>
          </a:p>
          <a:p>
            <a:r>
              <a:rPr lang="en-US" dirty="0"/>
              <a:t>Formally adopted by the </a:t>
            </a:r>
            <a:r>
              <a:rPr lang="en-US" b="1" dirty="0"/>
              <a:t>European Union in 2024</a:t>
            </a:r>
            <a:endParaRPr lang="en-US" dirty="0"/>
          </a:p>
          <a:p>
            <a:r>
              <a:rPr lang="en-US" dirty="0"/>
              <a:t>First binding legal framework regulating AI across sectors</a:t>
            </a:r>
          </a:p>
          <a:p>
            <a:r>
              <a:rPr lang="en-US" dirty="0"/>
              <a:t>Risk-based approach: obligations scale with the </a:t>
            </a:r>
            <a:r>
              <a:rPr lang="en-US" b="1" dirty="0"/>
              <a:t>risk category of AI system</a:t>
            </a:r>
            <a:endParaRPr lang="en-US" dirty="0"/>
          </a:p>
          <a:p>
            <a:r>
              <a:rPr lang="en-US" b="1" dirty="0"/>
              <a:t>Key Components</a:t>
            </a:r>
            <a:endParaRPr lang="en-US" dirty="0"/>
          </a:p>
          <a:p>
            <a:r>
              <a:rPr lang="en-US" b="1" dirty="0"/>
              <a:t>Risk Classification</a:t>
            </a:r>
            <a:r>
              <a:rPr lang="en-US" dirty="0"/>
              <a:t>:</a:t>
            </a:r>
          </a:p>
          <a:p>
            <a:pPr lvl="1"/>
            <a:r>
              <a:rPr lang="en-US" b="1" dirty="0"/>
              <a:t>Unacceptable risk</a:t>
            </a:r>
            <a:r>
              <a:rPr lang="en-US" dirty="0"/>
              <a:t> (banned): e.g., social scoring, manipulative AI</a:t>
            </a:r>
          </a:p>
          <a:p>
            <a:pPr lvl="1"/>
            <a:r>
              <a:rPr lang="en-US" b="1" dirty="0"/>
              <a:t>High-risk AI</a:t>
            </a:r>
            <a:r>
              <a:rPr lang="en-US" dirty="0"/>
              <a:t>: healthcare, employment, education, law enforcement</a:t>
            </a:r>
          </a:p>
          <a:p>
            <a:pPr lvl="1"/>
            <a:r>
              <a:rPr lang="en-US" b="1" dirty="0"/>
              <a:t>Limited risk</a:t>
            </a:r>
            <a:r>
              <a:rPr lang="en-US" dirty="0"/>
              <a:t>: chatbots, transparency requirements</a:t>
            </a:r>
          </a:p>
          <a:p>
            <a:pPr lvl="1"/>
            <a:r>
              <a:rPr lang="en-US" b="1" dirty="0"/>
              <a:t>Minimal risk</a:t>
            </a:r>
            <a:r>
              <a:rPr lang="en-US" dirty="0"/>
              <a:t>: most consumer apps, no obligations</a:t>
            </a:r>
          </a:p>
          <a:p>
            <a:r>
              <a:rPr lang="en-US" b="1" dirty="0"/>
              <a:t>Compliance Requirements</a:t>
            </a:r>
            <a:r>
              <a:rPr lang="en-US" dirty="0"/>
              <a:t> (for high-risk AI):</a:t>
            </a:r>
          </a:p>
          <a:p>
            <a:pPr lvl="1"/>
            <a:r>
              <a:rPr lang="en-US" dirty="0"/>
              <a:t>Risk management &amp; data quality standards</a:t>
            </a:r>
          </a:p>
          <a:p>
            <a:pPr lvl="1"/>
            <a:r>
              <a:rPr lang="en-US" dirty="0"/>
              <a:t>Human oversight mechanisms</a:t>
            </a:r>
          </a:p>
          <a:p>
            <a:pPr lvl="1"/>
            <a:r>
              <a:rPr lang="en-US" dirty="0"/>
              <a:t>Technical documentation &amp; transparency</a:t>
            </a:r>
          </a:p>
          <a:p>
            <a:pPr lvl="1"/>
            <a:r>
              <a:rPr lang="en-US" dirty="0"/>
              <a:t>Post-market monitoring and reporting</a:t>
            </a:r>
          </a:p>
          <a:p>
            <a:r>
              <a:rPr lang="en-US" b="1" dirty="0"/>
              <a:t>Enforcement &amp; Penalties</a:t>
            </a:r>
            <a:endParaRPr lang="en-US" dirty="0"/>
          </a:p>
          <a:p>
            <a:r>
              <a:rPr lang="en-US" dirty="0"/>
              <a:t>Heavy fines for non-compliance: up to </a:t>
            </a:r>
            <a:r>
              <a:rPr lang="en-US" b="1" dirty="0"/>
              <a:t>€35 million or 7% of global turnover</a:t>
            </a:r>
            <a:endParaRPr lang="en-US" dirty="0"/>
          </a:p>
          <a:p>
            <a:r>
              <a:rPr lang="en-US" dirty="0"/>
              <a:t>Market surveillance authorities in each EU member state</a:t>
            </a:r>
          </a:p>
          <a:p>
            <a:r>
              <a:rPr lang="en-US" dirty="0"/>
              <a:t>AI Office of the European Commission coordinates enforcement</a:t>
            </a:r>
          </a:p>
          <a:p>
            <a:r>
              <a:rPr lang="en-US" b="1" dirty="0"/>
              <a:t>Benefits &amp; Impact</a:t>
            </a:r>
            <a:endParaRPr lang="en-US" dirty="0"/>
          </a:p>
          <a:p>
            <a:r>
              <a:rPr lang="en-US" dirty="0"/>
              <a:t>Creates </a:t>
            </a:r>
            <a:r>
              <a:rPr lang="en-US" b="1" dirty="0"/>
              <a:t>trust and accountability</a:t>
            </a:r>
            <a:r>
              <a:rPr lang="en-US" dirty="0"/>
              <a:t> in AI use within the EU market</a:t>
            </a:r>
          </a:p>
          <a:p>
            <a:r>
              <a:rPr lang="en-US" dirty="0"/>
              <a:t>Establishes </a:t>
            </a:r>
            <a:r>
              <a:rPr lang="en-US" b="1" dirty="0"/>
              <a:t>harmonized rules</a:t>
            </a:r>
            <a:r>
              <a:rPr lang="en-US" dirty="0"/>
              <a:t> across 27 EU countries</a:t>
            </a:r>
          </a:p>
          <a:p>
            <a:r>
              <a:rPr lang="en-US" dirty="0"/>
              <a:t>Serves as a </a:t>
            </a:r>
            <a:r>
              <a:rPr lang="en-US" b="1" dirty="0"/>
              <a:t>global benchmark</a:t>
            </a:r>
            <a:r>
              <a:rPr lang="en-US" dirty="0"/>
              <a:t>, influencing India’s DPDP Act and U.S. policy discussions</a:t>
            </a:r>
          </a:p>
          <a:p>
            <a:r>
              <a:rPr lang="en-US" dirty="0"/>
              <a:t>Encourages companies to </a:t>
            </a:r>
            <a:r>
              <a:rPr lang="en-US" b="1" dirty="0"/>
              <a:t>design AI responsibly by default</a:t>
            </a:r>
            <a:endParaRPr lang="en-US" dirty="0"/>
          </a:p>
          <a:p>
            <a:endParaRPr lang="en-IN" dirty="0"/>
          </a:p>
        </p:txBody>
      </p:sp>
    </p:spTree>
    <p:extLst>
      <p:ext uri="{BB962C8B-B14F-4D97-AF65-F5344CB8AC3E}">
        <p14:creationId xmlns:p14="http://schemas.microsoft.com/office/powerpoint/2010/main" val="923320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A4454-5C67-861C-C23E-8354F8357883}"/>
              </a:ext>
            </a:extLst>
          </p:cNvPr>
          <p:cNvSpPr>
            <a:spLocks noGrp="1"/>
          </p:cNvSpPr>
          <p:nvPr>
            <p:ph type="title"/>
          </p:nvPr>
        </p:nvSpPr>
        <p:spPr/>
        <p:txBody>
          <a:bodyPr/>
          <a:lstStyle/>
          <a:p>
            <a:r>
              <a:rPr lang="en-US" dirty="0"/>
              <a:t>AI FRAMEWORKS</a:t>
            </a:r>
            <a:endParaRPr lang="en-IN" dirty="0"/>
          </a:p>
        </p:txBody>
      </p:sp>
      <p:sp>
        <p:nvSpPr>
          <p:cNvPr id="3" name="Content Placeholder 2">
            <a:extLst>
              <a:ext uri="{FF2B5EF4-FFF2-40B4-BE49-F238E27FC236}">
                <a16:creationId xmlns:a16="http://schemas.microsoft.com/office/drawing/2014/main" id="{4E52B363-31FA-C631-A389-C533A14C7D40}"/>
              </a:ext>
            </a:extLst>
          </p:cNvPr>
          <p:cNvSpPr>
            <a:spLocks noGrp="1"/>
          </p:cNvSpPr>
          <p:nvPr>
            <p:ph idx="1"/>
          </p:nvPr>
        </p:nvSpPr>
        <p:spPr/>
        <p:txBody>
          <a:bodyPr>
            <a:normAutofit fontScale="40000" lnSpcReduction="20000"/>
          </a:bodyPr>
          <a:lstStyle/>
          <a:p>
            <a:r>
              <a:rPr lang="en-IN" b="1" dirty="0"/>
              <a:t>AI Governance &amp; Initiatives in India (NITI Aayog, MeitY, Digital India Act, etc.)</a:t>
            </a:r>
          </a:p>
          <a:p>
            <a:r>
              <a:rPr lang="en-IN" b="1" dirty="0"/>
              <a:t>1. NITI Aayog — National AI Strategy &amp; Principles</a:t>
            </a:r>
          </a:p>
          <a:p>
            <a:r>
              <a:rPr lang="en-IN" b="1" dirty="0"/>
              <a:t>National Strategy for Artificial Intelligence (#AIForAll, 2018)</a:t>
            </a:r>
            <a:br>
              <a:rPr lang="en-IN" dirty="0"/>
            </a:br>
            <a:r>
              <a:rPr lang="en-IN" dirty="0"/>
              <a:t>Lays out India’s roadmap for AI in social sectors—agriculture, health, education, smart cities, mobility—aiming for inclusive growth. </a:t>
            </a:r>
            <a:r>
              <a:rPr lang="en-IN" dirty="0">
                <a:hlinkClick r:id="rId2"/>
              </a:rPr>
              <a:t>NITI </a:t>
            </a:r>
            <a:r>
              <a:rPr lang="en-IN" dirty="0" err="1">
                <a:hlinkClick r:id="rId2"/>
              </a:rPr>
              <a:t>AAYOG</a:t>
            </a:r>
            <a:r>
              <a:rPr lang="en-IN" dirty="0" err="1">
                <a:hlinkClick r:id="rId3"/>
              </a:rPr>
              <a:t>Morgan</a:t>
            </a:r>
            <a:r>
              <a:rPr lang="en-IN" dirty="0">
                <a:hlinkClick r:id="rId3"/>
              </a:rPr>
              <a:t> </a:t>
            </a:r>
            <a:r>
              <a:rPr lang="en-IN" dirty="0" err="1">
                <a:hlinkClick r:id="rId3"/>
              </a:rPr>
              <a:t>Lewis</a:t>
            </a:r>
            <a:r>
              <a:rPr lang="en-IN" dirty="0" err="1">
                <a:hlinkClick r:id="rId4"/>
              </a:rPr>
              <a:t>Wikipedia</a:t>
            </a:r>
            <a:endParaRPr lang="en-IN" dirty="0"/>
          </a:p>
          <a:p>
            <a:r>
              <a:rPr lang="en-IN" b="1" dirty="0"/>
              <a:t>Principles for Responsible AI (Part 1, Feb 2021)</a:t>
            </a:r>
            <a:br>
              <a:rPr lang="en-IN" dirty="0"/>
            </a:br>
            <a:r>
              <a:rPr lang="en-IN" dirty="0"/>
              <a:t>Explores ethics principles—transparency, fairness, accountability—spanning system and societal considerations. </a:t>
            </a:r>
            <a:r>
              <a:rPr lang="en-IN" dirty="0">
                <a:hlinkClick r:id="rId3"/>
              </a:rPr>
              <a:t>Morgan </a:t>
            </a:r>
            <a:r>
              <a:rPr lang="en-IN" dirty="0" err="1">
                <a:hlinkClick r:id="rId3"/>
              </a:rPr>
              <a:t>Lewis</a:t>
            </a:r>
            <a:r>
              <a:rPr lang="en-IN" dirty="0" err="1">
                <a:hlinkClick r:id="rId4"/>
              </a:rPr>
              <a:t>Wikipedia</a:t>
            </a:r>
            <a:endParaRPr lang="en-IN" dirty="0"/>
          </a:p>
          <a:p>
            <a:r>
              <a:rPr lang="en-IN" b="1" dirty="0"/>
              <a:t>Operationalizing Responsible AI (Part 2, Aug 2021)</a:t>
            </a:r>
            <a:br>
              <a:rPr lang="en-IN" dirty="0"/>
            </a:br>
            <a:r>
              <a:rPr lang="en-IN" dirty="0"/>
              <a:t>Moves from ethics to execution: pushes for regulatory tools, capacity-building, and incentives for ethical AI practices. </a:t>
            </a:r>
            <a:r>
              <a:rPr lang="en-IN" dirty="0">
                <a:hlinkClick r:id="rId5"/>
              </a:rPr>
              <a:t>Access </a:t>
            </a:r>
            <a:r>
              <a:rPr lang="en-IN" dirty="0" err="1">
                <a:hlinkClick r:id="rId5"/>
              </a:rPr>
              <a:t>Partnership</a:t>
            </a:r>
            <a:r>
              <a:rPr lang="en-IN" dirty="0" err="1">
                <a:hlinkClick r:id="rId4"/>
              </a:rPr>
              <a:t>Wikipedia</a:t>
            </a:r>
            <a:endParaRPr lang="en-IN" dirty="0"/>
          </a:p>
          <a:p>
            <a:r>
              <a:rPr lang="en-IN" b="1" dirty="0"/>
              <a:t>Ongoing work toward Governance Guidelines (Expected Feb 2025)</a:t>
            </a:r>
            <a:br>
              <a:rPr lang="en-IN" dirty="0"/>
            </a:br>
            <a:r>
              <a:rPr lang="en-IN" dirty="0"/>
              <a:t>A comprehensive framework for AI risk assessment and sector-specific compliance is reportedly on its way. </a:t>
            </a:r>
            <a:r>
              <a:rPr lang="en-IN" dirty="0">
                <a:hlinkClick r:id="rId6"/>
              </a:rPr>
              <a:t>American Chase</a:t>
            </a:r>
            <a:endParaRPr lang="en-IN" dirty="0"/>
          </a:p>
          <a:p>
            <a:r>
              <a:rPr lang="en-IN" b="1" dirty="0" err="1"/>
              <a:t>IndiaAI</a:t>
            </a:r>
            <a:r>
              <a:rPr lang="en-IN" b="1" dirty="0"/>
              <a:t> Mission &amp; Infrastructure</a:t>
            </a:r>
            <a:br>
              <a:rPr lang="en-IN" dirty="0"/>
            </a:br>
            <a:r>
              <a:rPr lang="en-IN" dirty="0"/>
              <a:t>The government’s big AI push includes: the </a:t>
            </a:r>
            <a:r>
              <a:rPr lang="en-IN" dirty="0" err="1"/>
              <a:t>INDIAai</a:t>
            </a:r>
            <a:r>
              <a:rPr lang="en-IN" dirty="0"/>
              <a:t> portal (launched 2024), AI Safety Institute (Jan 2025), </a:t>
            </a:r>
            <a:r>
              <a:rPr lang="en-IN" dirty="0" err="1"/>
              <a:t>AIKosha</a:t>
            </a:r>
            <a:r>
              <a:rPr lang="en-IN" dirty="0"/>
              <a:t> data platform, </a:t>
            </a:r>
            <a:r>
              <a:rPr lang="en-IN" dirty="0" err="1"/>
              <a:t>IndiaAI</a:t>
            </a:r>
            <a:r>
              <a:rPr lang="en-IN" dirty="0"/>
              <a:t> Innovation Challenge, </a:t>
            </a:r>
            <a:r>
              <a:rPr lang="en-IN" dirty="0" err="1"/>
              <a:t>FutureSkills</a:t>
            </a:r>
            <a:r>
              <a:rPr lang="en-IN" dirty="0"/>
              <a:t>, OpenAI Academy MoU (June 2025), and development of sovereign foundational models like </a:t>
            </a:r>
            <a:r>
              <a:rPr lang="en-IN" dirty="0" err="1"/>
              <a:t>BharatGen</a:t>
            </a:r>
            <a:r>
              <a:rPr lang="en-IN" dirty="0"/>
              <a:t> &amp; Sarvam AI. </a:t>
            </a:r>
            <a:r>
              <a:rPr lang="en-IN" dirty="0">
                <a:hlinkClick r:id="rId7"/>
              </a:rPr>
              <a:t>Wikipedia+2Wikipedia+2</a:t>
            </a:r>
            <a:endParaRPr lang="en-IN" dirty="0"/>
          </a:p>
          <a:p>
            <a:r>
              <a:rPr lang="en-IN" b="1" dirty="0"/>
              <a:t>2. MeitY — Advisory Role &amp; Digital Rule-Making</a:t>
            </a:r>
          </a:p>
          <a:p>
            <a:r>
              <a:rPr lang="en-IN" b="1" dirty="0"/>
              <a:t>Deepfake &amp; Platform Due-Diligence Advisories</a:t>
            </a:r>
            <a:br>
              <a:rPr lang="en-IN" dirty="0"/>
            </a:br>
            <a:r>
              <a:rPr lang="en-IN" dirty="0"/>
              <a:t>As of March 2024, MeitY has advised digital platforms to exercise due diligence—especially regarding deepfakes and misinformation. </a:t>
            </a:r>
            <a:r>
              <a:rPr lang="en-IN" dirty="0">
                <a:hlinkClick r:id="rId8"/>
              </a:rPr>
              <a:t>iapp.org</a:t>
            </a:r>
            <a:endParaRPr lang="en-IN" dirty="0"/>
          </a:p>
          <a:p>
            <a:r>
              <a:rPr lang="en-IN" b="1" dirty="0"/>
              <a:t>AI Governance Guidelines Report (Jan 2025)</a:t>
            </a:r>
            <a:br>
              <a:rPr lang="en-IN" dirty="0"/>
            </a:br>
            <a:r>
              <a:rPr lang="en-IN" dirty="0"/>
              <a:t>Encourages activity-based regulation and later moves toward combined approaches. Calls for a whole-of-government stance and formation of an Inter-Ministerial AI Coordination Committee. </a:t>
            </a:r>
            <a:r>
              <a:rPr lang="en-IN" dirty="0" err="1">
                <a:hlinkClick r:id="rId9"/>
              </a:rPr>
              <a:t>azb</a:t>
            </a:r>
            <a:r>
              <a:rPr lang="en-IN" dirty="0" err="1">
                <a:hlinkClick r:id="rId10"/>
              </a:rPr>
              <a:t>Internet</a:t>
            </a:r>
            <a:r>
              <a:rPr lang="en-IN" dirty="0">
                <a:hlinkClick r:id="rId10"/>
              </a:rPr>
              <a:t> Freedom </a:t>
            </a:r>
            <a:r>
              <a:rPr lang="en-IN" dirty="0" err="1">
                <a:hlinkClick r:id="rId10"/>
              </a:rPr>
              <a:t>Foundation</a:t>
            </a:r>
            <a:r>
              <a:rPr lang="en-IN" dirty="0" err="1">
                <a:hlinkClick r:id="rId11"/>
              </a:rPr>
              <a:t>Securiti</a:t>
            </a:r>
            <a:endParaRPr lang="en-IN" dirty="0"/>
          </a:p>
          <a:p>
            <a:r>
              <a:rPr lang="en-IN" b="1" dirty="0"/>
              <a:t>3. Digital India Act (DIA) — Future Direction</a:t>
            </a:r>
          </a:p>
          <a:p>
            <a:r>
              <a:rPr lang="en-IN" b="1" dirty="0"/>
              <a:t>Proposed Integration with AI Governance</a:t>
            </a:r>
            <a:br>
              <a:rPr lang="en-IN" dirty="0"/>
            </a:br>
            <a:r>
              <a:rPr lang="en-IN" dirty="0"/>
              <a:t>MeitY’s guidance suggests weaving AI governance into the law—anticipating a new regime for adjudication, digital business models, dispute resolution.</a:t>
            </a:r>
          </a:p>
          <a:p>
            <a:endParaRPr lang="en-IN" dirty="0"/>
          </a:p>
        </p:txBody>
      </p:sp>
    </p:spTree>
    <p:extLst>
      <p:ext uri="{BB962C8B-B14F-4D97-AF65-F5344CB8AC3E}">
        <p14:creationId xmlns:p14="http://schemas.microsoft.com/office/powerpoint/2010/main" val="1271331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0CC75-FFDB-050D-06FD-A94EF7B6E27D}"/>
              </a:ext>
            </a:extLst>
          </p:cNvPr>
          <p:cNvSpPr>
            <a:spLocks noGrp="1"/>
          </p:cNvSpPr>
          <p:nvPr>
            <p:ph type="title"/>
          </p:nvPr>
        </p:nvSpPr>
        <p:spPr/>
        <p:txBody>
          <a:bodyPr/>
          <a:lstStyle/>
          <a:p>
            <a:r>
              <a:rPr lang="en-US" dirty="0"/>
              <a:t>CONTRACTS</a:t>
            </a:r>
            <a:endParaRPr lang="en-IN" dirty="0"/>
          </a:p>
        </p:txBody>
      </p:sp>
      <p:sp>
        <p:nvSpPr>
          <p:cNvPr id="3" name="Content Placeholder 2">
            <a:extLst>
              <a:ext uri="{FF2B5EF4-FFF2-40B4-BE49-F238E27FC236}">
                <a16:creationId xmlns:a16="http://schemas.microsoft.com/office/drawing/2014/main" id="{BCF37F07-1986-690B-510E-7EF415AB497B}"/>
              </a:ext>
            </a:extLst>
          </p:cNvPr>
          <p:cNvSpPr>
            <a:spLocks noGrp="1"/>
          </p:cNvSpPr>
          <p:nvPr>
            <p:ph idx="1"/>
          </p:nvPr>
        </p:nvSpPr>
        <p:spPr/>
        <p:txBody>
          <a:bodyPr>
            <a:normAutofit fontScale="47500" lnSpcReduction="20000"/>
          </a:bodyPr>
          <a:lstStyle/>
          <a:p>
            <a:r>
              <a:rPr lang="en-US" b="1" dirty="0"/>
              <a:t>1. Data Protection &amp; Privacy</a:t>
            </a:r>
          </a:p>
          <a:p>
            <a:r>
              <a:rPr lang="en-US" dirty="0"/>
              <a:t>Covers lawful collection, storage, and processing of employee, customer, or partner data under </a:t>
            </a:r>
            <a:r>
              <a:rPr lang="en-US" b="1" dirty="0"/>
              <a:t>DPDP Act (India)</a:t>
            </a:r>
            <a:r>
              <a:rPr lang="en-US" dirty="0"/>
              <a:t> and global regimes if data crosses borders. You’ll need to prove minimization, purpose-limitation, and retention controls.</a:t>
            </a:r>
          </a:p>
          <a:p>
            <a:r>
              <a:rPr lang="en-US" b="1" dirty="0"/>
              <a:t>2. Bias &amp; Fairness Controls</a:t>
            </a:r>
          </a:p>
          <a:p>
            <a:r>
              <a:rPr lang="en-US" dirty="0"/>
              <a:t>Requires documenting how datasets are curated, cleaned, and validated. Protects against discrimination claims if AI influences HR, credit, or service allocation decisions.</a:t>
            </a:r>
          </a:p>
          <a:p>
            <a:r>
              <a:rPr lang="en-US" b="1" dirty="0"/>
              <a:t>3. Intellectual Property &amp; Ownership</a:t>
            </a:r>
          </a:p>
          <a:p>
            <a:r>
              <a:rPr lang="en-US" dirty="0"/>
              <a:t>Clarifies ownership of training data, model outputs, and derived insights. Prevents later disputes if employees or vendors claim rights over AI-generated material.</a:t>
            </a:r>
          </a:p>
          <a:p>
            <a:r>
              <a:rPr lang="en-US" b="1" dirty="0"/>
              <a:t>4. Audit &amp; Explainability</a:t>
            </a:r>
          </a:p>
          <a:p>
            <a:r>
              <a:rPr lang="en-US" dirty="0"/>
              <a:t>Mandates keeping logs, testing records, and decision rationales. Ensures you can explain system behavior to regulators, employees, or courts if challenged.</a:t>
            </a:r>
          </a:p>
          <a:p>
            <a:r>
              <a:rPr lang="en-US" b="1" dirty="0"/>
              <a:t>5. Cybersecurity &amp; Access Controls</a:t>
            </a:r>
          </a:p>
          <a:p>
            <a:r>
              <a:rPr lang="en-US" dirty="0"/>
              <a:t>AI models can be a new attack surface. You’ll need defined controls around model access, API security, and protection against model inversion or data poisoning.</a:t>
            </a:r>
          </a:p>
          <a:p>
            <a:r>
              <a:rPr lang="en-US" b="1" dirty="0"/>
              <a:t>6. Liability &amp; Indemnity</a:t>
            </a:r>
          </a:p>
          <a:p>
            <a:r>
              <a:rPr lang="en-US" dirty="0"/>
              <a:t>If AI produces harmful or incorrect outcomes internally, liability is usually capped to organizational responsibility. But if using third-party tools, contracts must clearly push liability back to the vendor for defects or misuse.</a:t>
            </a:r>
          </a:p>
          <a:p>
            <a:r>
              <a:rPr lang="en-US" dirty="0"/>
              <a:t>https://www.hyperstart.com/blog/legal-ai-tools/</a:t>
            </a:r>
          </a:p>
          <a:p>
            <a:endParaRPr lang="en-IN" dirty="0"/>
          </a:p>
        </p:txBody>
      </p:sp>
    </p:spTree>
    <p:extLst>
      <p:ext uri="{BB962C8B-B14F-4D97-AF65-F5344CB8AC3E}">
        <p14:creationId xmlns:p14="http://schemas.microsoft.com/office/powerpoint/2010/main" val="1521586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7205" y="461645"/>
            <a:ext cx="12239205" cy="6349994"/>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061720" y="657860"/>
            <a:ext cx="1008697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PRIVACY</a:t>
            </a:r>
          </a:p>
        </p:txBody>
      </p:sp>
      <p:sp>
        <p:nvSpPr>
          <p:cNvPr id="3" name="Text Box 2"/>
          <p:cNvSpPr txBox="1"/>
          <p:nvPr/>
        </p:nvSpPr>
        <p:spPr>
          <a:xfrm>
            <a:off x="358775" y="1364615"/>
            <a:ext cx="11492865" cy="4892675"/>
          </a:xfrm>
          <a:prstGeom prst="rect">
            <a:avLst/>
          </a:prstGeom>
          <a:noFill/>
        </p:spPr>
        <p:txBody>
          <a:bodyPr wrap="square" rtlCol="0">
            <a:spAutoFit/>
          </a:bodyPr>
          <a:lstStyle/>
          <a:p>
            <a:pPr marL="457200" indent="-457200" algn="just">
              <a:buFont typeface="Arial" panose="020B0604020202020204" pitchFamily="34" charset="0"/>
              <a:buChar char="•"/>
            </a:pPr>
            <a:r>
              <a:rPr lang="en-US" sz="2600" b="1">
                <a:latin typeface="Times New Roman Bold" panose="02020603050405020304" charset="0"/>
                <a:cs typeface="Times New Roman Bold" panose="02020603050405020304" charset="0"/>
              </a:rPr>
              <a:t>Data </a:t>
            </a:r>
            <a:r>
              <a:rPr lang="en-US" sz="2600">
                <a:latin typeface="Times New Roman Regular" panose="02020603050405020304" charset="0"/>
                <a:cs typeface="Times New Roman Regular" panose="02020603050405020304" charset="0"/>
              </a:rPr>
              <a:t>is important for training and fine-tuning AI models, and both stages are critical to the machine learning process. </a:t>
            </a:r>
            <a:r>
              <a:rPr lang="en-US" sz="2600" b="1">
                <a:latin typeface="Times New Roman Bold" panose="02020603050405020304" charset="0"/>
                <a:cs typeface="Times New Roman Bold" panose="02020603050405020304" charset="0"/>
              </a:rPr>
              <a:t>Training</a:t>
            </a:r>
            <a:r>
              <a:rPr lang="en-US" sz="2600">
                <a:latin typeface="Times New Roman Regular" panose="02020603050405020304" charset="0"/>
                <a:cs typeface="Times New Roman Regular" panose="02020603050405020304" charset="0"/>
              </a:rPr>
              <a:t> is the stage where a new model learns from an existing dataset; it adjusts its model weights based on the input data and the corresponding output, often using embedding and activation functions. </a:t>
            </a:r>
            <a:r>
              <a:rPr lang="en-US" sz="2600" b="1">
                <a:latin typeface="Times New Roman Bold" panose="02020603050405020304" charset="0"/>
                <a:cs typeface="Times New Roman Bold" panose="02020603050405020304" charset="0"/>
              </a:rPr>
              <a:t>Fine-tuning</a:t>
            </a:r>
            <a:r>
              <a:rPr lang="en-US" sz="2600">
                <a:latin typeface="Times New Roman Regular" panose="02020603050405020304" charset="0"/>
                <a:cs typeface="Times New Roman Regular" panose="02020603050405020304" charset="0"/>
              </a:rPr>
              <a:t>, on the other hand, refers to training a previously trained model on new data or otherwise, adjusting an existing model.</a:t>
            </a:r>
          </a:p>
          <a:p>
            <a:pPr marL="457200" indent="-457200" algn="just">
              <a:buFont typeface="Arial" panose="020B0604020202020204" pitchFamily="34" charset="0"/>
              <a:buChar char="•"/>
            </a:pPr>
            <a:r>
              <a:rPr lang="en-US" sz="2600">
                <a:latin typeface="Times New Roman Regular" panose="02020603050405020304" charset="0"/>
                <a:cs typeface="Times New Roman Regular" panose="02020603050405020304" charset="0"/>
              </a:rPr>
              <a:t>In relation to GAI, both these stages require</a:t>
            </a:r>
            <a:r>
              <a:rPr lang="en-US" sz="2600" b="1">
                <a:latin typeface="Times New Roman Bold" panose="02020603050405020304" charset="0"/>
                <a:cs typeface="Times New Roman Bold" panose="02020603050405020304" charset="0"/>
              </a:rPr>
              <a:t> a large amount of data</a:t>
            </a:r>
            <a:r>
              <a:rPr lang="en-US" sz="2600">
                <a:latin typeface="Times New Roman Regular" panose="02020603050405020304" charset="0"/>
                <a:cs typeface="Times New Roman Regular" panose="02020603050405020304" charset="0"/>
              </a:rPr>
              <a:t>. Such methods are largely </a:t>
            </a:r>
            <a:r>
              <a:rPr lang="en-US" sz="2600" b="1">
                <a:latin typeface="Times New Roman Bold" panose="02020603050405020304" charset="0"/>
                <a:cs typeface="Times New Roman Bold" panose="02020603050405020304" charset="0"/>
              </a:rPr>
              <a:t>privacy-invasive</a:t>
            </a:r>
            <a:r>
              <a:rPr lang="en-US" sz="2600">
                <a:latin typeface="Times New Roman Regular" panose="02020603050405020304" charset="0"/>
                <a:cs typeface="Times New Roman Regular" panose="02020603050405020304" charset="0"/>
              </a:rPr>
              <a:t>, are trained on </a:t>
            </a:r>
            <a:r>
              <a:rPr lang="en-US" sz="2600" b="1">
                <a:latin typeface="Times New Roman Bold" panose="02020603050405020304" charset="0"/>
                <a:cs typeface="Times New Roman Bold" panose="02020603050405020304" charset="0"/>
              </a:rPr>
              <a:t>sensitive data</a:t>
            </a:r>
            <a:r>
              <a:rPr lang="en-US" sz="2600">
                <a:latin typeface="Times New Roman Regular" panose="02020603050405020304" charset="0"/>
                <a:cs typeface="Times New Roman Regular" panose="02020603050405020304" charset="0"/>
              </a:rPr>
              <a:t> which reveal </a:t>
            </a:r>
            <a:r>
              <a:rPr lang="en-US" sz="2600" b="1">
                <a:latin typeface="Times New Roman Bold" panose="02020603050405020304" charset="0"/>
                <a:cs typeface="Times New Roman Bold" panose="02020603050405020304" charset="0"/>
              </a:rPr>
              <a:t>personally identifiable information</a:t>
            </a:r>
            <a:r>
              <a:rPr lang="en-US" sz="2600">
                <a:latin typeface="Times New Roman Regular" panose="02020603050405020304" charset="0"/>
                <a:cs typeface="Times New Roman Regular" panose="02020603050405020304" charset="0"/>
              </a:rPr>
              <a:t> and do not consider user consent or awareness.</a:t>
            </a:r>
          </a:p>
          <a:p>
            <a:pPr marL="457200" indent="-457200" algn="just">
              <a:buFont typeface="Arial" panose="020B0604020202020204" pitchFamily="34" charset="0"/>
              <a:buChar char="•"/>
            </a:pPr>
            <a:r>
              <a:rPr lang="en-US" sz="2600">
                <a:latin typeface="Times New Roman Regular" panose="02020603050405020304" charset="0"/>
                <a:cs typeface="Times New Roman Regular" panose="02020603050405020304" charset="0"/>
              </a:rPr>
              <a:t>One of the most pressing concerns relating to the emergence of GAI technologies relate to privacy.</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7205" y="461645"/>
            <a:ext cx="12239205" cy="6349994"/>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061720" y="657860"/>
            <a:ext cx="1008697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DATA INTERACTION STAGES</a:t>
            </a:r>
          </a:p>
        </p:txBody>
      </p:sp>
      <p:sp>
        <p:nvSpPr>
          <p:cNvPr id="3" name="Text Box 2"/>
          <p:cNvSpPr txBox="1"/>
          <p:nvPr/>
        </p:nvSpPr>
        <p:spPr>
          <a:xfrm>
            <a:off x="358775" y="1459865"/>
            <a:ext cx="11492865" cy="3938270"/>
          </a:xfrm>
          <a:prstGeom prst="rect">
            <a:avLst/>
          </a:prstGeom>
          <a:noFill/>
        </p:spPr>
        <p:txBody>
          <a:bodyPr wrap="square" rtlCol="0">
            <a:spAutoFit/>
          </a:bodyPr>
          <a:lstStyle/>
          <a:p>
            <a:pPr marL="457200" indent="-457200" algn="just">
              <a:buFont typeface="Arial" panose="020B0604020202020204" pitchFamily="34" charset="0"/>
              <a:buChar char="•"/>
            </a:pPr>
            <a:r>
              <a:rPr lang="en-US" sz="2500" b="1">
                <a:solidFill>
                  <a:srgbClr val="C00000"/>
                </a:solidFill>
                <a:latin typeface="Times New Roman Bold" panose="02020603050405020304" charset="0"/>
                <a:cs typeface="Times New Roman Bold" panose="02020603050405020304" charset="0"/>
              </a:rPr>
              <a:t>STAGE I: Data Collection (High Risk)</a:t>
            </a:r>
            <a:r>
              <a:rPr lang="en-US" sz="2500">
                <a:latin typeface="Times New Roman Regular" panose="02020603050405020304" charset="0"/>
                <a:cs typeface="Times New Roman Regular" panose="02020603050405020304" charset="0"/>
              </a:rPr>
              <a:t>: </a:t>
            </a:r>
            <a:r>
              <a:rPr lang="en-US" sz="2500" b="1">
                <a:latin typeface="Times New Roman Bold" panose="02020603050405020304" charset="0"/>
                <a:cs typeface="Times New Roman Bold" panose="02020603050405020304" charset="0"/>
              </a:rPr>
              <a:t>Collecting data</a:t>
            </a:r>
            <a:r>
              <a:rPr lang="en-US" sz="2500">
                <a:latin typeface="Times New Roman Regular" panose="02020603050405020304" charset="0"/>
                <a:cs typeface="Times New Roman Regular" panose="02020603050405020304" charset="0"/>
              </a:rPr>
              <a:t> is the first step to engineer a machine learning model. Several techniques are applied to ensure collection of accurate data and prevent data bias or data imbalance: </a:t>
            </a:r>
            <a:r>
              <a:rPr lang="en-US" sz="2500" b="1">
                <a:latin typeface="Times New Roman Bold" panose="02020603050405020304" charset="0"/>
                <a:cs typeface="Times New Roman Bold" panose="02020603050405020304" charset="0"/>
              </a:rPr>
              <a:t>(a) Pre-cleaned, available datasets; (b) Web crawling and scraping i.e. using automated tools and bots to crawl and scrape existing websites for data; (c) Private data i.e. creation of own data by machine learning engineers; and (d) Custom data i.e. creation or crowd sourcing of data for a fee</a:t>
            </a:r>
            <a:r>
              <a:rPr lang="en-US" sz="2500">
                <a:latin typeface="Times New Roman Regular" panose="02020603050405020304" charset="0"/>
                <a:cs typeface="Times New Roman Regular" panose="02020603050405020304" charset="0"/>
              </a:rPr>
              <a:t>. </a:t>
            </a:r>
          </a:p>
          <a:p>
            <a:pPr marL="457200" indent="-457200" algn="just">
              <a:buFont typeface="Arial" panose="020B0604020202020204" pitchFamily="34" charset="0"/>
              <a:buChar char="•"/>
            </a:pPr>
            <a:r>
              <a:rPr lang="en-US" sz="2500">
                <a:latin typeface="Times New Roman Regular" panose="02020603050405020304" charset="0"/>
                <a:cs typeface="Times New Roman Regular" panose="02020603050405020304" charset="0"/>
              </a:rPr>
              <a:t>For GAI, most training data is scraped from publicly available web pages which is likely to contain sensitive content or content that is erroneous, pornographic or potentially harmful. The risk of privacy infringement is the highest at this step.</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7205" y="461645"/>
            <a:ext cx="12239205" cy="6349994"/>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061720" y="657860"/>
            <a:ext cx="1008697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DATA INTERACTION STAGES</a:t>
            </a:r>
          </a:p>
        </p:txBody>
      </p:sp>
      <p:sp>
        <p:nvSpPr>
          <p:cNvPr id="3" name="Text Box 2"/>
          <p:cNvSpPr txBox="1"/>
          <p:nvPr/>
        </p:nvSpPr>
        <p:spPr>
          <a:xfrm>
            <a:off x="358775" y="1459865"/>
            <a:ext cx="11492865" cy="4707890"/>
          </a:xfrm>
          <a:prstGeom prst="rect">
            <a:avLst/>
          </a:prstGeom>
          <a:noFill/>
        </p:spPr>
        <p:txBody>
          <a:bodyPr wrap="square" rtlCol="0">
            <a:spAutoFit/>
          </a:bodyPr>
          <a:lstStyle/>
          <a:p>
            <a:pPr marL="457200" indent="-457200" algn="just">
              <a:buFont typeface="Arial" panose="020B0604020202020204" pitchFamily="34" charset="0"/>
              <a:buChar char="•"/>
            </a:pPr>
            <a:r>
              <a:rPr lang="en-US" sz="2500" b="1">
                <a:latin typeface="Times New Roman Bold" panose="02020603050405020304" charset="0"/>
                <a:cs typeface="Times New Roman Bold" panose="02020603050405020304" charset="0"/>
              </a:rPr>
              <a:t>Data Scraping </a:t>
            </a:r>
          </a:p>
          <a:p>
            <a:pPr marL="457200" indent="-457200" algn="just">
              <a:buFont typeface="Arial" panose="020B0604020202020204" pitchFamily="34" charset="0"/>
              <a:buChar char="•"/>
            </a:pPr>
            <a:r>
              <a:rPr lang="en-US" sz="2500">
                <a:latin typeface="Times New Roman Regular" panose="02020603050405020304" charset="0"/>
                <a:cs typeface="Times New Roman Regular" panose="02020603050405020304" charset="0"/>
              </a:rPr>
              <a:t>Data scraping involves extracting publicly available information from online sources, which encompasses two main methods: website scraping and screen scraping. Website scraping retrieves data from a website's URL, text, and HTML code, while screen scraping mimics end-user actions to extract visual data. </a:t>
            </a:r>
          </a:p>
          <a:p>
            <a:pPr marL="457200" indent="-457200" algn="just">
              <a:buFont typeface="Arial" panose="020B0604020202020204" pitchFamily="34" charset="0"/>
              <a:buChar char="•"/>
            </a:pPr>
            <a:r>
              <a:rPr lang="en-US" sz="2500">
                <a:latin typeface="Times New Roman Regular" panose="02020603050405020304" charset="0"/>
                <a:cs typeface="Times New Roman Regular" panose="02020603050405020304" charset="0"/>
              </a:rPr>
              <a:t>This process is commonly used to amass large datasets for various analytical purposes, such as market research, lead generation, competitive analysis, and sentiment analysis.</a:t>
            </a:r>
          </a:p>
          <a:p>
            <a:pPr marL="457200" indent="-457200" algn="just">
              <a:buFont typeface="Arial" panose="020B0604020202020204" pitchFamily="34" charset="0"/>
              <a:buChar char="•"/>
            </a:pPr>
            <a:r>
              <a:rPr lang="en-US" sz="2500">
                <a:latin typeface="Times New Roman Regular" panose="02020603050405020304" charset="0"/>
                <a:cs typeface="Times New Roman Regular" panose="02020603050405020304" charset="0"/>
              </a:rPr>
              <a:t>Invisible processing, a concept emerging in data protection, occurs when personal data is acquired from sources other than individuals themselves, without providing them with mandated privacy information, as per Article 14 of the UK GDPR or the Data Protection Act. </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7205" y="461645"/>
            <a:ext cx="12239205" cy="6349994"/>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061720" y="657860"/>
            <a:ext cx="1008697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DATA INTERACTION STAGES</a:t>
            </a:r>
          </a:p>
        </p:txBody>
      </p:sp>
      <p:sp>
        <p:nvSpPr>
          <p:cNvPr id="3" name="Text Box 2"/>
          <p:cNvSpPr txBox="1"/>
          <p:nvPr/>
        </p:nvSpPr>
        <p:spPr>
          <a:xfrm>
            <a:off x="358775" y="1459865"/>
            <a:ext cx="11492865" cy="4707890"/>
          </a:xfrm>
          <a:prstGeom prst="rect">
            <a:avLst/>
          </a:prstGeom>
          <a:noFill/>
        </p:spPr>
        <p:txBody>
          <a:bodyPr wrap="square" rtlCol="0">
            <a:spAutoFit/>
          </a:bodyPr>
          <a:lstStyle/>
          <a:p>
            <a:pPr marL="457200" indent="-457200" algn="just">
              <a:buFont typeface="Arial" panose="020B0604020202020204" pitchFamily="34" charset="0"/>
              <a:buChar char="•"/>
            </a:pPr>
            <a:r>
              <a:rPr lang="en-US" sz="2500" b="1">
                <a:latin typeface="Times New Roman Bold" panose="02020603050405020304" charset="0"/>
                <a:cs typeface="Times New Roman Bold" panose="02020603050405020304" charset="0"/>
              </a:rPr>
              <a:t>Data Scraping </a:t>
            </a:r>
          </a:p>
          <a:p>
            <a:pPr marL="457200" indent="-457200" algn="just">
              <a:buFont typeface="Arial" panose="020B0604020202020204" pitchFamily="34" charset="0"/>
              <a:buChar char="•"/>
            </a:pPr>
            <a:r>
              <a:rPr lang="en-US" sz="2500">
                <a:latin typeface="Times New Roman Regular" panose="02020603050405020304" charset="0"/>
                <a:cs typeface="Times New Roman Regular" panose="02020603050405020304" charset="0"/>
              </a:rPr>
              <a:t>This lack of transparency leaves individuals unaware of their data's collection and utilization, hindering their ability to control its usage and exercise data protection rights effectively. </a:t>
            </a:r>
          </a:p>
          <a:p>
            <a:pPr marL="457200" indent="-457200" algn="just">
              <a:buFont typeface="Arial" panose="020B0604020202020204" pitchFamily="34" charset="0"/>
              <a:buChar char="•"/>
            </a:pPr>
            <a:r>
              <a:rPr lang="en-US" sz="2500">
                <a:latin typeface="Times New Roman Regular" panose="02020603050405020304" charset="0"/>
                <a:cs typeface="Times New Roman Regular" panose="02020603050405020304" charset="0"/>
              </a:rPr>
              <a:t>Despite the absence of immediate negative effects, this opacity undermines fundamental principles of fairness, transparency, and individual autonomy in data handling practices.</a:t>
            </a:r>
          </a:p>
          <a:p>
            <a:pPr marL="457200" indent="-457200" algn="just">
              <a:buFont typeface="Arial" panose="020B0604020202020204" pitchFamily="34" charset="0"/>
              <a:buChar char="•"/>
            </a:pPr>
            <a:r>
              <a:rPr lang="en-US" sz="2500">
                <a:latin typeface="Times New Roman Regular" panose="02020603050405020304" charset="0"/>
                <a:cs typeface="Times New Roman Regular" panose="02020603050405020304" charset="0"/>
              </a:rPr>
              <a:t>In the context of AI, large language models (LLMs) require extensive datasets, including user-generated content, for algorithm training. This leads to indiscriminate scraping of personal information, such as names and addresses, from platforms like Wikipedia, Twitter, developer forums (e.g., Reddit, Stack Overflow), and e-commerce websites (e.g., eBay), to train LLMs effectively.</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271145"/>
            <a:ext cx="12238990" cy="6586855"/>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061720" y="585470"/>
            <a:ext cx="1008697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DATA INTERACTION STAGES</a:t>
            </a:r>
          </a:p>
        </p:txBody>
      </p:sp>
      <p:sp>
        <p:nvSpPr>
          <p:cNvPr id="3" name="Text Box 2"/>
          <p:cNvSpPr txBox="1"/>
          <p:nvPr/>
        </p:nvSpPr>
        <p:spPr>
          <a:xfrm>
            <a:off x="358775" y="1292225"/>
            <a:ext cx="11492865" cy="5323205"/>
          </a:xfrm>
          <a:prstGeom prst="rect">
            <a:avLst/>
          </a:prstGeom>
          <a:noFill/>
        </p:spPr>
        <p:txBody>
          <a:bodyPr wrap="square" rtlCol="0">
            <a:spAutoFit/>
          </a:bodyPr>
          <a:lstStyle/>
          <a:p>
            <a:pPr marL="457200" indent="-457200" algn="just">
              <a:buFont typeface="Arial" panose="020B0604020202020204" pitchFamily="34" charset="0"/>
              <a:buChar char="•"/>
            </a:pPr>
            <a:r>
              <a:rPr lang="en-US" sz="2000" b="1">
                <a:latin typeface="Times New Roman Bold" panose="02020603050405020304" charset="0"/>
                <a:cs typeface="Times New Roman Bold" panose="02020603050405020304" charset="0"/>
              </a:rPr>
              <a:t>Data Scraping </a:t>
            </a:r>
          </a:p>
          <a:p>
            <a:pPr marL="457200" indent="-4572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Companies engage in data scraping without explicit consent using various techniques and technologies to overcome challenges and efficiently extract desired data. </a:t>
            </a:r>
          </a:p>
          <a:p>
            <a:pPr marL="457200" indent="-4572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These challenges include dynamic web content, website structure changes, and anti-scraping measures deployed by websites to deter unauthorized data extraction.Court cases, such as </a:t>
            </a:r>
            <a:r>
              <a:rPr lang="en-US" sz="2000" b="1">
                <a:latin typeface="Times New Roman Bold" panose="02020603050405020304" charset="0"/>
                <a:cs typeface="Times New Roman Bold" panose="02020603050405020304" charset="0"/>
              </a:rPr>
              <a:t>hiQ Labs v. LinkedIn</a:t>
            </a:r>
            <a:r>
              <a:rPr lang="en-US" sz="2000">
                <a:latin typeface="Times New Roman Regular" panose="02020603050405020304" charset="0"/>
                <a:cs typeface="Times New Roman Regular" panose="02020603050405020304" charset="0"/>
              </a:rPr>
              <a:t>, have played a significant role in shaping the legal landscape surrounding data scraping and invisible processing without consent. </a:t>
            </a:r>
          </a:p>
          <a:p>
            <a:pPr marL="457200" indent="-4572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In the</a:t>
            </a:r>
            <a:r>
              <a:rPr lang="en-US" sz="2000" b="1">
                <a:latin typeface="Times New Roman Bold" panose="02020603050405020304" charset="0"/>
                <a:cs typeface="Times New Roman Bold" panose="02020603050405020304" charset="0"/>
              </a:rPr>
              <a:t> hiQ Labs case</a:t>
            </a:r>
            <a:r>
              <a:rPr lang="en-US" sz="2000">
                <a:latin typeface="Times New Roman Regular" panose="02020603050405020304" charset="0"/>
                <a:cs typeface="Times New Roman Regular" panose="02020603050405020304" charset="0"/>
              </a:rPr>
              <a:t>, the court ruled in favor of hiQ Labs, affirming the legality of scraping publicly available data from LinkedIn's member profiles. The court's decision underscored that scraping publicly available data may not necessarily constitute unauthorized access under the Computer Fraud and Abuse Act (CFAA), especially when prior authorization is not required.</a:t>
            </a:r>
          </a:p>
          <a:p>
            <a:pPr marL="457200" indent="-4572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ongoing legal debates and cases, such as </a:t>
            </a:r>
            <a:r>
              <a:rPr lang="en-US" sz="2000" b="1">
                <a:latin typeface="Times New Roman Bold" panose="02020603050405020304" charset="0"/>
                <a:cs typeface="Times New Roman Bold" panose="02020603050405020304" charset="0"/>
              </a:rPr>
              <a:t>Meta v. Bright Data</a:t>
            </a:r>
            <a:r>
              <a:rPr lang="en-US" sz="2000">
                <a:latin typeface="Times New Roman Regular" panose="02020603050405020304" charset="0"/>
                <a:cs typeface="Times New Roman Regular" panose="02020603050405020304" charset="0"/>
              </a:rPr>
              <a:t> and </a:t>
            </a:r>
            <a:r>
              <a:rPr lang="en-US" sz="2000" b="1">
                <a:latin typeface="Times New Roman Bold" panose="02020603050405020304" charset="0"/>
                <a:cs typeface="Times New Roman Bold" panose="02020603050405020304" charset="0"/>
              </a:rPr>
              <a:t>Crowder v. LinkedIn Corp</a:t>
            </a:r>
            <a:r>
              <a:rPr lang="en-US" sz="2000">
                <a:latin typeface="Times New Roman Regular" panose="02020603050405020304" charset="0"/>
                <a:cs typeface="Times New Roman Regular" panose="02020603050405020304" charset="0"/>
              </a:rPr>
              <a:t>., continue to explore issues related to termination of online platform relationships, antitrust violations, and market division concerning access to public data. These cases highlight the complexities and nuances surrounding data scraping and invisible processing, underscoring the need for ongoing legal scrutiny and regulatory guidance in this rapidly evolving landscape.</a:t>
            </a:r>
          </a:p>
          <a:p>
            <a:pPr marL="457200" indent="-457200" algn="just">
              <a:buFont typeface="Arial" panose="020B0604020202020204" pitchFamily="34" charset="0"/>
              <a:buChar char="•"/>
            </a:pPr>
            <a:endParaRPr lang="en-US" sz="2000">
              <a:latin typeface="Times New Roman Regular" panose="02020603050405020304" charset="0"/>
              <a:cs typeface="Times New Roman Regular"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7205" y="461645"/>
            <a:ext cx="12239205" cy="6349994"/>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061720" y="657860"/>
            <a:ext cx="1008697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DATA INTERACTION STAGES</a:t>
            </a:r>
          </a:p>
        </p:txBody>
      </p:sp>
      <p:sp>
        <p:nvSpPr>
          <p:cNvPr id="3" name="Text Box 2"/>
          <p:cNvSpPr txBox="1"/>
          <p:nvPr/>
        </p:nvSpPr>
        <p:spPr>
          <a:xfrm>
            <a:off x="358775" y="1700530"/>
            <a:ext cx="11492865" cy="3938270"/>
          </a:xfrm>
          <a:prstGeom prst="rect">
            <a:avLst/>
          </a:prstGeom>
          <a:noFill/>
        </p:spPr>
        <p:txBody>
          <a:bodyPr wrap="square" rtlCol="0">
            <a:spAutoFit/>
          </a:bodyPr>
          <a:lstStyle/>
          <a:p>
            <a:pPr marL="457200" indent="-457200" algn="just">
              <a:buFont typeface="Arial" panose="020B0604020202020204" pitchFamily="34" charset="0"/>
              <a:buChar char="•"/>
            </a:pPr>
            <a:r>
              <a:rPr lang="en-US" sz="2500" b="1">
                <a:solidFill>
                  <a:srgbClr val="C00000"/>
                </a:solidFill>
                <a:latin typeface="Times New Roman Bold" panose="02020603050405020304" charset="0"/>
                <a:cs typeface="Times New Roman Bold" panose="02020603050405020304" charset="0"/>
              </a:rPr>
              <a:t>STAGE II: Data Training (High Risk):</a:t>
            </a:r>
            <a:r>
              <a:rPr lang="en-US" sz="2500">
                <a:latin typeface="Times New Roman Regular" panose="02020603050405020304" charset="0"/>
                <a:cs typeface="Times New Roman Regular" panose="02020603050405020304" charset="0"/>
              </a:rPr>
              <a:t> This step involves </a:t>
            </a:r>
            <a:r>
              <a:rPr lang="en-US" sz="2500" b="1">
                <a:latin typeface="Times New Roman Bold" panose="02020603050405020304" charset="0"/>
                <a:cs typeface="Times New Roman Bold" panose="02020603050405020304" charset="0"/>
              </a:rPr>
              <a:t>teaching machine learning algorithms to recognize patterns and make predictions</a:t>
            </a:r>
            <a:r>
              <a:rPr lang="en-US" sz="2500">
                <a:latin typeface="Times New Roman Regular" panose="02020603050405020304" charset="0"/>
                <a:cs typeface="Times New Roman Regular" panose="02020603050405020304" charset="0"/>
              </a:rPr>
              <a:t>. This happens by feeding a large amount of data into a machine learning algorithm so that it can learn to recognize patterns and make predictions about new, unseen data. </a:t>
            </a:r>
          </a:p>
          <a:p>
            <a:pPr marL="457200" indent="-457200" algn="just">
              <a:buFont typeface="Arial" panose="020B0604020202020204" pitchFamily="34" charset="0"/>
              <a:buChar char="•"/>
            </a:pPr>
            <a:r>
              <a:rPr lang="en-US" sz="2500">
                <a:latin typeface="Times New Roman Regular" panose="02020603050405020304" charset="0"/>
                <a:cs typeface="Times New Roman Regular" panose="02020603050405020304" charset="0"/>
              </a:rPr>
              <a:t>The three types of AI training data are: (a) </a:t>
            </a:r>
            <a:r>
              <a:rPr lang="en-US" sz="2500" b="1">
                <a:latin typeface="Times New Roman Bold" panose="02020603050405020304" charset="0"/>
                <a:cs typeface="Times New Roman Bold" panose="02020603050405020304" charset="0"/>
              </a:rPr>
              <a:t>supervised learning datasets</a:t>
            </a:r>
            <a:r>
              <a:rPr lang="en-US" sz="2500">
                <a:latin typeface="Times New Roman Regular" panose="02020603050405020304" charset="0"/>
                <a:cs typeface="Times New Roman Regular" panose="02020603050405020304" charset="0"/>
              </a:rPr>
              <a:t> where the training data is labeled and consists of images, texts and associated output labels; (b) </a:t>
            </a:r>
            <a:r>
              <a:rPr lang="en-US" sz="2500" b="1">
                <a:latin typeface="Times New Roman Bold" panose="02020603050405020304" charset="0"/>
                <a:cs typeface="Times New Roman Bold" panose="02020603050405020304" charset="0"/>
              </a:rPr>
              <a:t>unsupervised learning datasets </a:t>
            </a:r>
            <a:r>
              <a:rPr lang="en-US" sz="2500">
                <a:latin typeface="Times New Roman Regular" panose="02020603050405020304" charset="0"/>
                <a:cs typeface="Times New Roman Regular" panose="02020603050405020304" charset="0"/>
              </a:rPr>
              <a:t>where the data is unlabeled and the algorithm has to find patterns in the data by itself; and (c)</a:t>
            </a:r>
            <a:r>
              <a:rPr lang="en-US" sz="2500" b="1">
                <a:latin typeface="Times New Roman Bold" panose="02020603050405020304" charset="0"/>
                <a:cs typeface="Times New Roman Bold" panose="02020603050405020304" charset="0"/>
              </a:rPr>
              <a:t> reinforcement learning datasets</a:t>
            </a:r>
            <a:r>
              <a:rPr lang="en-US" sz="2500">
                <a:latin typeface="Times New Roman Regular" panose="02020603050405020304" charset="0"/>
                <a:cs typeface="Times New Roman Regular" panose="02020603050405020304" charset="0"/>
              </a:rPr>
              <a:t> where the training data consists of the agent’s interactions with the environment such as rewards or penalties for certain actions. Here too, the risk of privacy invasion is high. </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7205" y="461645"/>
            <a:ext cx="12239205" cy="6349994"/>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061720" y="657860"/>
            <a:ext cx="1008697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DATA INTERACTION STAGES</a:t>
            </a:r>
          </a:p>
        </p:txBody>
      </p:sp>
      <p:sp>
        <p:nvSpPr>
          <p:cNvPr id="3" name="Text Box 2"/>
          <p:cNvSpPr txBox="1"/>
          <p:nvPr/>
        </p:nvSpPr>
        <p:spPr>
          <a:xfrm>
            <a:off x="358775" y="1525905"/>
            <a:ext cx="11492865" cy="4323080"/>
          </a:xfrm>
          <a:prstGeom prst="rect">
            <a:avLst/>
          </a:prstGeom>
          <a:noFill/>
        </p:spPr>
        <p:txBody>
          <a:bodyPr wrap="square" rtlCol="0">
            <a:spAutoFit/>
          </a:bodyPr>
          <a:lstStyle/>
          <a:p>
            <a:pPr marL="457200" indent="-457200" algn="just">
              <a:buFont typeface="Arial" panose="020B0604020202020204" pitchFamily="34" charset="0"/>
              <a:buChar char="•"/>
            </a:pPr>
            <a:r>
              <a:rPr lang="en-US" sz="2500" b="1">
                <a:solidFill>
                  <a:srgbClr val="C00000"/>
                </a:solidFill>
                <a:latin typeface="Times New Roman Bold" panose="02020603050405020304" charset="0"/>
                <a:cs typeface="Times New Roman Bold" panose="02020603050405020304" charset="0"/>
              </a:rPr>
              <a:t>STAGE III: Evaluation and Refinement (Low Risk):</a:t>
            </a:r>
            <a:r>
              <a:rPr lang="en-US" sz="2500">
                <a:latin typeface="Times New Roman Regular" panose="02020603050405020304" charset="0"/>
                <a:cs typeface="Times New Roman Regular" panose="02020603050405020304" charset="0"/>
              </a:rPr>
              <a:t> At this stage, the model is evaluated to see how well it performs, by testing it on unseen data and then analyzing its predictions. If the performance is not satisfactory, it could lead to adjusting its parameters or going back to the data acquisition stage to gather additional data.</a:t>
            </a:r>
          </a:p>
          <a:p>
            <a:pPr marL="457200" indent="-457200" algn="just">
              <a:buFont typeface="Arial" panose="020B0604020202020204" pitchFamily="34" charset="0"/>
              <a:buChar char="•"/>
            </a:pPr>
            <a:r>
              <a:rPr lang="en-US" sz="2500" b="1">
                <a:solidFill>
                  <a:srgbClr val="C00000"/>
                </a:solidFill>
                <a:latin typeface="Times New Roman Bold" panose="02020603050405020304" charset="0"/>
                <a:cs typeface="Times New Roman Bold" panose="02020603050405020304" charset="0"/>
              </a:rPr>
              <a:t>STAGE IV: Deployment (Low Risk): </a:t>
            </a:r>
            <a:r>
              <a:rPr lang="en-US" sz="2500">
                <a:latin typeface="Times New Roman Regular" panose="02020603050405020304" charset="0"/>
                <a:cs typeface="Times New Roman Regular" panose="02020603050405020304" charset="0"/>
              </a:rPr>
              <a:t>This step concerns deploying the GAI model to a production environment. This may involve integrating the model within existing systems or creating an application that uses the model, where it starts to operate in real-time, offering solutions or answers to the user. In this case, the model takes in new data which is not likely to be part of the training cycle. After deployment, the model is also required to be maintained and updated.</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7205" y="461645"/>
            <a:ext cx="12239205" cy="6349994"/>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58775" y="657860"/>
            <a:ext cx="1149286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RISKS ARISING FROM DATA INTERACTION</a:t>
            </a:r>
          </a:p>
        </p:txBody>
      </p:sp>
      <p:sp>
        <p:nvSpPr>
          <p:cNvPr id="3" name="Text Box 2"/>
          <p:cNvSpPr txBox="1"/>
          <p:nvPr/>
        </p:nvSpPr>
        <p:spPr>
          <a:xfrm>
            <a:off x="358775" y="1364615"/>
            <a:ext cx="11492865" cy="4769485"/>
          </a:xfrm>
          <a:prstGeom prst="rect">
            <a:avLst/>
          </a:prstGeom>
          <a:noFill/>
        </p:spPr>
        <p:txBody>
          <a:bodyPr wrap="square" rtlCol="0">
            <a:spAutoFit/>
          </a:bodyPr>
          <a:lstStyle/>
          <a:p>
            <a:pPr marL="457200" indent="-457200" algn="just">
              <a:buFont typeface="Arial" panose="020B0604020202020204" pitchFamily="34" charset="0"/>
              <a:buChar char="•"/>
            </a:pPr>
            <a:r>
              <a:rPr lang="en-US" sz="1900" b="1">
                <a:latin typeface="Times New Roman Bold" panose="02020603050405020304" charset="0"/>
                <a:cs typeface="Times New Roman Bold" panose="02020603050405020304" charset="0"/>
              </a:rPr>
              <a:t>Data Handling and Consent: </a:t>
            </a:r>
            <a:r>
              <a:rPr lang="en-US" sz="1900">
                <a:latin typeface="Times New Roman Regular" panose="02020603050405020304" charset="0"/>
                <a:cs typeface="Times New Roman Regular" panose="02020603050405020304" charset="0"/>
              </a:rPr>
              <a:t>GAI technologies are trained on a large volume of datasets and can produce results that are likely to be prejudiced and tainted in bias and risks. The risk lies in violating data protection laws like India's Personal Data Protection Bill, GDPR for European users, or others. Beyond the documented harms to individuals, AI systems also pose considerable societal privacy risks that existing regulations are ill equipped to address. </a:t>
            </a:r>
          </a:p>
          <a:p>
            <a:pPr indent="0" algn="just">
              <a:buFont typeface="Arial" panose="020B0604020202020204" pitchFamily="34" charset="0"/>
              <a:buNone/>
            </a:pPr>
            <a:endParaRPr lang="en-US" sz="1900">
              <a:latin typeface="Times New Roman Regular" panose="02020603050405020304" charset="0"/>
              <a:cs typeface="Times New Roman Regular" panose="02020603050405020304" charset="0"/>
            </a:endParaRPr>
          </a:p>
          <a:p>
            <a:pPr marL="457200" indent="-457200" algn="just">
              <a:buFont typeface="Arial" panose="020B0604020202020204" pitchFamily="34" charset="0"/>
              <a:buChar char="•"/>
            </a:pPr>
            <a:r>
              <a:rPr lang="en-US" sz="1900" b="1">
                <a:latin typeface="Times New Roman Bold" panose="02020603050405020304" charset="0"/>
                <a:cs typeface="Times New Roman Bold" panose="02020603050405020304" charset="0"/>
              </a:rPr>
              <a:t>Automated Decisions: </a:t>
            </a:r>
            <a:r>
              <a:rPr lang="en-US" sz="1900">
                <a:latin typeface="Times New Roman Regular" panose="02020603050405020304" charset="0"/>
                <a:cs typeface="Times New Roman Regular" panose="02020603050405020304" charset="0"/>
              </a:rPr>
              <a:t>GAI relies heavily on high-quality data for decision making. However, where incomplete, inaccurate or biased data is collected, it can lead to flawed decisions and outputs and such automated decisions are likely to affect users, raising concerns about consent and transparency. GAI decision-making systems can also raise ethical concerns and develop unwarranted trust in AI machines.</a:t>
            </a:r>
          </a:p>
          <a:p>
            <a:pPr marL="457200" indent="-457200" algn="just">
              <a:buFont typeface="Arial" panose="020B0604020202020204" pitchFamily="34" charset="0"/>
              <a:buChar char="•"/>
            </a:pPr>
            <a:endParaRPr lang="en-US" sz="1900">
              <a:latin typeface="Times New Roman Regular" panose="02020603050405020304" charset="0"/>
              <a:cs typeface="Times New Roman Regular" panose="02020603050405020304" charset="0"/>
            </a:endParaRPr>
          </a:p>
          <a:p>
            <a:pPr marL="457200" indent="-457200" algn="just">
              <a:buFont typeface="Arial" panose="020B0604020202020204" pitchFamily="34" charset="0"/>
              <a:buChar char="•"/>
            </a:pPr>
            <a:r>
              <a:rPr lang="en-US" sz="1900" b="1">
                <a:latin typeface="Times New Roman Bold" panose="02020603050405020304" charset="0"/>
                <a:cs typeface="Times New Roman Bold" panose="02020603050405020304" charset="0"/>
              </a:rPr>
              <a:t>Cross-Border Data Transfer: </a:t>
            </a:r>
            <a:r>
              <a:rPr lang="en-US" sz="1900">
                <a:latin typeface="Times New Roman Regular" panose="02020603050405020304" charset="0"/>
                <a:cs typeface="Times New Roman Regular" panose="02020603050405020304" charset="0"/>
              </a:rPr>
              <a:t>Whilst cross-border data flows are becoming increasingly important in the AI or GAI conversations, the emerging regulatory approaches and existing privacy laws across countries are likely to hinder the deployment of AI globally, restrict access to data and perhaps also require duplication of technologies. In addition, unauthorized transferring of data across borders can create compliance issues with various national privacy laws.</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243205"/>
            <a:ext cx="12238990" cy="6568440"/>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58775" y="395605"/>
            <a:ext cx="1149286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RISKS ARISING FROM DATA INTERACTION</a:t>
            </a:r>
          </a:p>
        </p:txBody>
      </p:sp>
      <p:sp>
        <p:nvSpPr>
          <p:cNvPr id="3" name="Text Box 2"/>
          <p:cNvSpPr txBox="1"/>
          <p:nvPr/>
        </p:nvSpPr>
        <p:spPr>
          <a:xfrm>
            <a:off x="206375" y="1102360"/>
            <a:ext cx="11645265" cy="5354320"/>
          </a:xfrm>
          <a:prstGeom prst="rect">
            <a:avLst/>
          </a:prstGeom>
          <a:noFill/>
        </p:spPr>
        <p:txBody>
          <a:bodyPr wrap="square" rtlCol="0">
            <a:spAutoFit/>
          </a:bodyPr>
          <a:lstStyle/>
          <a:p>
            <a:pPr marL="457200" indent="-457200" algn="just">
              <a:buFont typeface="Arial" panose="020B0604020202020204" pitchFamily="34" charset="0"/>
              <a:buChar char="•"/>
            </a:pPr>
            <a:r>
              <a:rPr lang="en-US" sz="1900" b="1">
                <a:latin typeface="Times New Roman Bold" panose="02020603050405020304" charset="0"/>
                <a:cs typeface="Times New Roman Bold" panose="02020603050405020304" charset="0"/>
              </a:rPr>
              <a:t>Surveillance Concerns:</a:t>
            </a:r>
            <a:r>
              <a:rPr lang="en-US" sz="1900">
                <a:latin typeface="Times New Roman Regular" panose="02020603050405020304" charset="0"/>
                <a:cs typeface="Times New Roman Regular" panose="02020603050405020304" charset="0"/>
              </a:rPr>
              <a:t> There is is growing use of smart solutions including biometrics, facial recognition, smart cameras and video surveillance systems which are helping create and deliver security services, build trust and strengthen association with communities. Use of GAI in surveillance, potentially infringes on privacy rights.  Kok Yam Tan, Deputy Secretary of Smart Nation and Digital Government Office Singapore explains, “</a:t>
            </a:r>
            <a:r>
              <a:rPr lang="en-US" sz="1900" i="1">
                <a:latin typeface="Times New Roman Italic" panose="02020603050405020304" charset="0"/>
                <a:cs typeface="Times New Roman Italic" panose="02020603050405020304" charset="0"/>
              </a:rPr>
              <a:t>Whether it is about sensors, CCTVs, digital contract tracing, it is very important for us to be sensitive to how people feel about the data collection and data use, and we must communicate and be very clear about what we are doing.</a:t>
            </a:r>
            <a:r>
              <a:rPr lang="en-US" sz="1900">
                <a:latin typeface="Times New Roman Regular" panose="02020603050405020304" charset="0"/>
                <a:cs typeface="Times New Roman Regular" panose="02020603050405020304" charset="0"/>
              </a:rPr>
              <a:t>” Using AI for surveillance must be considered in the context of the existing freedom of citizens and communities at large.</a:t>
            </a:r>
          </a:p>
          <a:p>
            <a:pPr indent="0" algn="just">
              <a:buFont typeface="Arial" panose="020B0604020202020204" pitchFamily="34" charset="0"/>
              <a:buNone/>
            </a:pPr>
            <a:endParaRPr lang="en-US" sz="1900">
              <a:latin typeface="Times New Roman Regular" panose="02020603050405020304" charset="0"/>
              <a:cs typeface="Times New Roman Regular" panose="02020603050405020304" charset="0"/>
            </a:endParaRPr>
          </a:p>
          <a:p>
            <a:pPr marL="457200" indent="-457200" algn="just">
              <a:buFont typeface="Arial" panose="020B0604020202020204" pitchFamily="34" charset="0"/>
              <a:buChar char="•"/>
            </a:pPr>
            <a:r>
              <a:rPr lang="en-US" sz="1900" b="1">
                <a:latin typeface="Times New Roman Bold" panose="02020603050405020304" charset="0"/>
                <a:cs typeface="Times New Roman Bold" panose="02020603050405020304" charset="0"/>
              </a:rPr>
              <a:t>User Profiling and Anonymization</a:t>
            </a:r>
            <a:r>
              <a:rPr lang="en-US" sz="1900">
                <a:latin typeface="Times New Roman Regular" panose="02020603050405020304" charset="0"/>
                <a:cs typeface="Times New Roman Regular" panose="02020603050405020304" charset="0"/>
              </a:rPr>
              <a:t>: Data sharing between media platforms and businesses is common owing to the onset of AI. However, creating detailed user profiles without consent, coupled with inadequate anonymization, poses a risk of re-identification of the data subject/user, thereby compromising the individuals' privacy rights.</a:t>
            </a:r>
          </a:p>
          <a:p>
            <a:pPr marL="457200" indent="-457200" algn="just">
              <a:buFont typeface="Arial" panose="020B0604020202020204" pitchFamily="34" charset="0"/>
              <a:buChar char="•"/>
            </a:pPr>
            <a:endParaRPr lang="en-US" sz="1900">
              <a:latin typeface="Times New Roman Regular" panose="02020603050405020304" charset="0"/>
              <a:cs typeface="Times New Roman Regular" panose="02020603050405020304" charset="0"/>
            </a:endParaRPr>
          </a:p>
          <a:p>
            <a:pPr marL="457200" indent="-457200" algn="just">
              <a:buFont typeface="Arial" panose="020B0604020202020204" pitchFamily="34" charset="0"/>
              <a:buChar char="•"/>
            </a:pPr>
            <a:r>
              <a:rPr lang="en-US" sz="1900" b="1">
                <a:latin typeface="Times New Roman Bold" panose="02020603050405020304" charset="0"/>
                <a:cs typeface="Times New Roman Bold" panose="02020603050405020304" charset="0"/>
              </a:rPr>
              <a:t>Biased AI Outputs: </a:t>
            </a:r>
            <a:r>
              <a:rPr lang="en-US" sz="1900">
                <a:latin typeface="Times New Roman Regular" panose="02020603050405020304" charset="0"/>
                <a:cs typeface="Times New Roman Regular" panose="02020603050405020304" charset="0"/>
              </a:rPr>
              <a:t>AI bias refers to such systems which produce biased results that reflect and perpetuate human biases within a society, including historical and current social inequity. Such bias can be found in the data training stage, within the algorithm or the deployment stage. Unaddressed biases can hinder people’s ability to participate in the economy or society and such systems can also foster mistrust among marginalized groups.</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461645"/>
            <a:ext cx="12238990" cy="6350000"/>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58775" y="708660"/>
            <a:ext cx="1149286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RISKS ARISING FROM DATA INTERACTION</a:t>
            </a:r>
          </a:p>
        </p:txBody>
      </p:sp>
      <p:sp>
        <p:nvSpPr>
          <p:cNvPr id="3" name="Text Box 2"/>
          <p:cNvSpPr txBox="1"/>
          <p:nvPr/>
        </p:nvSpPr>
        <p:spPr>
          <a:xfrm>
            <a:off x="249555" y="1903095"/>
            <a:ext cx="11645265" cy="3046095"/>
          </a:xfrm>
          <a:prstGeom prst="rect">
            <a:avLst/>
          </a:prstGeom>
          <a:noFill/>
        </p:spPr>
        <p:txBody>
          <a:bodyPr wrap="square" rtlCol="0">
            <a:spAutoFit/>
          </a:bodyPr>
          <a:lstStyle/>
          <a:p>
            <a:pPr marL="457200" indent="-457200" algn="just">
              <a:buFont typeface="Arial" panose="020B0604020202020204" pitchFamily="34" charset="0"/>
              <a:buChar char="•"/>
            </a:pPr>
            <a:r>
              <a:rPr lang="en-US" sz="2400" b="1">
                <a:latin typeface="Times New Roman Bold" panose="02020603050405020304" charset="0"/>
                <a:cs typeface="Times New Roman Bold" panose="02020603050405020304" charset="0"/>
              </a:rPr>
              <a:t>Transparency in Operations: </a:t>
            </a:r>
            <a:r>
              <a:rPr lang="en-US" sz="2400">
                <a:latin typeface="Times New Roman Regular" panose="02020603050405020304" charset="0"/>
                <a:cs typeface="Times New Roman Regular" panose="02020603050405020304" charset="0"/>
              </a:rPr>
              <a:t>Transparency is the systematic transference of knowledge from one stakeholder to another: the data collectors being transparent with data scientists about what data was collected and how it was collected, and in turn, data scientists being transparent with executives about why one model was chosen over another. The goal of being transparent is to ensure trust, decrease the risk of error and misuse and express respect for all people involved. Lack of transparency reduces trust in users towards AI systems and increases chances of legal action against AI developers for negligent or malicious content.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461645"/>
            <a:ext cx="12238990" cy="6350000"/>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58775" y="708660"/>
            <a:ext cx="1149286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LIABILITY RISKS AND REGIMES</a:t>
            </a:r>
          </a:p>
        </p:txBody>
      </p:sp>
      <p:sp>
        <p:nvSpPr>
          <p:cNvPr id="3" name="Text Box 2"/>
          <p:cNvSpPr txBox="1"/>
          <p:nvPr/>
        </p:nvSpPr>
        <p:spPr>
          <a:xfrm>
            <a:off x="249555" y="1415415"/>
            <a:ext cx="11645265" cy="4523105"/>
          </a:xfrm>
          <a:prstGeom prst="rect">
            <a:avLst/>
          </a:prstGeom>
          <a:noFill/>
        </p:spPr>
        <p:txBody>
          <a:bodyPr wrap="square" rtlCol="0">
            <a:spAutoFit/>
          </a:bodyPr>
          <a:lstStyle/>
          <a:p>
            <a:pPr marL="457200" indent="-457200" algn="just">
              <a:buFont typeface="Arial" panose="020B0604020202020204" pitchFamily="34" charset="0"/>
              <a:buChar char="•"/>
            </a:pPr>
            <a:r>
              <a:rPr lang="en-US" sz="2400">
                <a:latin typeface="Times New Roman Regular" panose="02020603050405020304" charset="0"/>
                <a:cs typeface="Times New Roman Regular" panose="02020603050405020304" charset="0"/>
              </a:rPr>
              <a:t>In India, under</a:t>
            </a:r>
            <a:r>
              <a:rPr lang="en-US" sz="2400" b="1">
                <a:latin typeface="Times New Roman Bold" panose="02020603050405020304" charset="0"/>
                <a:cs typeface="Times New Roman Bold" panose="02020603050405020304" charset="0"/>
              </a:rPr>
              <a:t> Section 2(1)(w) of the Information Technology Act, 2000 (“IT Act”)</a:t>
            </a:r>
            <a:r>
              <a:rPr lang="en-US" sz="2400">
                <a:latin typeface="Times New Roman Regular" panose="02020603050405020304" charset="0"/>
                <a:cs typeface="Times New Roman Regular" panose="02020603050405020304" charset="0"/>
              </a:rPr>
              <a:t>, an intermediary is defined as, “</a:t>
            </a:r>
            <a:r>
              <a:rPr lang="en-US" sz="2400" i="1">
                <a:latin typeface="Times New Roman Italic" panose="02020603050405020304" charset="0"/>
                <a:cs typeface="Times New Roman Italic" panose="02020603050405020304" charset="0"/>
              </a:rPr>
              <a:t>any person who on behalf of another person receives, stores, or transmits that record or provides any service with respect to that record and include telecom service provides, web-hosting service providers, search engines, online payment sites, online auction sites, online market places, and cyber cafes.</a:t>
            </a:r>
            <a:r>
              <a:rPr lang="en-US" sz="2400">
                <a:latin typeface="Times New Roman Regular" panose="02020603050405020304" charset="0"/>
                <a:cs typeface="Times New Roman Regular" panose="02020603050405020304" charset="0"/>
              </a:rPr>
              <a:t>” </a:t>
            </a:r>
          </a:p>
          <a:p>
            <a:pPr marL="457200" indent="-457200" algn="just">
              <a:buFont typeface="Arial" panose="020B0604020202020204" pitchFamily="34" charset="0"/>
              <a:buChar char="•"/>
            </a:pPr>
            <a:r>
              <a:rPr lang="en-US" sz="2400">
                <a:latin typeface="Times New Roman Regular" panose="02020603050405020304" charset="0"/>
                <a:cs typeface="Times New Roman Regular" panose="02020603050405020304" charset="0"/>
              </a:rPr>
              <a:t>An intermediary is a party that serves as a link between two other parties to facilitate communication between such parties. An intermediary does not create any information by itself. It only receives, stores, and transmits information that may be created by other parties. </a:t>
            </a:r>
          </a:p>
          <a:p>
            <a:pPr marL="457200" indent="-457200" algn="just">
              <a:buFont typeface="Arial" panose="020B0604020202020204" pitchFamily="34" charset="0"/>
              <a:buChar char="•"/>
            </a:pPr>
            <a:r>
              <a:rPr lang="en-US" sz="2400">
                <a:latin typeface="Times New Roman Regular" panose="02020603050405020304" charset="0"/>
                <a:cs typeface="Times New Roman Regular" panose="02020603050405020304" charset="0"/>
              </a:rPr>
              <a:t>An intermediary may be used to facilitate transactions between buyers and sellers, manage flow of information between parties, and provide platforms that connect buyers and sellers, service providers and customers and other parties.</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461645"/>
            <a:ext cx="12238990" cy="6350000"/>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58775" y="708660"/>
            <a:ext cx="1149286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LIABILITY RISKS AND REGIMES</a:t>
            </a:r>
          </a:p>
        </p:txBody>
      </p:sp>
      <p:sp>
        <p:nvSpPr>
          <p:cNvPr id="3" name="Text Box 2"/>
          <p:cNvSpPr txBox="1"/>
          <p:nvPr/>
        </p:nvSpPr>
        <p:spPr>
          <a:xfrm>
            <a:off x="249555" y="1415415"/>
            <a:ext cx="11645265" cy="4831080"/>
          </a:xfrm>
          <a:prstGeom prst="rect">
            <a:avLst/>
          </a:prstGeom>
          <a:noFill/>
        </p:spPr>
        <p:txBody>
          <a:bodyPr wrap="square" rtlCol="0">
            <a:spAutoFit/>
          </a:bodyPr>
          <a:lstStyle/>
          <a:p>
            <a:pPr marL="457200" indent="-457200" algn="just">
              <a:buFont typeface="Arial" panose="020B0604020202020204" pitchFamily="34" charset="0"/>
              <a:buChar char="•"/>
            </a:pPr>
            <a:r>
              <a:rPr lang="en-US" sz="2200">
                <a:latin typeface="Times New Roman Regular" panose="02020603050405020304" charset="0"/>
                <a:cs typeface="Times New Roman Regular" panose="02020603050405020304" charset="0"/>
              </a:rPr>
              <a:t>In 2021, the Ministry of Electronics and Information Technology notified the new </a:t>
            </a:r>
            <a:r>
              <a:rPr lang="en-US" sz="2200" b="1">
                <a:latin typeface="Times New Roman Bold" panose="02020603050405020304" charset="0"/>
                <a:cs typeface="Times New Roman Bold" panose="02020603050405020304" charset="0"/>
              </a:rPr>
              <a:t>Information Technology (Intermediary Guidelines and Digital Media Ethics Code) Rules, 2021 (“Intermediary Rules”).</a:t>
            </a:r>
            <a:r>
              <a:rPr lang="en-US" sz="2200">
                <a:latin typeface="Times New Roman Regular" panose="02020603050405020304" charset="0"/>
                <a:cs typeface="Times New Roman Regular" panose="02020603050405020304" charset="0"/>
              </a:rPr>
              <a:t> </a:t>
            </a:r>
          </a:p>
          <a:p>
            <a:pPr marL="457200" indent="-457200" algn="just">
              <a:buFont typeface="Arial" panose="020B0604020202020204" pitchFamily="34" charset="0"/>
              <a:buChar char="•"/>
            </a:pPr>
            <a:r>
              <a:rPr lang="en-US" sz="2200">
                <a:latin typeface="Times New Roman Regular" panose="02020603050405020304" charset="0"/>
                <a:cs typeface="Times New Roman Regular" panose="02020603050405020304" charset="0"/>
              </a:rPr>
              <a:t>These rules define a ‘social media intermediary’ under </a:t>
            </a:r>
            <a:r>
              <a:rPr lang="en-US" sz="2200" b="1">
                <a:latin typeface="Times New Roman Bold" panose="02020603050405020304" charset="0"/>
                <a:cs typeface="Times New Roman Bold" panose="02020603050405020304" charset="0"/>
              </a:rPr>
              <a:t>Rule 2(1)(w)</a:t>
            </a:r>
            <a:r>
              <a:rPr lang="en-US" sz="2200">
                <a:latin typeface="Times New Roman Regular" panose="02020603050405020304" charset="0"/>
                <a:cs typeface="Times New Roman Regular" panose="02020603050405020304" charset="0"/>
              </a:rPr>
              <a:t> as </a:t>
            </a:r>
            <a:r>
              <a:rPr lang="en-US" sz="2200" i="1">
                <a:latin typeface="Times New Roman Italic" panose="02020603050405020304" charset="0"/>
                <a:cs typeface="Times New Roman Italic" panose="02020603050405020304" charset="0"/>
              </a:rPr>
              <a:t>“an intermediary which primarily or solely enables online interaction between two or more users and allows them to create, upload, share, disseminate, modify or access information using its services</a:t>
            </a:r>
            <a:r>
              <a:rPr lang="en-US" sz="2200">
                <a:latin typeface="Times New Roman Regular" panose="02020603050405020304" charset="0"/>
                <a:cs typeface="Times New Roman Regular" panose="02020603050405020304" charset="0"/>
              </a:rPr>
              <a:t>”. </a:t>
            </a:r>
          </a:p>
          <a:p>
            <a:pPr marL="457200" indent="-457200" algn="just">
              <a:buFont typeface="Arial" panose="020B0604020202020204" pitchFamily="34" charset="0"/>
              <a:buChar char="•"/>
            </a:pPr>
            <a:r>
              <a:rPr lang="en-US" sz="2200">
                <a:latin typeface="Times New Roman Regular" panose="02020603050405020304" charset="0"/>
                <a:cs typeface="Times New Roman Regular" panose="02020603050405020304" charset="0"/>
              </a:rPr>
              <a:t>For example: Meta’s primary role involves providing a platform for social media interaction and content sharing. It offers the infrastructure for people to connect, share information and communicate on the various platforms that it operates including Facebook, Instagram and WhatsApp. So, it facilitates online social interactions as an intermediary. Meta allows users to share various forms of content such as text, images, videos on its platforms. Here, Meta is an intermediary for dissemination of content between users. </a:t>
            </a:r>
          </a:p>
          <a:p>
            <a:pPr marL="457200" indent="-457200" algn="just">
              <a:buFont typeface="Arial" panose="020B0604020202020204" pitchFamily="34" charset="0"/>
              <a:buChar char="•"/>
            </a:pPr>
            <a:r>
              <a:rPr lang="en-US" sz="2200">
                <a:latin typeface="Times New Roman Regular" panose="02020603050405020304" charset="0"/>
                <a:cs typeface="Times New Roman Regular" panose="02020603050405020304" charset="0"/>
              </a:rPr>
              <a:t>Meta is also a data intermediary; it collects and manages user data to personalize experiences and act.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247650"/>
            <a:ext cx="12238990" cy="6563995"/>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58775" y="247650"/>
            <a:ext cx="1149286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TYPES OF INTERMEDIARIES (AI)</a:t>
            </a:r>
          </a:p>
        </p:txBody>
      </p:sp>
      <p:sp>
        <p:nvSpPr>
          <p:cNvPr id="3" name="Text Box 2"/>
          <p:cNvSpPr txBox="1"/>
          <p:nvPr/>
        </p:nvSpPr>
        <p:spPr>
          <a:xfrm>
            <a:off x="206375" y="1013460"/>
            <a:ext cx="11645265" cy="4831080"/>
          </a:xfrm>
          <a:prstGeom prst="rect">
            <a:avLst/>
          </a:prstGeom>
          <a:noFill/>
        </p:spPr>
        <p:txBody>
          <a:bodyPr wrap="square" rtlCol="0">
            <a:spAutoFit/>
          </a:bodyPr>
          <a:lstStyle/>
          <a:p>
            <a:pPr marL="457200" indent="-457200" algn="just">
              <a:buFont typeface="Arial" panose="020B0604020202020204" pitchFamily="34" charset="0"/>
              <a:buChar char="•"/>
            </a:pPr>
            <a:r>
              <a:rPr lang="en-US" sz="2200">
                <a:latin typeface="Times New Roman Regular" panose="02020603050405020304" charset="0"/>
                <a:cs typeface="Times New Roman Regular" panose="02020603050405020304" charset="0"/>
              </a:rPr>
              <a:t>An intermediary within the context of AI acts as a bridge, enabling different components or entities to work together seamlessly, contributing to the overall functionality and effectiveness of AI systems.</a:t>
            </a:r>
          </a:p>
          <a:p>
            <a:pPr marL="457200" indent="-457200" algn="just">
              <a:buFont typeface="Arial" panose="020B0604020202020204" pitchFamily="34" charset="0"/>
              <a:buChar char="•"/>
            </a:pPr>
            <a:r>
              <a:rPr lang="en-US" sz="2200" b="1">
                <a:latin typeface="Times New Roman Bold" panose="02020603050405020304" charset="0"/>
                <a:cs typeface="Times New Roman Bold" panose="02020603050405020304" charset="0"/>
              </a:rPr>
              <a:t>DATA INTERMEDIARIES</a:t>
            </a:r>
            <a:r>
              <a:rPr lang="en-US" sz="2200">
                <a:latin typeface="Times New Roman Regular" panose="02020603050405020304" charset="0"/>
                <a:cs typeface="Times New Roman Regular" panose="02020603050405020304" charset="0"/>
              </a:rPr>
              <a:t>: A data intermediary acts as a cooperative where data from multiple sources is pooled together. It is a platform which collects, processes and manages data before it is fed into an AI model. The intermediary is responsible for managing access to that data and could involve data cleaning, processing and ensuring that it is in a suitable format for the AI algorithms.</a:t>
            </a:r>
          </a:p>
          <a:p>
            <a:pPr marL="457200" indent="-457200" algn="just">
              <a:buFont typeface="Arial" panose="020B0604020202020204" pitchFamily="34" charset="0"/>
              <a:buChar char="•"/>
            </a:pPr>
            <a:r>
              <a:rPr lang="en-US" sz="2200" b="1">
                <a:latin typeface="Times New Roman Bold" panose="02020603050405020304" charset="0"/>
                <a:cs typeface="Times New Roman Bold" panose="02020603050405020304" charset="0"/>
              </a:rPr>
              <a:t>APPLICATION PROGRAMMING INTERFACES (“APIs”):</a:t>
            </a:r>
            <a:r>
              <a:rPr lang="en-US" sz="2200">
                <a:latin typeface="Times New Roman Regular" panose="02020603050405020304" charset="0"/>
                <a:cs typeface="Times New Roman Regular" panose="02020603050405020304" charset="0"/>
              </a:rPr>
              <a:t> APIs are mechanisms that enable two software components to communicate with each other using a set of definitions and protocols. APIs act as an intermediary layer that process data transfers between systems, letting companies open their application data and functionality to external third party developers, business partners and internal departments within their companies. APIs can enable the integration of AI models into existing software or platforms to allow for seamless interaction.</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247650"/>
            <a:ext cx="12238990" cy="6563995"/>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58775" y="306705"/>
            <a:ext cx="1149286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TYPES OF INTERMEDIARIES (AI)</a:t>
            </a:r>
          </a:p>
        </p:txBody>
      </p:sp>
      <p:sp>
        <p:nvSpPr>
          <p:cNvPr id="3" name="Text Box 2"/>
          <p:cNvSpPr txBox="1"/>
          <p:nvPr/>
        </p:nvSpPr>
        <p:spPr>
          <a:xfrm>
            <a:off x="206375" y="1013460"/>
            <a:ext cx="11645265" cy="5262245"/>
          </a:xfrm>
          <a:prstGeom prst="rect">
            <a:avLst/>
          </a:prstGeom>
          <a:noFill/>
        </p:spPr>
        <p:txBody>
          <a:bodyPr wrap="square" rtlCol="0">
            <a:spAutoFit/>
          </a:bodyPr>
          <a:lstStyle/>
          <a:p>
            <a:pPr marL="457200" indent="-457200" algn="just">
              <a:buFont typeface="Arial" panose="020B0604020202020204" pitchFamily="34" charset="0"/>
              <a:buChar char="•"/>
            </a:pPr>
            <a:r>
              <a:rPr lang="en-US" sz="2400" b="1">
                <a:latin typeface="Times New Roman Bold" panose="02020603050405020304" charset="0"/>
                <a:cs typeface="Times New Roman Bold" panose="02020603050405020304" charset="0"/>
              </a:rPr>
              <a:t>MIDDLEWARE</a:t>
            </a:r>
            <a:r>
              <a:rPr lang="en-US" sz="2400">
                <a:latin typeface="Times New Roman Regular" panose="02020603050405020304" charset="0"/>
                <a:cs typeface="Times New Roman Regular" panose="02020603050405020304" charset="0"/>
              </a:rPr>
              <a:t>: This is a software that different applications use to communicate with each other. By making it easier to connect applications that weren't designed to connect with one another, and providing functionality to connect them in intelligent ways, middleware streamlines application development and speeds time to market. In AI systems, middleware can be used to integrate various components of a larger AI infrastructure.</a:t>
            </a:r>
          </a:p>
          <a:p>
            <a:pPr marL="457200" indent="-457200" algn="just">
              <a:buFont typeface="Arial" panose="020B0604020202020204" pitchFamily="34" charset="0"/>
              <a:buChar char="•"/>
            </a:pPr>
            <a:r>
              <a:rPr lang="en-US" sz="2400" b="1">
                <a:latin typeface="Times New Roman Bold" panose="02020603050405020304" charset="0"/>
                <a:cs typeface="Times New Roman Bold" panose="02020603050405020304" charset="0"/>
              </a:rPr>
              <a:t>HUMAN-AI INTERMEDIARY: </a:t>
            </a:r>
            <a:r>
              <a:rPr lang="en-US" sz="2400">
                <a:latin typeface="Times New Roman Regular" panose="02020603050405020304" charset="0"/>
                <a:cs typeface="Times New Roman Regular" panose="02020603050405020304" charset="0"/>
              </a:rPr>
              <a:t>Where AI systems interact with humans, an intermediary could be a user interface or a chatbot which facilitates communication between the user and the AI system to make the interaction more user-friendly and understandable.</a:t>
            </a:r>
          </a:p>
          <a:p>
            <a:pPr marL="457200" indent="-457200" algn="just">
              <a:buFont typeface="Arial" panose="020B0604020202020204" pitchFamily="34" charset="0"/>
              <a:buChar char="•"/>
            </a:pPr>
            <a:r>
              <a:rPr lang="en-US" sz="2400" b="1">
                <a:latin typeface="Times New Roman Bold" panose="02020603050405020304" charset="0"/>
                <a:cs typeface="Times New Roman Bold" panose="02020603050405020304" charset="0"/>
              </a:rPr>
              <a:t>MODEL SERVING PLATFORMS:</a:t>
            </a:r>
            <a:r>
              <a:rPr lang="en-US" sz="2400">
                <a:latin typeface="Times New Roman Regular" panose="02020603050405020304" charset="0"/>
                <a:cs typeface="Times New Roman Regular" panose="02020603050405020304" charset="0"/>
              </a:rPr>
              <a:t> Such platforms act as intermediaries between trained AI models and the applications or systems that use them. They handle tasks such as deploying models, managing resources and handling requests, making it easier to integrate AI capabilities into various applications.</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247650"/>
            <a:ext cx="12238990" cy="6563995"/>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58775" y="429895"/>
            <a:ext cx="11492865" cy="58356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32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MARKET PARTICIPANTS IN THE AI/GAI VALUE CHAIN</a:t>
            </a:r>
          </a:p>
        </p:txBody>
      </p:sp>
      <p:sp>
        <p:nvSpPr>
          <p:cNvPr id="3" name="Text Box 2"/>
          <p:cNvSpPr txBox="1"/>
          <p:nvPr/>
        </p:nvSpPr>
        <p:spPr>
          <a:xfrm>
            <a:off x="206375" y="1013460"/>
            <a:ext cx="11645265" cy="5262245"/>
          </a:xfrm>
          <a:prstGeom prst="rect">
            <a:avLst/>
          </a:prstGeom>
          <a:noFill/>
        </p:spPr>
        <p:txBody>
          <a:bodyPr wrap="square" rtlCol="0">
            <a:spAutoFit/>
          </a:bodyPr>
          <a:lstStyle/>
          <a:p>
            <a:pPr marL="514350" indent="-514350" algn="just">
              <a:buFont typeface="Arial" panose="020B0604020202020204" pitchFamily="34" charset="0"/>
              <a:buAutoNum type="arabicPeriod"/>
            </a:pPr>
            <a:r>
              <a:rPr lang="en-US" sz="2800" b="1">
                <a:latin typeface="Times New Roman Bold" panose="02020603050405020304" charset="0"/>
                <a:cs typeface="Times New Roman Bold" panose="02020603050405020304" charset="0"/>
              </a:rPr>
              <a:t>FOUNDATION MODEL DEVELOPER:</a:t>
            </a:r>
            <a:r>
              <a:rPr lang="en-US" sz="2800">
                <a:latin typeface="Times New Roman Regular" panose="02020603050405020304" charset="0"/>
                <a:cs typeface="Times New Roman Regular" panose="02020603050405020304" charset="0"/>
              </a:rPr>
              <a:t> Foundation models are a form of GAI and are </a:t>
            </a:r>
            <a:r>
              <a:rPr lang="en-US" sz="2800" b="1">
                <a:latin typeface="Times New Roman Bold" panose="02020603050405020304" charset="0"/>
                <a:cs typeface="Times New Roman Bold" panose="02020603050405020304" charset="0"/>
              </a:rPr>
              <a:t>deep learning neural networks</a:t>
            </a:r>
            <a:r>
              <a:rPr lang="en-US" sz="2800">
                <a:latin typeface="Times New Roman Regular" panose="02020603050405020304" charset="0"/>
                <a:cs typeface="Times New Roman Regular" panose="02020603050405020304" charset="0"/>
              </a:rPr>
              <a:t> which are trained on a broad spectrum of generalized and unlabeled data and are capable of performing a wide variety of general tasks such as understanding language, generating text and images and conversing in natural language.</a:t>
            </a:r>
          </a:p>
          <a:p>
            <a:pPr marL="457200" indent="-457200" algn="just">
              <a:buFont typeface="Arial" panose="020B0604020202020204" pitchFamily="34" charset="0"/>
              <a:buChar char="•"/>
            </a:pPr>
            <a:r>
              <a:rPr lang="en-US" sz="2800" b="1">
                <a:latin typeface="Times New Roman Bold" panose="02020603050405020304" charset="0"/>
                <a:cs typeface="Times New Roman Bold" panose="02020603050405020304" charset="0"/>
              </a:rPr>
              <a:t>GPT-4, for example, trained by OpenAI is a foundation model </a:t>
            </a:r>
            <a:r>
              <a:rPr lang="en-US" sz="2800">
                <a:latin typeface="Times New Roman Regular" panose="02020603050405020304" charset="0"/>
                <a:cs typeface="Times New Roman Regular" panose="02020603050405020304" charset="0"/>
              </a:rPr>
              <a:t>which uses 170 trillion parameters and a 45 GB training dataset. </a:t>
            </a:r>
          </a:p>
          <a:p>
            <a:pPr marL="457200" indent="-457200" algn="just">
              <a:buFont typeface="Arial" panose="020B0604020202020204" pitchFamily="34" charset="0"/>
              <a:buChar char="•"/>
            </a:pPr>
            <a:r>
              <a:rPr lang="en-US" sz="2800">
                <a:latin typeface="Times New Roman Regular" panose="02020603050405020304" charset="0"/>
                <a:cs typeface="Times New Roman Regular" panose="02020603050405020304" charset="0"/>
              </a:rPr>
              <a:t>Foundation models use </a:t>
            </a:r>
            <a:r>
              <a:rPr lang="en-US" sz="2800" b="1">
                <a:latin typeface="Times New Roman Bold" panose="02020603050405020304" charset="0"/>
                <a:cs typeface="Times New Roman Bold" panose="02020603050405020304" charset="0"/>
              </a:rPr>
              <a:t>self-supervised learning</a:t>
            </a:r>
            <a:r>
              <a:rPr lang="en-US" sz="2800">
                <a:latin typeface="Times New Roman Regular" panose="02020603050405020304" charset="0"/>
                <a:cs typeface="Times New Roman Regular" panose="02020603050405020304" charset="0"/>
              </a:rPr>
              <a:t> to create labels from input data i.e. no one instructs or trains the model with labeled training data sets. </a:t>
            </a:r>
          </a:p>
          <a:p>
            <a:pPr marL="457200" indent="-457200" algn="just">
              <a:buFont typeface="Arial" panose="020B0604020202020204" pitchFamily="34" charset="0"/>
              <a:buChar char="•"/>
            </a:pPr>
            <a:r>
              <a:rPr lang="en-US" sz="2800" b="1">
                <a:latin typeface="Times New Roman Bold" panose="02020603050405020304" charset="0"/>
                <a:cs typeface="Times New Roman Bold" panose="02020603050405020304" charset="0"/>
              </a:rPr>
              <a:t>A Foundation Model Developer</a:t>
            </a:r>
            <a:r>
              <a:rPr lang="en-US" sz="2800">
                <a:latin typeface="Times New Roman Regular" panose="02020603050405020304" charset="0"/>
                <a:cs typeface="Times New Roman Regular" panose="02020603050405020304" charset="0"/>
              </a:rPr>
              <a:t> is a person/organisation who develops a Foundation Model or has a Foundation Model developed to place it in the market, whether for payment or free of charge. </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247650"/>
            <a:ext cx="12238990" cy="6563995"/>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58775" y="429895"/>
            <a:ext cx="11492865" cy="58356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32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MARKET PARTICIPANTS IN THE AI/GAI VALUE CHAIN</a:t>
            </a:r>
          </a:p>
        </p:txBody>
      </p:sp>
      <p:sp>
        <p:nvSpPr>
          <p:cNvPr id="3" name="Text Box 2"/>
          <p:cNvSpPr txBox="1"/>
          <p:nvPr/>
        </p:nvSpPr>
        <p:spPr>
          <a:xfrm>
            <a:off x="206375" y="1013460"/>
            <a:ext cx="11645265" cy="5492750"/>
          </a:xfrm>
          <a:prstGeom prst="rect">
            <a:avLst/>
          </a:prstGeom>
          <a:noFill/>
        </p:spPr>
        <p:txBody>
          <a:bodyPr wrap="square" rtlCol="0">
            <a:spAutoFit/>
          </a:bodyPr>
          <a:lstStyle/>
          <a:p>
            <a:pPr marL="514350" indent="-514350" algn="just">
              <a:buFont typeface="+mj-lt"/>
              <a:buAutoNum type="arabicPeriod" startAt="2"/>
            </a:pPr>
            <a:r>
              <a:rPr lang="en-US" sz="2700" b="1">
                <a:latin typeface="Times New Roman Bold" panose="02020603050405020304" charset="0"/>
                <a:cs typeface="Times New Roman Bold" panose="02020603050405020304" charset="0"/>
              </a:rPr>
              <a:t>MODIFIED AI SYSTEM DEVELOPER: A</a:t>
            </a:r>
            <a:r>
              <a:rPr lang="en-US" sz="2700">
                <a:latin typeface="Times New Roman Regular" panose="02020603050405020304" charset="0"/>
                <a:cs typeface="Times New Roman Regular" panose="02020603050405020304" charset="0"/>
              </a:rPr>
              <a:t>third party developer who makes modifications to the Foundation model through fine-tuning processes and releases the same as a separate AI system. They largely work with and/or on AI technologies where the source code is freely available for anyone to use, modify and distribute. </a:t>
            </a:r>
          </a:p>
          <a:p>
            <a:pPr marL="514350" indent="-514350" algn="just">
              <a:buFont typeface="+mj-lt"/>
              <a:buAutoNum type="arabicPeriod" startAt="2"/>
            </a:pPr>
            <a:r>
              <a:rPr lang="en-US" sz="2700" b="1">
                <a:latin typeface="Times New Roman Bold" panose="02020603050405020304" charset="0"/>
                <a:cs typeface="Times New Roman Bold" panose="02020603050405020304" charset="0"/>
              </a:rPr>
              <a:t>DEPLOYER:</a:t>
            </a:r>
            <a:r>
              <a:rPr lang="en-US" sz="2700">
                <a:latin typeface="Times New Roman Regular" panose="02020603050405020304" charset="0"/>
                <a:cs typeface="Times New Roman Regular" panose="02020603050405020304" charset="0"/>
              </a:rPr>
              <a:t> A deployer is a person who deploys or uses an AI system under its own authority, except where the AI system is used in the course of a personal, non-professional capacity. An organisation can act as both, a developer and a deployer. For example, a cybersecurity company develops an AI software that monitors network traffic and customer transactions and then uses it on its own platform. It may be possible that the deployer substantially modifies the AI system pre-deployment, in which cases the developer may no longer be considered as the provider/original developer.</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247650"/>
            <a:ext cx="12238990" cy="6563995"/>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58775" y="429895"/>
            <a:ext cx="11492865" cy="58356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32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MARKET PARTICIPANTS IN THE AI/GAI VALUE CHAIN</a:t>
            </a:r>
          </a:p>
        </p:txBody>
      </p:sp>
      <p:sp>
        <p:nvSpPr>
          <p:cNvPr id="3" name="Text Box 2"/>
          <p:cNvSpPr txBox="1"/>
          <p:nvPr/>
        </p:nvSpPr>
        <p:spPr>
          <a:xfrm>
            <a:off x="206375" y="1013460"/>
            <a:ext cx="11645265" cy="5292725"/>
          </a:xfrm>
          <a:prstGeom prst="rect">
            <a:avLst/>
          </a:prstGeom>
          <a:noFill/>
        </p:spPr>
        <p:txBody>
          <a:bodyPr wrap="square" rtlCol="0">
            <a:spAutoFit/>
          </a:bodyPr>
          <a:lstStyle/>
          <a:p>
            <a:pPr marL="514350" indent="-514350" algn="just">
              <a:buFont typeface="+mj-lt"/>
              <a:buAutoNum type="arabicPeriod" startAt="4"/>
            </a:pPr>
            <a:r>
              <a:rPr lang="en-US" sz="2600" b="1">
                <a:latin typeface="Times New Roman Bold" panose="02020603050405020304" charset="0"/>
                <a:cs typeface="Times New Roman Bold" panose="02020603050405020304" charset="0"/>
              </a:rPr>
              <a:t>LICENSEE:</a:t>
            </a:r>
            <a:r>
              <a:rPr lang="en-US" sz="2600">
                <a:latin typeface="Times New Roman Regular" panose="02020603050405020304" charset="0"/>
                <a:cs typeface="Times New Roman Regular" panose="02020603050405020304" charset="0"/>
              </a:rPr>
              <a:t> A licensee is a person or user which accepts a license from the provider to an AI-based software or is granted access to cloud services containing the AI. There can be on-premises licenses of AI where the licensee or user installs, trains and operates the AI solution or a subscription to software as a service (SaaS) or other cloud services where the licensee or user access the AI solution in the cloud via and the internet and it is usually the provider or licensor who trains the AI solution.</a:t>
            </a:r>
          </a:p>
          <a:p>
            <a:pPr marL="514350" indent="-514350" algn="just">
              <a:buFont typeface="+mj-lt"/>
              <a:buAutoNum type="arabicPeriod" startAt="4"/>
            </a:pPr>
            <a:r>
              <a:rPr lang="en-US" sz="2600" b="1">
                <a:latin typeface="Times New Roman Bold" panose="02020603050405020304" charset="0"/>
                <a:cs typeface="Times New Roman Bold" panose="02020603050405020304" charset="0"/>
              </a:rPr>
              <a:t>END-USER: </a:t>
            </a:r>
            <a:r>
              <a:rPr lang="en-US" sz="2600">
                <a:latin typeface="Times New Roman Regular" panose="02020603050405020304" charset="0"/>
                <a:cs typeface="Times New Roman Regular" panose="02020603050405020304" charset="0"/>
              </a:rPr>
              <a:t>An end-user is the person or organisation that uses the AI system for personal or commercial purposes.There may be certain AI systems, the operation of which, is driven by the actions of the end-user, since the output is generally determined by the prompts given by such end-user. The end-user may deny the developer or the deployer their ability to initiate, select or modify the information generated or the recipient of such user.</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247650"/>
            <a:ext cx="12238990" cy="6563995"/>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58775" y="429895"/>
            <a:ext cx="11492865" cy="58356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32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INTERMEDIARY LIABILITY </a:t>
            </a:r>
          </a:p>
        </p:txBody>
      </p:sp>
      <p:sp>
        <p:nvSpPr>
          <p:cNvPr id="3" name="Text Box 2"/>
          <p:cNvSpPr txBox="1"/>
          <p:nvPr/>
        </p:nvSpPr>
        <p:spPr>
          <a:xfrm>
            <a:off x="206375" y="1013460"/>
            <a:ext cx="11645265" cy="5477510"/>
          </a:xfrm>
          <a:prstGeom prst="rect">
            <a:avLst/>
          </a:prstGeom>
          <a:noFill/>
        </p:spPr>
        <p:txBody>
          <a:bodyPr wrap="square" rtlCol="0">
            <a:spAutoFit/>
          </a:bodyPr>
          <a:lstStyle/>
          <a:p>
            <a:pPr marL="457200" indent="-457200" algn="just">
              <a:buFont typeface="Arial" panose="020B0604020202020204" pitchFamily="34" charset="0"/>
              <a:buChar char="•"/>
            </a:pPr>
            <a:r>
              <a:rPr lang="en-US" sz="2500">
                <a:latin typeface="Times New Roman Regular" panose="02020603050405020304" charset="0"/>
                <a:cs typeface="Times New Roman Regular" panose="02020603050405020304" charset="0"/>
              </a:rPr>
              <a:t>Collecting inaccurate, discriminatory and imbalanced data leading to malfunctions in the AI system and incorrect or undesirable outputs</a:t>
            </a:r>
          </a:p>
          <a:p>
            <a:pPr marL="457200" indent="-457200" algn="just">
              <a:buFont typeface="Arial" panose="020B0604020202020204" pitchFamily="34" charset="0"/>
              <a:buChar char="•"/>
            </a:pPr>
            <a:r>
              <a:rPr lang="en-US" sz="2500">
                <a:latin typeface="Times New Roman Regular" panose="02020603050405020304" charset="0"/>
                <a:cs typeface="Times New Roman Regular" panose="02020603050405020304" charset="0"/>
              </a:rPr>
              <a:t>The type and composition of training data may be biased, leading to potential liability. </a:t>
            </a:r>
            <a:r>
              <a:rPr lang="en-US" sz="2500">
                <a:latin typeface="Times New Roman Regular" panose="02020603050405020304" charset="0"/>
                <a:cs typeface="Times New Roman Regular" panose="02020603050405020304" charset="0"/>
                <a:sym typeface="+mn-ea"/>
              </a:rPr>
              <a:t>Intermediaries may be required to verify the quality of data as biased data can result in incorrect output, leading to personal injuries or denial of key life opportunities.</a:t>
            </a:r>
            <a:endParaRPr lang="en-US" sz="2500">
              <a:latin typeface="Times New Roman Regular" panose="02020603050405020304" charset="0"/>
              <a:cs typeface="Times New Roman Regular" panose="02020603050405020304" charset="0"/>
            </a:endParaRPr>
          </a:p>
          <a:p>
            <a:pPr marL="457200" indent="-457200" algn="just">
              <a:buFont typeface="Arial" panose="020B0604020202020204" pitchFamily="34" charset="0"/>
              <a:buChar char="•"/>
            </a:pPr>
            <a:r>
              <a:rPr lang="en-US" sz="2500">
                <a:latin typeface="Times New Roman Regular" panose="02020603050405020304" charset="0"/>
                <a:cs typeface="Times New Roman Regular" panose="02020603050405020304" charset="0"/>
              </a:rPr>
              <a:t>Intermediaries are also at risk of using data without proper consent, leading to violation of privacy laws.</a:t>
            </a:r>
          </a:p>
          <a:p>
            <a:pPr marL="457200" indent="-457200" algn="just">
              <a:buFont typeface="Arial" panose="020B0604020202020204" pitchFamily="34" charset="0"/>
              <a:buChar char="•"/>
            </a:pPr>
            <a:r>
              <a:rPr lang="en-US" sz="2500">
                <a:latin typeface="Times New Roman Regular" panose="02020603050405020304" charset="0"/>
                <a:cs typeface="Times New Roman Regular" panose="02020603050405020304" charset="0"/>
                <a:sym typeface="+mn-ea"/>
              </a:rPr>
              <a:t>Intermediaries may be at risk if the data they handle does not meet legal and contractual standards for privacy, transparency, non-discrimination.</a:t>
            </a:r>
            <a:endParaRPr lang="en-US" sz="2500">
              <a:latin typeface="Times New Roman Regular" panose="02020603050405020304" charset="0"/>
              <a:cs typeface="Times New Roman Regular" panose="02020603050405020304" charset="0"/>
            </a:endParaRPr>
          </a:p>
          <a:p>
            <a:pPr marL="457200" indent="-457200" algn="just">
              <a:buFont typeface="Arial" panose="020B0604020202020204" pitchFamily="34" charset="0"/>
              <a:buChar char="•"/>
            </a:pPr>
            <a:r>
              <a:rPr lang="en-US" sz="2500">
                <a:latin typeface="Times New Roman Regular" panose="02020603050405020304" charset="0"/>
                <a:cs typeface="Times New Roman Regular" panose="02020603050405020304" charset="0"/>
              </a:rPr>
              <a:t>Creators may be held liable for collecting data in ways that violate intellectual property laws or data protection laws.</a:t>
            </a:r>
          </a:p>
          <a:p>
            <a:pPr marL="457200" indent="-457200" algn="just">
              <a:buFont typeface="Arial" panose="020B0604020202020204" pitchFamily="34" charset="0"/>
              <a:buChar char="•"/>
            </a:pPr>
            <a:r>
              <a:rPr lang="en-US" sz="2500">
                <a:latin typeface="Times New Roman Regular" panose="02020603050405020304" charset="0"/>
                <a:cs typeface="Times New Roman Regular" panose="02020603050405020304" charset="0"/>
              </a:rPr>
              <a:t>The training of models on open-source data sets scraped from the web without proper licenses can lead to legal challenges</a:t>
            </a:r>
          </a:p>
          <a:p>
            <a:pPr marL="457200" indent="-457200" algn="just">
              <a:buFont typeface="Arial" panose="020B0604020202020204" pitchFamily="34" charset="0"/>
              <a:buChar char="•"/>
            </a:pPr>
            <a:endParaRPr lang="en-US" sz="2500">
              <a:latin typeface="Times New Roman Regular" panose="02020603050405020304" charset="0"/>
              <a:cs typeface="Times New Roman Regular"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461645"/>
            <a:ext cx="12238990" cy="6350000"/>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25755" y="708660"/>
            <a:ext cx="1149286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AI AND INTELLECTUAL PROPERTY</a:t>
            </a:r>
          </a:p>
        </p:txBody>
      </p:sp>
      <p:sp>
        <p:nvSpPr>
          <p:cNvPr id="2" name="Text Box 1"/>
          <p:cNvSpPr txBox="1"/>
          <p:nvPr/>
        </p:nvSpPr>
        <p:spPr>
          <a:xfrm>
            <a:off x="325755" y="1497965"/>
            <a:ext cx="11492865" cy="5169535"/>
          </a:xfrm>
          <a:prstGeom prst="rect">
            <a:avLst/>
          </a:prstGeom>
          <a:noFill/>
        </p:spPr>
        <p:txBody>
          <a:bodyPr wrap="square" rtlCol="0">
            <a:spAutoFit/>
          </a:bodyPr>
          <a:lstStyle/>
          <a:p>
            <a:pPr marL="285750" indent="-285750" algn="just">
              <a:buFont typeface="Arial" panose="020B0604020202020204" pitchFamily="34" charset="0"/>
              <a:buChar char="•"/>
            </a:pPr>
            <a:r>
              <a:rPr lang="en-US" sz="2200">
                <a:latin typeface="Times New Roman Regular" panose="02020603050405020304" charset="0"/>
                <a:cs typeface="Times New Roman Regular" panose="02020603050405020304" charset="0"/>
              </a:rPr>
              <a:t>The fundamental goal of the IP system is to encourage innovation through new technologies and creative works. This includes human created as well as AI created, inventions and works.</a:t>
            </a:r>
          </a:p>
          <a:p>
            <a:pPr marL="285750" indent="-285750" algn="just">
              <a:buFont typeface="Arial" panose="020B0604020202020204" pitchFamily="34" charset="0"/>
              <a:buChar char="•"/>
            </a:pPr>
            <a:r>
              <a:rPr lang="en-US" sz="2200">
                <a:latin typeface="Times New Roman Regular" panose="02020603050405020304" charset="0"/>
                <a:cs typeface="Times New Roman Regular" panose="02020603050405020304" charset="0"/>
              </a:rPr>
              <a:t>AI also provides a general use technology to assist in the application, management and administration of IP systems and tools.</a:t>
            </a:r>
          </a:p>
          <a:p>
            <a:pPr marL="285750" indent="-285750" algn="just">
              <a:buFont typeface="Arial" panose="020B0604020202020204" pitchFamily="34" charset="0"/>
              <a:buChar char="•"/>
            </a:pPr>
            <a:r>
              <a:rPr lang="en-US" sz="2200">
                <a:latin typeface="Times New Roman Regular" panose="02020603050405020304" charset="0"/>
                <a:cs typeface="Times New Roman Regular" panose="02020603050405020304" charset="0"/>
              </a:rPr>
              <a:t>There is an ongoing debate whether those frameworks and systems need to be modified for machine created inventions/works. In broad terms, the discussions regarding machine created inventions/works are focused around:</a:t>
            </a:r>
          </a:p>
          <a:p>
            <a:pPr marL="342900" indent="-342900" algn="just">
              <a:buFont typeface="+mj-lt"/>
              <a:buAutoNum type="alphaLcParenR"/>
            </a:pPr>
            <a:r>
              <a:rPr lang="en-US" sz="2200">
                <a:latin typeface="Times New Roman Regular" panose="02020603050405020304" charset="0"/>
                <a:cs typeface="Times New Roman Regular" panose="02020603050405020304" charset="0"/>
              </a:rPr>
              <a:t>potential protection for the actual machine created work/invention itself. This tends to focus on the question whether AI be an inventor or creator within the existing IP frameworks.</a:t>
            </a:r>
          </a:p>
          <a:p>
            <a:pPr marL="342900" indent="-342900" algn="just">
              <a:buFont typeface="+mj-lt"/>
              <a:buAutoNum type="alphaLcParenR"/>
            </a:pPr>
            <a:r>
              <a:rPr lang="en-US" sz="2200">
                <a:latin typeface="Times New Roman Regular" panose="02020603050405020304" charset="0"/>
                <a:cs typeface="Times New Roman Regular" panose="02020603050405020304" charset="0"/>
              </a:rPr>
              <a:t>potential protection of the AI algorithms and software.</a:t>
            </a:r>
          </a:p>
          <a:p>
            <a:pPr marL="342900" indent="-342900" algn="just">
              <a:buFont typeface="+mj-lt"/>
              <a:buAutoNum type="alphaLcParenR"/>
            </a:pPr>
            <a:r>
              <a:rPr lang="en-US" sz="2200">
                <a:latin typeface="Times New Roman Regular" panose="02020603050405020304" charset="0"/>
                <a:cs typeface="Times New Roman Regular" panose="02020603050405020304" charset="0"/>
              </a:rPr>
              <a:t>potential rights concerning the underlying training data and data inputs.</a:t>
            </a:r>
          </a:p>
          <a:p>
            <a:pPr marL="342900" indent="-342900" algn="just">
              <a:buFont typeface="Arial" panose="020B0604020202020204" pitchFamily="34" charset="0"/>
              <a:buChar char="•"/>
            </a:pPr>
            <a:r>
              <a:rPr lang="en-US" sz="2200">
                <a:latin typeface="Times New Roman Regular" panose="02020603050405020304" charset="0"/>
                <a:cs typeface="Times New Roman Regular" panose="02020603050405020304" charset="0"/>
              </a:rPr>
              <a:t>There is also a debate around where the line between human creation and machine creation is to be drawn, i.e. how much or how little human input or guidance may be required to fall within one or the other.</a:t>
            </a:r>
          </a:p>
          <a:p>
            <a:pPr marL="342900" indent="-342900" algn="just">
              <a:buFont typeface="+mj-lt"/>
              <a:buAutoNum type="alphaLcParenR"/>
            </a:pPr>
            <a:endParaRPr lang="en-US" sz="2200">
              <a:latin typeface="Times New Roman Regular" panose="02020603050405020304" charset="0"/>
              <a:cs typeface="Times New Roman Regular"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461645"/>
            <a:ext cx="12238990" cy="6350000"/>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25755" y="708660"/>
            <a:ext cx="1149286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AI AND INTELLECTUAL PROPERTY</a:t>
            </a:r>
          </a:p>
        </p:txBody>
      </p:sp>
      <p:sp>
        <p:nvSpPr>
          <p:cNvPr id="2" name="Text Box 1"/>
          <p:cNvSpPr txBox="1"/>
          <p:nvPr/>
        </p:nvSpPr>
        <p:spPr>
          <a:xfrm>
            <a:off x="719455" y="1415415"/>
            <a:ext cx="11099165" cy="4399915"/>
          </a:xfrm>
          <a:prstGeom prst="rect">
            <a:avLst/>
          </a:prstGeom>
          <a:noFill/>
        </p:spPr>
        <p:txBody>
          <a:bodyPr wrap="square" rtlCol="0">
            <a:spAutoFit/>
          </a:bodyPr>
          <a:lstStyle/>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At the heart of many AI and ML platforms are large quantities of material from which the system learns: for example, text from articles, websites, books and academic papers in the case of OpenAI’s ChatGPT; computer code in the case of GitHub Copilot; or artworks in the case of DALL-E or Midjourney. </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Those materials are themselves products of human intellectual effort and often protected by IP rights, such as copyright.</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Use of copyright-protected material without permission may constitute infringement. Whether use of that material in the AI's development is lawful – including digital reproductions used solely within the AI system – depends on copyright infringement defences that differ between jurisdictions.</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The black box nature of AI systems presents practical hurdles for IP owners seeking to protect their rights. The fact that it is difficult, or impossible, to know what a computer system does with material it is provided for learning means it may be more challenging, for example, for a copyright owner to establish an AI system made unauthorised use of their work, or a patent owner to establish an AI implements a method claimed by their patent.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461645"/>
            <a:ext cx="12238990" cy="6350000"/>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25755" y="708660"/>
            <a:ext cx="1149286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AI AND INTELLECTUAL PROPERTY</a:t>
            </a:r>
          </a:p>
        </p:txBody>
      </p:sp>
      <p:sp>
        <p:nvSpPr>
          <p:cNvPr id="2" name="Text Box 1"/>
          <p:cNvSpPr txBox="1"/>
          <p:nvPr/>
        </p:nvSpPr>
        <p:spPr>
          <a:xfrm>
            <a:off x="325755" y="1415415"/>
            <a:ext cx="11492865" cy="4707890"/>
          </a:xfrm>
          <a:prstGeom prst="rect">
            <a:avLst/>
          </a:prstGeom>
          <a:noFill/>
        </p:spPr>
        <p:txBody>
          <a:bodyPr wrap="square" rtlCol="0">
            <a:spAutoFit/>
          </a:bodyPr>
          <a:lstStyle/>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Apart from use by AI, IP rights can be infringed by outputs produced from computer systems. </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A recent class action filed against Microsoft in relation to GitHub Copilot alleged, in addition to copyright infringement by the use of code from GitHub to train the system, that asking Copilot to create code achieving particular functionalities would substantially reproduce code Copilot had been trained on.</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Even if materials used to train AI are open source, they can be subject to “copyleft” licences, which require that any derivative works are in turn licensed on terms that are no less restrictive. </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IP protection encourages investment in creative and inventive outputs. It remains unclear how those safeguards apply when an AI system is used either as part of that process of creation, or indeed whether an AI can be considered the creator or inventor itself.</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Following attempts by Dr Stephen Thaler to have the AI system known as DABUS registered as the inventor of a patent, courts in the US, Australia, the UK and the European Patent Office each concluded an AI cannot be an inventor for the purposes of patent law as currently drafted. The law as it stands requires a human to be the inventor. </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However, both the UK and Australian courts emphasised that this was not the same question as whether an invention made using, or by, an AI system could be patentable.</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461645"/>
            <a:ext cx="12238990" cy="6350000"/>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25755" y="708660"/>
            <a:ext cx="1149286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AI AND INTELLECTUAL PROPERTY</a:t>
            </a:r>
          </a:p>
        </p:txBody>
      </p:sp>
      <p:sp>
        <p:nvSpPr>
          <p:cNvPr id="2" name="Text Box 1"/>
          <p:cNvSpPr txBox="1"/>
          <p:nvPr/>
        </p:nvSpPr>
        <p:spPr>
          <a:xfrm>
            <a:off x="325755" y="1415415"/>
            <a:ext cx="11492865" cy="4939030"/>
          </a:xfrm>
          <a:prstGeom prst="rect">
            <a:avLst/>
          </a:prstGeom>
          <a:noFill/>
        </p:spPr>
        <p:txBody>
          <a:bodyPr wrap="square" rtlCol="0">
            <a:spAutoFit/>
          </a:bodyPr>
          <a:lstStyle/>
          <a:p>
            <a:pPr marL="342900" indent="-342900" algn="just">
              <a:buFont typeface="Arial" panose="020B0604020202020204" pitchFamily="34" charset="0"/>
              <a:buChar char="•"/>
            </a:pPr>
            <a:r>
              <a:rPr lang="en-US" sz="2100">
                <a:latin typeface="Times New Roman Regular" panose="02020603050405020304" charset="0"/>
                <a:cs typeface="Times New Roman Regular" panose="02020603050405020304" charset="0"/>
              </a:rPr>
              <a:t>In doing so, the question has been raised – but yet not answered – how the increasing use of AI might affect questions such as determining whether a patent for an invention involves an “inventive step”, which is required for it to be valid. Inventiveness in patent law is judged in terms of the step not being "obvious" to the person skilled in the area of technology into which the invention falls.</a:t>
            </a:r>
          </a:p>
          <a:p>
            <a:pPr marL="342900" indent="-342900" algn="just">
              <a:buFont typeface="Arial" panose="020B0604020202020204" pitchFamily="34" charset="0"/>
              <a:buChar char="•"/>
            </a:pPr>
            <a:r>
              <a:rPr lang="en-US" sz="2100">
                <a:latin typeface="Times New Roman Regular" panose="02020603050405020304" charset="0"/>
                <a:cs typeface="Times New Roman Regular" panose="02020603050405020304" charset="0"/>
              </a:rPr>
              <a:t>Where AI is used to generate creative outputs, like literary works, computer code or art, copyright would be the usual domain for legal protection. However, in Australia, the UK and Europe, the courts have emphasised the essential nature of human creativity, both as to whether copyright subsists at all and on scope of protection it affords. </a:t>
            </a:r>
          </a:p>
          <a:p>
            <a:pPr marL="342900" indent="-342900" algn="just">
              <a:buFont typeface="Arial" panose="020B0604020202020204" pitchFamily="34" charset="0"/>
              <a:buChar char="•"/>
            </a:pPr>
            <a:r>
              <a:rPr lang="en-US" sz="2100">
                <a:latin typeface="Times New Roman Regular" panose="02020603050405020304" charset="0"/>
                <a:cs typeface="Times New Roman Regular" panose="02020603050405020304" charset="0"/>
              </a:rPr>
              <a:t>The process of training an AI or ML system on those inputs almost certainly involves the creation of a copy (in a copyright sense) – and most likely many copies – of those copyright works, even if those copies are only ever used “internally” within the system (eg in training the system) and never reproduced as outputs from it.</a:t>
            </a:r>
          </a:p>
          <a:p>
            <a:pPr marL="342900" indent="-342900" algn="just">
              <a:buFont typeface="Arial" panose="020B0604020202020204" pitchFamily="34" charset="0"/>
              <a:buChar char="•"/>
            </a:pPr>
            <a:r>
              <a:rPr lang="en-US" sz="2100">
                <a:latin typeface="Times New Roman Regular" panose="02020603050405020304" charset="0"/>
                <a:cs typeface="Times New Roman Regular" panose="02020603050405020304" charset="0"/>
              </a:rPr>
              <a:t>This kind of copying is among the key allegations in proceedings brought by Getty Images against Stability AI (Getty Images). </a:t>
            </a:r>
          </a:p>
          <a:p>
            <a:pPr marL="342900" indent="-342900" algn="just">
              <a:buFont typeface="Arial" panose="020B0604020202020204" pitchFamily="34" charset="0"/>
              <a:buChar char="•"/>
            </a:pPr>
            <a:endParaRPr lang="en-US" sz="2100">
              <a:latin typeface="Times New Roman Regular" panose="02020603050405020304" charset="0"/>
              <a:cs typeface="Times New Roman Regular"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461645"/>
            <a:ext cx="12238990" cy="6350000"/>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25755" y="708660"/>
            <a:ext cx="1149286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AI AND INTELLECTUAL PROPERTY</a:t>
            </a:r>
          </a:p>
        </p:txBody>
      </p:sp>
      <p:sp>
        <p:nvSpPr>
          <p:cNvPr id="2" name="Text Box 1"/>
          <p:cNvSpPr txBox="1"/>
          <p:nvPr/>
        </p:nvSpPr>
        <p:spPr>
          <a:xfrm>
            <a:off x="325755" y="1415415"/>
            <a:ext cx="11492865" cy="4661535"/>
          </a:xfrm>
          <a:prstGeom prst="rect">
            <a:avLst/>
          </a:prstGeom>
          <a:noFill/>
        </p:spPr>
        <p:txBody>
          <a:bodyPr wrap="square" rtlCol="0">
            <a:spAutoFit/>
          </a:bodyPr>
          <a:lstStyle/>
          <a:p>
            <a:pPr marL="342900" indent="-342900" algn="just">
              <a:buFont typeface="Arial" panose="020B0604020202020204" pitchFamily="34" charset="0"/>
              <a:buChar char="•"/>
            </a:pPr>
            <a:r>
              <a:rPr lang="en-US" sz="2700">
                <a:latin typeface="Times New Roman Regular" panose="02020603050405020304" charset="0"/>
                <a:cs typeface="Times New Roman Regular" panose="02020603050405020304" charset="0"/>
              </a:rPr>
              <a:t>Getty Images, a global media provider distributing royalty-free images, photos, music and video, has sued Stability AI in the UK and US for allegedly using over 12 million of its copyrighted images and associated captions and meta-data to train its AI text-to-image tool, Stable Diffusion, without consent or compensation. </a:t>
            </a:r>
          </a:p>
          <a:p>
            <a:pPr marL="342900" indent="-342900" algn="just">
              <a:buFont typeface="Arial" panose="020B0604020202020204" pitchFamily="34" charset="0"/>
              <a:buChar char="•"/>
            </a:pPr>
            <a:r>
              <a:rPr lang="en-US" sz="2700">
                <a:latin typeface="Times New Roman Regular" panose="02020603050405020304" charset="0"/>
                <a:cs typeface="Times New Roman Regular" panose="02020603050405020304" charset="0"/>
              </a:rPr>
              <a:t>Authors including Jodi Picoult and George RR Martin have also sued Open AI in the US, (Authors Guild, et al. v. OpenAI, Inc.) alleging the infringement of fiction authors’ rights in the AI system’s wholesale copying of their works, without permission or compensation, to train its large language models (LLMs). They also argue that the output of these LLMs are derivative works which mimic or paraphrase the authors’ work and harm the market. </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461645"/>
            <a:ext cx="12238990" cy="6350000"/>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25755" y="461645"/>
            <a:ext cx="1149286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CHALLENGES</a:t>
            </a:r>
          </a:p>
        </p:txBody>
      </p:sp>
      <p:sp>
        <p:nvSpPr>
          <p:cNvPr id="2" name="Text Box 1"/>
          <p:cNvSpPr txBox="1"/>
          <p:nvPr/>
        </p:nvSpPr>
        <p:spPr>
          <a:xfrm>
            <a:off x="325755" y="1168400"/>
            <a:ext cx="11492865" cy="5323205"/>
          </a:xfrm>
          <a:prstGeom prst="rect">
            <a:avLst/>
          </a:prstGeom>
          <a:noFill/>
        </p:spPr>
        <p:txBody>
          <a:bodyPr wrap="square" rtlCol="0">
            <a:spAutoFit/>
          </a:bodyPr>
          <a:lstStyle/>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No singular </a:t>
            </a:r>
            <a:r>
              <a:rPr lang="en-US" sz="2000" b="1">
                <a:latin typeface="Times New Roman Bold" panose="02020603050405020304" charset="0"/>
                <a:cs typeface="Times New Roman Bold" panose="02020603050405020304" charset="0"/>
              </a:rPr>
              <a:t>definition </a:t>
            </a:r>
            <a:r>
              <a:rPr lang="en-US" sz="2000">
                <a:latin typeface="Times New Roman Regular" panose="02020603050405020304" charset="0"/>
                <a:cs typeface="Times New Roman Regular" panose="02020603050405020304" charset="0"/>
              </a:rPr>
              <a:t>of AI or GAI</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Uncertainty around </a:t>
            </a:r>
            <a:r>
              <a:rPr lang="en-US" sz="2000" b="1">
                <a:latin typeface="Times New Roman Bold" panose="02020603050405020304" charset="0"/>
                <a:cs typeface="Times New Roman Bold" panose="02020603050405020304" charset="0"/>
              </a:rPr>
              <a:t>inventorship and ownership </a:t>
            </a:r>
            <a:r>
              <a:rPr lang="en-US" sz="2000">
                <a:latin typeface="Times New Roman Regular" panose="02020603050405020304" charset="0"/>
                <a:cs typeface="Times New Roman Regular" panose="02020603050405020304" charset="0"/>
              </a:rPr>
              <a:t>for patent protection of AI</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Unclear </a:t>
            </a:r>
            <a:r>
              <a:rPr lang="en-US" sz="2000" b="1">
                <a:latin typeface="Times New Roman Bold" panose="02020603050405020304" charset="0"/>
                <a:cs typeface="Times New Roman Bold" panose="02020603050405020304" charset="0"/>
              </a:rPr>
              <a:t>patentable subject matter and patentability guidelines </a:t>
            </a:r>
            <a:r>
              <a:rPr lang="en-US" sz="2000">
                <a:latin typeface="Times New Roman Regular" panose="02020603050405020304" charset="0"/>
                <a:cs typeface="Times New Roman Regular" panose="02020603050405020304" charset="0"/>
              </a:rPr>
              <a:t>within the context of AI</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How to assess</a:t>
            </a:r>
            <a:r>
              <a:rPr lang="en-US" sz="2000" b="1">
                <a:latin typeface="Times New Roman Bold" panose="02020603050405020304" charset="0"/>
                <a:cs typeface="Times New Roman Bold" panose="02020603050405020304" charset="0"/>
              </a:rPr>
              <a:t> non-obviousness or inventive step</a:t>
            </a:r>
            <a:r>
              <a:rPr lang="en-US" sz="2000">
                <a:latin typeface="Times New Roman Regular" panose="02020603050405020304" charset="0"/>
                <a:cs typeface="Times New Roman Regular" panose="02020603050405020304" charset="0"/>
              </a:rPr>
              <a:t> in AI?</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Uncertainty around </a:t>
            </a:r>
            <a:r>
              <a:rPr lang="en-US" sz="2000" b="1">
                <a:latin typeface="Times New Roman Bold" panose="02020603050405020304" charset="0"/>
                <a:cs typeface="Times New Roman Bold" panose="02020603050405020304" charset="0"/>
              </a:rPr>
              <a:t>authorship and ownership</a:t>
            </a:r>
            <a:r>
              <a:rPr lang="en-US" sz="2000">
                <a:latin typeface="Times New Roman Regular" panose="02020603050405020304" charset="0"/>
                <a:cs typeface="Times New Roman Regular" panose="02020603050405020304" charset="0"/>
              </a:rPr>
              <a:t> for copyright protection of AI. The problem of identifying an author includes: there is no author, or the author is the creator of the AI system, having enable the creating of the work by building and training the system or the author is the user of the AI system, having instructed the system to create the work or a combination of all</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Assessing </a:t>
            </a:r>
            <a:r>
              <a:rPr lang="en-US" sz="2000" b="1">
                <a:latin typeface="Times New Roman Bold" panose="02020603050405020304" charset="0"/>
                <a:cs typeface="Times New Roman Bold" panose="02020603050405020304" charset="0"/>
              </a:rPr>
              <a:t>originality </a:t>
            </a:r>
            <a:r>
              <a:rPr lang="en-US" sz="2000">
                <a:latin typeface="Times New Roman Regular" panose="02020603050405020304" charset="0"/>
                <a:cs typeface="Times New Roman Regular" panose="02020603050405020304" charset="0"/>
              </a:rPr>
              <a:t>of the work</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How to assess </a:t>
            </a:r>
            <a:r>
              <a:rPr lang="en-US" sz="2000" b="1">
                <a:latin typeface="Times New Roman Bold" panose="02020603050405020304" charset="0"/>
                <a:cs typeface="Times New Roman Bold" panose="02020603050405020304" charset="0"/>
              </a:rPr>
              <a:t>infringement </a:t>
            </a:r>
            <a:r>
              <a:rPr lang="en-US" sz="2000">
                <a:latin typeface="Times New Roman Regular" panose="02020603050405020304" charset="0"/>
                <a:cs typeface="Times New Roman Regular" panose="02020603050405020304" charset="0"/>
              </a:rPr>
              <a:t>and at what step of the data stages?</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How to prove that a particular copyright work was part of the training data?</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Whether </a:t>
            </a:r>
            <a:r>
              <a:rPr lang="en-US" sz="2000" b="1">
                <a:latin typeface="Times New Roman Bold" panose="02020603050405020304" charset="0"/>
                <a:cs typeface="Times New Roman Bold" panose="02020603050405020304" charset="0"/>
              </a:rPr>
              <a:t>‘Fair Use’</a:t>
            </a:r>
            <a:r>
              <a:rPr lang="en-US" sz="2000">
                <a:latin typeface="Times New Roman Regular" panose="02020603050405020304" charset="0"/>
                <a:cs typeface="Times New Roman Regular" panose="02020603050405020304" charset="0"/>
              </a:rPr>
              <a:t> doctrine justifies the use of copyrighted works to train AI models (during data scraping/web crawling)?</a:t>
            </a:r>
          </a:p>
          <a:p>
            <a:pPr marL="342900" indent="-342900" algn="just">
              <a:buFont typeface="Arial" panose="020B0604020202020204" pitchFamily="34" charset="0"/>
              <a:buChar char="•"/>
            </a:pPr>
            <a:r>
              <a:rPr lang="en-US" sz="2000" b="1">
                <a:latin typeface="Times New Roman Bold" panose="02020603050405020304" charset="0"/>
                <a:cs typeface="Times New Roman Bold" panose="02020603050405020304" charset="0"/>
              </a:rPr>
              <a:t>Jurisidicitional consideration</a:t>
            </a:r>
            <a:r>
              <a:rPr lang="en-US" sz="2000">
                <a:latin typeface="Times New Roman Regular" panose="02020603050405020304" charset="0"/>
                <a:cs typeface="Times New Roman Regular" panose="02020603050405020304" charset="0"/>
              </a:rPr>
              <a:t> such as where did the act of infringement occur</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Many IP laws do not protect </a:t>
            </a:r>
            <a:r>
              <a:rPr lang="en-US" sz="2000" b="1">
                <a:latin typeface="Times New Roman Bold" panose="02020603050405020304" charset="0"/>
                <a:cs typeface="Times New Roman Bold" panose="02020603050405020304" charset="0"/>
              </a:rPr>
              <a:t>machine-generated works</a:t>
            </a:r>
            <a:endParaRPr lang="en-US" sz="2000">
              <a:latin typeface="Times New Roman Regular" panose="02020603050405020304" charset="0"/>
              <a:cs typeface="Times New Roman Regular" panose="02020603050405020304" charset="0"/>
            </a:endParaRPr>
          </a:p>
          <a:p>
            <a:pPr indent="0" algn="just">
              <a:buFont typeface="Arial" panose="020B0604020202020204" pitchFamily="34" charset="0"/>
              <a:buNone/>
            </a:pPr>
            <a:endParaRPr lang="en-US" sz="2000">
              <a:latin typeface="Times New Roman Regular" panose="02020603050405020304" charset="0"/>
              <a:cs typeface="Times New Roman Regular" panose="02020603050405020304" charset="0"/>
            </a:endParaRPr>
          </a:p>
          <a:p>
            <a:pPr marL="342900" indent="-342900" algn="just">
              <a:buFont typeface="Arial" panose="020B0604020202020204" pitchFamily="34" charset="0"/>
              <a:buChar char="•"/>
            </a:pPr>
            <a:endParaRPr lang="en-US" sz="2000">
              <a:latin typeface="Times New Roman Regular" panose="02020603050405020304" charset="0"/>
              <a:cs typeface="Times New Roman Regular"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461645"/>
            <a:ext cx="12238990" cy="6350000"/>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25755" y="461645"/>
            <a:ext cx="1149286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EXAMPLES</a:t>
            </a:r>
          </a:p>
        </p:txBody>
      </p:sp>
      <p:sp>
        <p:nvSpPr>
          <p:cNvPr id="2" name="Text Box 1"/>
          <p:cNvSpPr txBox="1"/>
          <p:nvPr/>
        </p:nvSpPr>
        <p:spPr>
          <a:xfrm>
            <a:off x="325755" y="1168400"/>
            <a:ext cx="11492865" cy="5400675"/>
          </a:xfrm>
          <a:prstGeom prst="rect">
            <a:avLst/>
          </a:prstGeom>
          <a:noFill/>
        </p:spPr>
        <p:txBody>
          <a:bodyPr wrap="square" rtlCol="0">
            <a:spAutoFit/>
          </a:bodyPr>
          <a:lstStyle/>
          <a:p>
            <a:pPr marL="342900" indent="-342900" algn="just">
              <a:buFont typeface="Arial" panose="020B0604020202020204" pitchFamily="34" charset="0"/>
              <a:buChar char="•"/>
            </a:pPr>
            <a:r>
              <a:rPr lang="en-US" sz="2300" b="1">
                <a:latin typeface="Times New Roman Bold" panose="02020603050405020304" charset="0"/>
                <a:cs typeface="Times New Roman Bold" panose="02020603050405020304" charset="0"/>
              </a:rPr>
              <a:t>The Next Rembrandt:</a:t>
            </a:r>
            <a:r>
              <a:rPr lang="en-US" sz="2300">
                <a:latin typeface="Times New Roman Regular" panose="02020603050405020304" charset="0"/>
                <a:cs typeface="Times New Roman Regular" panose="02020603050405020304" charset="0"/>
              </a:rPr>
              <a:t> An example of GAI created artwork, through the utilization of ML process, is “The Next Rembrandt”, a 3-D printed painting, created after analysing the works of 17th -century Dutch artist Rembrandt Harmenszoon van Rijn. This artwork was created with the collaboration of various persons and entities, along with the AI system. This creation raises crucial questions for the IP laws across various jurisdictions, as there will be more such cases in the future where IP laws will need to address such issues for the proper determination of rights of the AI systems and the natural person.</a:t>
            </a:r>
          </a:p>
          <a:p>
            <a:pPr marL="342900" indent="-342900" algn="just">
              <a:buFont typeface="Arial" panose="020B0604020202020204" pitchFamily="34" charset="0"/>
              <a:buChar char="•"/>
            </a:pPr>
            <a:r>
              <a:rPr lang="en-US" sz="2300" b="1">
                <a:latin typeface="Times New Roman Bold" panose="02020603050405020304" charset="0"/>
                <a:cs typeface="Times New Roman Bold" panose="02020603050405020304" charset="0"/>
              </a:rPr>
              <a:t>DABUS</a:t>
            </a:r>
            <a:r>
              <a:rPr lang="en-US" sz="2300">
                <a:latin typeface="Times New Roman Regular" panose="02020603050405020304" charset="0"/>
                <a:cs typeface="Times New Roman Regular" panose="02020603050405020304" charset="0"/>
              </a:rPr>
              <a:t>: across various jurisdictions, such as Australia, the United Kingdom, the United States, New Zealand, and the European Patent Office, applications filed by Stephen Thaler to patent the inventions by his AI system Device for the Autonomous Bootstrapping of Unified Sentience (“DABUS”), were rejected in the abovementioned jurisdictions on the ground that their patent laws do not allow the grant of patent to an AI system as the inventor, since a common classification in their patent laws only consides a natural person to be named as the inventor in a patent application.</a:t>
            </a:r>
          </a:p>
          <a:p>
            <a:pPr marL="342900" indent="-342900" algn="just">
              <a:buFont typeface="Arial" panose="020B0604020202020204" pitchFamily="34" charset="0"/>
              <a:buChar char="•"/>
            </a:pPr>
            <a:endParaRPr lang="en-US" sz="2300">
              <a:latin typeface="Times New Roman Regular" panose="02020603050405020304" charset="0"/>
              <a:cs typeface="Times New Roman Regular"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461645"/>
            <a:ext cx="12238990" cy="6350000"/>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25755" y="461645"/>
            <a:ext cx="1149286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EXAMPLES</a:t>
            </a:r>
          </a:p>
        </p:txBody>
      </p:sp>
      <p:sp>
        <p:nvSpPr>
          <p:cNvPr id="2" name="Text Box 1"/>
          <p:cNvSpPr txBox="1"/>
          <p:nvPr/>
        </p:nvSpPr>
        <p:spPr>
          <a:xfrm>
            <a:off x="325755" y="1168400"/>
            <a:ext cx="11492865" cy="6108065"/>
          </a:xfrm>
          <a:prstGeom prst="rect">
            <a:avLst/>
          </a:prstGeom>
          <a:noFill/>
        </p:spPr>
        <p:txBody>
          <a:bodyPr wrap="square" rtlCol="0">
            <a:spAutoFit/>
          </a:bodyPr>
          <a:lstStyle/>
          <a:p>
            <a:pPr marL="342900" indent="-342900" algn="just">
              <a:buFont typeface="Arial" panose="020B0604020202020204" pitchFamily="34" charset="0"/>
              <a:buChar char="•"/>
            </a:pPr>
            <a:r>
              <a:rPr lang="en-US" sz="2300">
                <a:latin typeface="Times New Roman Regular" panose="02020603050405020304" charset="0"/>
                <a:cs typeface="Times New Roman Regular" panose="02020603050405020304" charset="0"/>
              </a:rPr>
              <a:t>The case of DABUS is a landmark in the field of patents and AI systems, as South African Companies and Intellectual Property Commission (“CIPC”) accepted Stephen’s Patent Cooperation Treaty, on 24th June 2021, for a patent in respect of inventions made by DABUS. In July of 2021, CIPC released a notice of issuance for the patent, and DABUS became the first AI system to be regarded as an inventor and granted a patent for its inventions.</a:t>
            </a:r>
          </a:p>
          <a:p>
            <a:pPr marL="342900" indent="-342900" algn="just">
              <a:buFont typeface="Arial" panose="020B0604020202020204" pitchFamily="34" charset="0"/>
              <a:buChar char="•"/>
            </a:pPr>
            <a:r>
              <a:rPr lang="en-US" sz="2300" b="1">
                <a:latin typeface="Times New Roman Bold" panose="02020603050405020304" charset="0"/>
                <a:cs typeface="Times New Roman Bold" panose="02020603050405020304" charset="0"/>
              </a:rPr>
              <a:t>RAGHAV</a:t>
            </a:r>
            <a:r>
              <a:rPr lang="en-US" sz="2300">
                <a:latin typeface="Times New Roman Regular" panose="02020603050405020304" charset="0"/>
                <a:cs typeface="Times New Roman Regular" panose="02020603050405020304" charset="0"/>
              </a:rPr>
              <a:t>:Like DABUS, the copyright office in India, albeit mistakenly, has recognised an AI system RAGHAV as the co-author of an artistic work and registered the application for copyright protection. However, in the first instance, when Ankit Sahni, the creator of the AI system RAGHAV, filed the application listing the AI system as the sole author of such work, had that application rejected by the copyright office. Later, the copyright office issued a notice for withdrawal of such registration, as it had mistakenly granted the registration and asked the human co-author Mr. Sahni to deliberate upon the legal status of the AI system RAGHAV.</a:t>
            </a:r>
          </a:p>
          <a:p>
            <a:pPr marL="342900" indent="-342900" algn="just">
              <a:buFont typeface="Arial" panose="020B0604020202020204" pitchFamily="34" charset="0"/>
              <a:buChar char="•"/>
            </a:pPr>
            <a:endParaRPr lang="en-US" sz="2300">
              <a:latin typeface="Times New Roman Regular" panose="02020603050405020304" charset="0"/>
              <a:cs typeface="Times New Roman Regular" panose="02020603050405020304" charset="0"/>
            </a:endParaRPr>
          </a:p>
          <a:p>
            <a:pPr marL="342900" indent="-342900" algn="just">
              <a:buFont typeface="Arial" panose="020B0604020202020204" pitchFamily="34" charset="0"/>
              <a:buChar char="•"/>
            </a:pPr>
            <a:endParaRPr lang="en-US" sz="2300">
              <a:latin typeface="Times New Roman Regular" panose="02020603050405020304" charset="0"/>
              <a:cs typeface="Times New Roman Regular" panose="02020603050405020304" charset="0"/>
            </a:endParaRPr>
          </a:p>
          <a:p>
            <a:pPr marL="342900" indent="-342900" algn="just">
              <a:buFont typeface="Arial" panose="020B0604020202020204" pitchFamily="34" charset="0"/>
              <a:buChar char="•"/>
            </a:pPr>
            <a:endParaRPr lang="en-US" sz="2300">
              <a:latin typeface="Times New Roman Regular" panose="02020603050405020304" charset="0"/>
              <a:cs typeface="Times New Roman Regular"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461645"/>
            <a:ext cx="12238990" cy="6350000"/>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325755" y="461645"/>
            <a:ext cx="1149286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EXAMPLES</a:t>
            </a:r>
          </a:p>
        </p:txBody>
      </p:sp>
      <p:sp>
        <p:nvSpPr>
          <p:cNvPr id="2" name="Text Box 1"/>
          <p:cNvSpPr txBox="1"/>
          <p:nvPr/>
        </p:nvSpPr>
        <p:spPr>
          <a:xfrm>
            <a:off x="325755" y="1384300"/>
            <a:ext cx="11492865" cy="5262245"/>
          </a:xfrm>
          <a:prstGeom prst="rect">
            <a:avLst/>
          </a:prstGeom>
          <a:noFill/>
        </p:spPr>
        <p:txBody>
          <a:bodyPr wrap="square" rtlCol="0">
            <a:spAutoFit/>
          </a:bodyPr>
          <a:lstStyle/>
          <a:p>
            <a:pPr marL="342900" indent="-342900" algn="just">
              <a:buFont typeface="Arial" panose="020B0604020202020204" pitchFamily="34" charset="0"/>
              <a:buChar char="•"/>
            </a:pPr>
            <a:r>
              <a:rPr lang="en-US" sz="2400" b="1">
                <a:latin typeface="Times New Roman Bold" panose="02020603050405020304" charset="0"/>
                <a:cs typeface="Times New Roman Bold" panose="02020603050405020304" charset="0"/>
              </a:rPr>
              <a:t>Creativity Machine</a:t>
            </a:r>
            <a:r>
              <a:rPr lang="en-US" sz="2400">
                <a:latin typeface="Times New Roman Regular" panose="02020603050405020304" charset="0"/>
                <a:cs typeface="Times New Roman Regular" panose="02020603050405020304" charset="0"/>
              </a:rPr>
              <a:t>: In a landmark judgment by the US Court neither the owner of the machine (since it’s the machine that created work) nor the machine itself (since it is not a person) got registration as an author under copyright laws. The United States District Court for the District of Columbia, vide an order dated 18th of August 2023, in Stephen Thaler v. Shira Perlmutter, Register of Copyrights and Director of the United States Copyright Office,  the principal issue of whether work autonomously generated by an AI system is copyrightable in the United States was discussed and decided upon.</a:t>
            </a:r>
          </a:p>
          <a:p>
            <a:pPr marL="342900" indent="-342900" algn="just">
              <a:buFont typeface="Arial" panose="020B0604020202020204" pitchFamily="34" charset="0"/>
              <a:buChar char="•"/>
            </a:pPr>
            <a:r>
              <a:rPr lang="en-US" sz="2400">
                <a:latin typeface="Times New Roman Regular" panose="02020603050405020304" charset="0"/>
                <a:cs typeface="Times New Roman Regular" panose="02020603050405020304" charset="0"/>
              </a:rPr>
              <a:t>In concluding the discussion in this case, the court held that, “t</a:t>
            </a:r>
            <a:r>
              <a:rPr lang="en-US" sz="2400" i="1">
                <a:latin typeface="Times New Roman Italic" panose="02020603050405020304" charset="0"/>
                <a:cs typeface="Times New Roman Italic" panose="02020603050405020304" charset="0"/>
              </a:rPr>
              <a:t>he work at issue did not give rise to a valid copyright upon its creation</a:t>
            </a:r>
            <a:r>
              <a:rPr lang="en-US" sz="2400">
                <a:latin typeface="Times New Roman Regular" panose="02020603050405020304" charset="0"/>
                <a:cs typeface="Times New Roman Regular" panose="02020603050405020304" charset="0"/>
              </a:rPr>
              <a:t>’, and ‘</a:t>
            </a:r>
            <a:r>
              <a:rPr lang="en-US" sz="2400" i="1">
                <a:latin typeface="Times New Roman Italic" panose="02020603050405020304" charset="0"/>
                <a:cs typeface="Times New Roman Italic" panose="02020603050405020304" charset="0"/>
              </a:rPr>
              <a:t>the image autonomously generated by the plaintiff’s computer system was never eligible for copyright’, upholding the decision of the Register in denying copyright registration to a ‘work created absent any human involvement</a:t>
            </a:r>
            <a:r>
              <a:rPr lang="en-US" sz="2400">
                <a:latin typeface="Times New Roman Regular" panose="02020603050405020304" charset="0"/>
                <a:cs typeface="Times New Roman Regular" panose="02020603050405020304" charset="0"/>
              </a:rPr>
              <a:t>’</a:t>
            </a:r>
          </a:p>
          <a:p>
            <a:pPr marL="342900" indent="-342900" algn="just">
              <a:buFont typeface="Arial" panose="020B0604020202020204" pitchFamily="34" charset="0"/>
              <a:buChar char="•"/>
            </a:pPr>
            <a:endParaRPr lang="en-US" sz="2400">
              <a:latin typeface="Times New Roman Regular" panose="02020603050405020304" charset="0"/>
              <a:cs typeface="Times New Roman Regular" panose="02020603050405020304" charset="0"/>
            </a:endParaRPr>
          </a:p>
          <a:p>
            <a:pPr marL="342900" indent="-342900" algn="just">
              <a:buFont typeface="Arial" panose="020B0604020202020204" pitchFamily="34" charset="0"/>
              <a:buChar char="•"/>
            </a:pPr>
            <a:endParaRPr lang="en-US" sz="2400">
              <a:latin typeface="Times New Roman Regular" panose="02020603050405020304" charset="0"/>
              <a:cs typeface="Times New Roman Regular"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7205" y="461645"/>
            <a:ext cx="12239205" cy="6349994"/>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403985" y="657860"/>
            <a:ext cx="1008697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CURRENT REGULATORY REGIME (AI)</a:t>
            </a:r>
          </a:p>
        </p:txBody>
      </p:sp>
      <p:sp>
        <p:nvSpPr>
          <p:cNvPr id="3" name="Text Box 2"/>
          <p:cNvSpPr txBox="1"/>
          <p:nvPr/>
        </p:nvSpPr>
        <p:spPr>
          <a:xfrm>
            <a:off x="457200" y="1383030"/>
            <a:ext cx="11492865" cy="5015865"/>
          </a:xfrm>
          <a:prstGeom prst="rect">
            <a:avLst/>
          </a:prstGeom>
          <a:noFill/>
        </p:spPr>
        <p:txBody>
          <a:bodyPr wrap="square" rtlCol="0">
            <a:spAutoFit/>
          </a:bodyPr>
          <a:lstStyle/>
          <a:p>
            <a:pPr indent="0" algn="just">
              <a:buFont typeface="Arial" panose="020B0604020202020204" pitchFamily="34" charset="0"/>
              <a:buNone/>
            </a:pPr>
            <a:r>
              <a:rPr lang="en-US" sz="2000" b="1">
                <a:latin typeface="Times New Roman Bold" panose="02020603050405020304" charset="0"/>
                <a:cs typeface="Times New Roman Bold" panose="02020603050405020304" charset="0"/>
              </a:rPr>
              <a:t>European Union</a:t>
            </a:r>
          </a:p>
          <a:p>
            <a:pPr marL="571500" indent="-5715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On March 13, 2024, the European Parliament voted in favor of the</a:t>
            </a:r>
            <a:r>
              <a:rPr lang="en-US" sz="2000" b="1">
                <a:latin typeface="Times New Roman Bold" panose="02020603050405020304" charset="0"/>
                <a:cs typeface="Times New Roman Bold" panose="02020603050405020304" charset="0"/>
              </a:rPr>
              <a:t> EU AI Act.</a:t>
            </a:r>
            <a:r>
              <a:rPr lang="en-US" sz="2000">
                <a:latin typeface="Times New Roman Regular" panose="02020603050405020304" charset="0"/>
                <a:cs typeface="Times New Roman Regular" panose="02020603050405020304" charset="0"/>
              </a:rPr>
              <a:t> The AI Act is a set of rules designed to make sure that AI technology is used in a </a:t>
            </a:r>
            <a:r>
              <a:rPr lang="en-US" sz="2000" b="1">
                <a:latin typeface="Times New Roman Bold" panose="02020603050405020304" charset="0"/>
                <a:cs typeface="Times New Roman Bold" panose="02020603050405020304" charset="0"/>
              </a:rPr>
              <a:t>responsible and fair manner</a:t>
            </a:r>
            <a:r>
              <a:rPr lang="en-US" sz="2000">
                <a:latin typeface="Times New Roman Regular" panose="02020603050405020304" charset="0"/>
                <a:cs typeface="Times New Roman Regular" panose="02020603050405020304" charset="0"/>
              </a:rPr>
              <a:t> in the EU market.  </a:t>
            </a:r>
          </a:p>
          <a:p>
            <a:pPr marL="571500" indent="-5715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The AI Act aims to introduce:</a:t>
            </a:r>
            <a:r>
              <a:rPr lang="en-US" sz="2000" b="1">
                <a:latin typeface="Times New Roman Bold" panose="02020603050405020304" charset="0"/>
                <a:cs typeface="Times New Roman Bold" panose="02020603050405020304" charset="0"/>
              </a:rPr>
              <a:t> (a) due diligence obligations in the development of the AI system from the outset; (b) mechanisms to verify the correctness of the decision; and (c) avenues to hold individuals accountable if the decision is found to be incorrect.</a:t>
            </a:r>
            <a:endParaRPr lang="en-US" sz="2000">
              <a:latin typeface="Times New Roman Regular" panose="02020603050405020304" charset="0"/>
              <a:cs typeface="Times New Roman Regular" panose="02020603050405020304" charset="0"/>
            </a:endParaRPr>
          </a:p>
          <a:p>
            <a:pPr marL="571500" indent="-5715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The AI Act will apply to a wide range of players in the AI field, and beyond the EU's borders</a:t>
            </a:r>
          </a:p>
          <a:p>
            <a:pPr marL="571500" indent="-5715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The AI Act classifies AI systems into </a:t>
            </a:r>
            <a:r>
              <a:rPr lang="en-US" sz="2000" b="1">
                <a:latin typeface="Times New Roman Bold" panose="02020603050405020304" charset="0"/>
                <a:cs typeface="Times New Roman Bold" panose="02020603050405020304" charset="0"/>
              </a:rPr>
              <a:t>different risk categories</a:t>
            </a:r>
            <a:r>
              <a:rPr lang="en-US" sz="2000">
                <a:latin typeface="Times New Roman Regular" panose="02020603050405020304" charset="0"/>
                <a:cs typeface="Times New Roman Regular" panose="02020603050405020304" charset="0"/>
              </a:rPr>
              <a:t>: </a:t>
            </a:r>
            <a:r>
              <a:rPr lang="en-US" sz="2000" b="1">
                <a:latin typeface="Times New Roman Bold" panose="02020603050405020304" charset="0"/>
                <a:cs typeface="Times New Roman Bold" panose="02020603050405020304" charset="0"/>
              </a:rPr>
              <a:t>minimal or limited, high, and unacceptable risks</a:t>
            </a:r>
            <a:r>
              <a:rPr lang="en-US" sz="2000">
                <a:latin typeface="Times New Roman Regular" panose="02020603050405020304" charset="0"/>
                <a:cs typeface="Times New Roman Regular" panose="02020603050405020304" charset="0"/>
              </a:rPr>
              <a:t>. This classification is based on their potential impact on users and society. High-risk AI systems are subject to more stringent requirements, while AI systems posing an unacceptable risk are prohibited. This approach is similar to the GDPR’s risk-based approach to data processing.</a:t>
            </a:r>
          </a:p>
          <a:p>
            <a:pPr marL="571500" indent="-5715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The AI Act puts a</a:t>
            </a:r>
            <a:r>
              <a:rPr lang="en-US" sz="2000" b="1">
                <a:latin typeface="Times New Roman Bold" panose="02020603050405020304" charset="0"/>
                <a:cs typeface="Times New Roman Bold" panose="02020603050405020304" charset="0"/>
              </a:rPr>
              <a:t> hard stop on certain AI practices.</a:t>
            </a:r>
            <a:r>
              <a:rPr lang="en-US" sz="2000">
                <a:latin typeface="Times New Roman Regular" panose="02020603050405020304" charset="0"/>
                <a:cs typeface="Times New Roman Regular" panose="02020603050405020304" charset="0"/>
              </a:rPr>
              <a:t> The Act prohibits any AI system that tries to manipulate human behavior, exploit vulnerabilities, or support government social scoring. I</a:t>
            </a:r>
            <a:r>
              <a:rPr lang="en-US" sz="2000" b="1">
                <a:latin typeface="Times New Roman Bold" panose="02020603050405020304" charset="0"/>
                <a:cs typeface="Times New Roman Bold" panose="02020603050405020304" charset="0"/>
              </a:rPr>
              <a:t>t says no to biometric categorization, predictive policing, and software that scrapes facial images from the internet to create databases</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6990" y="222250"/>
            <a:ext cx="12238990" cy="6589395"/>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379855" y="394335"/>
            <a:ext cx="1008697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CURRENT REGULATORY REGIME</a:t>
            </a:r>
          </a:p>
        </p:txBody>
      </p:sp>
      <p:sp>
        <p:nvSpPr>
          <p:cNvPr id="3" name="Text Box 2"/>
          <p:cNvSpPr txBox="1"/>
          <p:nvPr/>
        </p:nvSpPr>
        <p:spPr>
          <a:xfrm>
            <a:off x="326390" y="1101090"/>
            <a:ext cx="11492865" cy="5323205"/>
          </a:xfrm>
          <a:prstGeom prst="rect">
            <a:avLst/>
          </a:prstGeom>
          <a:noFill/>
        </p:spPr>
        <p:txBody>
          <a:bodyPr wrap="square" rtlCol="0">
            <a:spAutoFit/>
          </a:bodyPr>
          <a:lstStyle/>
          <a:p>
            <a:pPr indent="0" algn="just">
              <a:buFont typeface="Arial" panose="020B0604020202020204" pitchFamily="34" charset="0"/>
              <a:buNone/>
            </a:pPr>
            <a:r>
              <a:rPr lang="en-US" sz="2000" b="1">
                <a:latin typeface="Times New Roman Bold" panose="02020603050405020304" charset="0"/>
                <a:cs typeface="Times New Roman Bold" panose="02020603050405020304" charset="0"/>
              </a:rPr>
              <a:t>European Union</a:t>
            </a:r>
          </a:p>
          <a:p>
            <a:pPr marL="571500" indent="-5715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AI systems designed for emotion recognition will also be banned, especially in workplaces, education, and law enforcement. Furthermore, using AI systems for affecting people's behavior in ways that could cause harm or exploit their vulnerabilities will be prohibited. </a:t>
            </a:r>
          </a:p>
          <a:p>
            <a:pPr marL="571500" indent="-5715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Under the AI Act, </a:t>
            </a:r>
            <a:r>
              <a:rPr lang="en-US" sz="2000" b="1">
                <a:latin typeface="Times New Roman Bold" panose="02020603050405020304" charset="0"/>
                <a:cs typeface="Times New Roman Bold" panose="02020603050405020304" charset="0"/>
              </a:rPr>
              <a:t>providers of AI foundation models and general-purpose AI systems will be subject to extensive documentation, transparency, and registration obligations. </a:t>
            </a:r>
            <a:r>
              <a:rPr lang="en-US" sz="2000">
                <a:latin typeface="Times New Roman Regular" panose="02020603050405020304" charset="0"/>
                <a:cs typeface="Times New Roman Regular" panose="02020603050405020304" charset="0"/>
              </a:rPr>
              <a:t>Even before a foundation model is launched, providers will need to show through design, testing, and analysis that they've mapped out and mitigated any foreseeable social and security risks. They will be required to register their foundation models in a newly established EU database.</a:t>
            </a:r>
          </a:p>
          <a:p>
            <a:pPr marL="571500" indent="-5715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Alongside the AI Act, other important legislations in the realm of AI are in the pipeline. Notably, the proposed </a:t>
            </a:r>
            <a:r>
              <a:rPr lang="en-US" sz="2000" b="1">
                <a:latin typeface="Times New Roman Bold" panose="02020603050405020304" charset="0"/>
                <a:cs typeface="Times New Roman Bold" panose="02020603050405020304" charset="0"/>
              </a:rPr>
              <a:t>AI Liability Directive </a:t>
            </a:r>
            <a:r>
              <a:rPr lang="en-US" sz="2000">
                <a:latin typeface="Times New Roman Regular" panose="02020603050405020304" charset="0"/>
                <a:cs typeface="Times New Roman Regular" panose="02020603050405020304" charset="0"/>
              </a:rPr>
              <a:t>aims to clarify civil liability concerning damages induced by AI systems.</a:t>
            </a:r>
          </a:p>
          <a:p>
            <a:pPr indent="0" algn="just">
              <a:buFont typeface="Arial" panose="020B0604020202020204" pitchFamily="34" charset="0"/>
              <a:buNone/>
            </a:pPr>
            <a:endParaRPr lang="en-US" sz="2000">
              <a:latin typeface="Times New Roman Regular" panose="02020603050405020304" charset="0"/>
              <a:cs typeface="Times New Roman Regular" panose="02020603050405020304" charset="0"/>
            </a:endParaRPr>
          </a:p>
          <a:p>
            <a:pPr indent="0" algn="just">
              <a:buFont typeface="Arial" panose="020B0604020202020204" pitchFamily="34" charset="0"/>
              <a:buNone/>
            </a:pPr>
            <a:r>
              <a:rPr lang="en-US" sz="2000" b="1">
                <a:latin typeface="Times New Roman Bold" panose="02020603050405020304" charset="0"/>
                <a:cs typeface="Times New Roman Bold" panose="02020603050405020304" charset="0"/>
              </a:rPr>
              <a:t>United Kingdom</a:t>
            </a:r>
          </a:p>
          <a:p>
            <a:pPr marL="571500" indent="-5715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In March 2023, the UK government issued a whitepaper on its domestic AI regulation. Through this, the UK aims to create a </a:t>
            </a:r>
            <a:r>
              <a:rPr lang="en-US" sz="2000" b="1">
                <a:latin typeface="Times New Roman Bold" panose="02020603050405020304" charset="0"/>
                <a:cs typeface="Times New Roman Bold" panose="02020603050405020304" charset="0"/>
              </a:rPr>
              <a:t>pro-innovative regulatory framework</a:t>
            </a:r>
            <a:r>
              <a:rPr lang="en-US" sz="2000">
                <a:latin typeface="Times New Roman Regular" panose="02020603050405020304" charset="0"/>
                <a:cs typeface="Times New Roman Regular" panose="02020603050405020304" charset="0"/>
              </a:rPr>
              <a:t>, focusing on the context in which AI is deployed, rather than the technology itself.</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7205" y="461645"/>
            <a:ext cx="12239205" cy="6349994"/>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403985" y="461645"/>
            <a:ext cx="1008697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CURRENT REGULATORY REGIME</a:t>
            </a:r>
          </a:p>
        </p:txBody>
      </p:sp>
      <p:sp>
        <p:nvSpPr>
          <p:cNvPr id="3" name="Text Box 2"/>
          <p:cNvSpPr txBox="1"/>
          <p:nvPr/>
        </p:nvSpPr>
        <p:spPr>
          <a:xfrm>
            <a:off x="315595" y="1168400"/>
            <a:ext cx="11579225" cy="5323205"/>
          </a:xfrm>
          <a:prstGeom prst="rect">
            <a:avLst/>
          </a:prstGeom>
          <a:noFill/>
        </p:spPr>
        <p:txBody>
          <a:bodyPr wrap="square" rtlCol="0">
            <a:spAutoFit/>
          </a:bodyPr>
          <a:lstStyle/>
          <a:p>
            <a:pPr indent="0" algn="just">
              <a:buFont typeface="Arial" panose="020B0604020202020204" pitchFamily="34" charset="0"/>
              <a:buNone/>
            </a:pPr>
            <a:r>
              <a:rPr lang="en-US" sz="2000" b="1">
                <a:latin typeface="Times New Roman Bold" panose="02020603050405020304" charset="0"/>
                <a:cs typeface="Times New Roman Bold" panose="02020603050405020304" charset="0"/>
              </a:rPr>
              <a:t>United Kingdom</a:t>
            </a:r>
          </a:p>
          <a:p>
            <a:pPr marL="571500" indent="-5715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At the heart of the UK’s framework are the principles of</a:t>
            </a:r>
            <a:r>
              <a:rPr lang="en-US" sz="2000" b="1">
                <a:latin typeface="Times New Roman Bold" panose="02020603050405020304" charset="0"/>
                <a:cs typeface="Times New Roman Bold" panose="02020603050405020304" charset="0"/>
              </a:rPr>
              <a:t> (a) safety, security and robustness; (b) appropriate transparency and explainability; (c) fairness; (d) accountability and governance; and (e) contestability and redress.</a:t>
            </a:r>
          </a:p>
          <a:p>
            <a:pPr marL="571500" indent="-5715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The following key regulations provide the UK with its current framework for AI regulation:</a:t>
            </a:r>
          </a:p>
          <a:p>
            <a:pPr marL="457200" indent="-457200" algn="just">
              <a:buFont typeface="Arial" panose="020B0604020202020204" pitchFamily="34" charset="0"/>
              <a:buAutoNum type="arabicPeriod"/>
            </a:pPr>
            <a:r>
              <a:rPr lang="en-US" sz="2000" b="1">
                <a:latin typeface="Times New Roman Bold" panose="02020603050405020304" charset="0"/>
                <a:cs typeface="Times New Roman Bold" panose="02020603050405020304" charset="0"/>
              </a:rPr>
              <a:t>Data Protection Act 2018 / General Data Protection Regulation (GDPR).</a:t>
            </a:r>
            <a:r>
              <a:rPr lang="en-US" sz="2000">
                <a:latin typeface="Times New Roman Regular" panose="02020603050405020304" charset="0"/>
                <a:cs typeface="Times New Roman Regular" panose="02020603050405020304" charset="0"/>
              </a:rPr>
              <a:t> The Data Protection Act 2018 is the UK's implementation of the GDPR, an EU privacy regulation that has been incorporated into UK law, and governs how personal data should be handled by businesses and organisations, ensuring that individuals' privacy rights are respected. Any AI system processing personal data must do so in a way that respects these rights. </a:t>
            </a:r>
          </a:p>
          <a:p>
            <a:pPr marL="457200" indent="-457200" algn="just">
              <a:buFont typeface="Arial" panose="020B0604020202020204" pitchFamily="34" charset="0"/>
              <a:buAutoNum type="arabicPeriod"/>
            </a:pPr>
            <a:r>
              <a:rPr lang="en-US" sz="2000" b="1">
                <a:latin typeface="Times New Roman Bold" panose="02020603050405020304" charset="0"/>
                <a:cs typeface="Times New Roman Bold" panose="02020603050405020304" charset="0"/>
              </a:rPr>
              <a:t>Human Rights Act 1998.</a:t>
            </a:r>
            <a:r>
              <a:rPr lang="en-US" sz="2000">
                <a:latin typeface="Times New Roman Regular" panose="02020603050405020304" charset="0"/>
                <a:cs typeface="Times New Roman Regular" panose="02020603050405020304" charset="0"/>
              </a:rPr>
              <a:t> This Act incorporates the rights set out in the European Convention on Human Rights into UK law. These rights include the right to respect for private and family life, which can be impacted by AI systems, particularly those that process personal data or make automated decisions about individuals.</a:t>
            </a:r>
          </a:p>
          <a:p>
            <a:pPr marL="457200" indent="-457200" algn="just">
              <a:buFont typeface="Arial" panose="020B0604020202020204" pitchFamily="34" charset="0"/>
              <a:buAutoNum type="arabicPeriod"/>
            </a:pPr>
            <a:r>
              <a:rPr lang="en-US" sz="2000" b="1">
                <a:latin typeface="Times New Roman Bold" panose="02020603050405020304" charset="0"/>
                <a:cs typeface="Times New Roman Bold" panose="02020603050405020304" charset="0"/>
              </a:rPr>
              <a:t>Equality Act 2010. </a:t>
            </a:r>
            <a:r>
              <a:rPr lang="en-US" sz="2000">
                <a:latin typeface="Times New Roman Regular" panose="02020603050405020304" charset="0"/>
                <a:cs typeface="Times New Roman Regular" panose="02020603050405020304" charset="0"/>
              </a:rPr>
              <a:t>This Act prohibits discrimination in various areas of public life, including employment and the provision of services. If an AI system is used in a way that results in discrimination, such as biassed hiring practices or unfair service provision, the organisation could be in breach of the Equality Act.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7205" y="461645"/>
            <a:ext cx="12239205" cy="6349994"/>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403985" y="461645"/>
            <a:ext cx="1008697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CURRENT REGULATORY REGIME</a:t>
            </a:r>
          </a:p>
        </p:txBody>
      </p:sp>
      <p:sp>
        <p:nvSpPr>
          <p:cNvPr id="3" name="Text Box 2"/>
          <p:cNvSpPr txBox="1"/>
          <p:nvPr/>
        </p:nvSpPr>
        <p:spPr>
          <a:xfrm>
            <a:off x="315595" y="1168400"/>
            <a:ext cx="11579225" cy="5015865"/>
          </a:xfrm>
          <a:prstGeom prst="rect">
            <a:avLst/>
          </a:prstGeom>
          <a:noFill/>
        </p:spPr>
        <p:txBody>
          <a:bodyPr wrap="square" rtlCol="0">
            <a:spAutoFit/>
          </a:bodyPr>
          <a:lstStyle/>
          <a:p>
            <a:pPr indent="0" algn="just">
              <a:buFont typeface="Arial" panose="020B0604020202020204" pitchFamily="34" charset="0"/>
              <a:buNone/>
            </a:pPr>
            <a:r>
              <a:rPr lang="en-US" sz="2000" b="1">
                <a:latin typeface="Times New Roman Bold" panose="02020603050405020304" charset="0"/>
                <a:cs typeface="Times New Roman Bold" panose="02020603050405020304" charset="0"/>
              </a:rPr>
              <a:t>United Kingdom</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Product and sector-specific legislation may also apply to AI that has been integrated into some services or products. Specifically, this may include legislation for financial services, electrical and electronic equipment, medical devices, and even toys.</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The UK government is trying to introduce a more streamlined regulatory landscape. </a:t>
            </a:r>
          </a:p>
          <a:p>
            <a:pPr indent="0" algn="just">
              <a:buFont typeface="Arial" panose="020B0604020202020204" pitchFamily="34" charset="0"/>
              <a:buNone/>
            </a:pPr>
            <a:endParaRPr lang="en-US" sz="2000">
              <a:latin typeface="Times New Roman Regular" panose="02020603050405020304" charset="0"/>
              <a:cs typeface="Times New Roman Regular" panose="02020603050405020304" charset="0"/>
            </a:endParaRPr>
          </a:p>
          <a:p>
            <a:pPr indent="0" algn="just">
              <a:buFont typeface="Arial" panose="020B0604020202020204" pitchFamily="34" charset="0"/>
              <a:buNone/>
            </a:pPr>
            <a:r>
              <a:rPr lang="en-US" sz="2000" b="1">
                <a:latin typeface="Times New Roman Bold" panose="02020603050405020304" charset="0"/>
                <a:cs typeface="Times New Roman Bold" panose="02020603050405020304" charset="0"/>
              </a:rPr>
              <a:t>United States of America</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While the U.S. lacks a unified AI regulation, it has established numerous guidelines and frameworks to govern the AI sector on a federal level. </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Executive Orders, such as: </a:t>
            </a:r>
            <a:r>
              <a:rPr lang="en-US" sz="2000" b="1">
                <a:latin typeface="Times New Roman Bold" panose="02020603050405020304" charset="0"/>
                <a:cs typeface="Times New Roman Bold" panose="02020603050405020304" charset="0"/>
              </a:rPr>
              <a:t>Maintaining American Leadership in AI and Promoting the Use of Trustworthy AI in the Federal Government Act</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Legislations and Proposed Bills such as: </a:t>
            </a:r>
            <a:r>
              <a:rPr lang="en-US" sz="2000" b="1">
                <a:latin typeface="Times New Roman Bold" panose="02020603050405020304" charset="0"/>
                <a:cs typeface="Times New Roman Bold" panose="02020603050405020304" charset="0"/>
              </a:rPr>
              <a:t>AI Training Act, National AI Initiative Act, Algorithmic Accountability Act (proposed), Transparent Automated Governance Act (proposed) and Global Technology Leadership Act (proposed)</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The US is adopting a </a:t>
            </a:r>
            <a:r>
              <a:rPr lang="en-US" sz="2000" b="1">
                <a:latin typeface="Times New Roman Bold" panose="02020603050405020304" charset="0"/>
                <a:cs typeface="Times New Roman Bold" panose="02020603050405020304" charset="0"/>
              </a:rPr>
              <a:t>case-by-case strategy</a:t>
            </a:r>
            <a:r>
              <a:rPr lang="en-US" sz="2000">
                <a:latin typeface="Times New Roman Regular" panose="02020603050405020304" charset="0"/>
                <a:cs typeface="Times New Roman Regular" panose="02020603050405020304" charset="0"/>
              </a:rPr>
              <a:t> to AI governance enforcement, avoiding an overly precautionary approach.</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7205" y="461645"/>
            <a:ext cx="12239205" cy="6349994"/>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403985" y="461645"/>
            <a:ext cx="1008697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CURRENT REGULATORY REGIME</a:t>
            </a:r>
          </a:p>
        </p:txBody>
      </p:sp>
      <p:sp>
        <p:nvSpPr>
          <p:cNvPr id="3" name="Text Box 2"/>
          <p:cNvSpPr txBox="1"/>
          <p:nvPr/>
        </p:nvSpPr>
        <p:spPr>
          <a:xfrm>
            <a:off x="315595" y="1168400"/>
            <a:ext cx="11579225" cy="5354320"/>
          </a:xfrm>
          <a:prstGeom prst="rect">
            <a:avLst/>
          </a:prstGeom>
          <a:noFill/>
        </p:spPr>
        <p:txBody>
          <a:bodyPr wrap="square" rtlCol="0">
            <a:spAutoFit/>
          </a:bodyPr>
          <a:lstStyle/>
          <a:p>
            <a:pPr indent="0" algn="just">
              <a:buFont typeface="Arial" panose="020B0604020202020204" pitchFamily="34" charset="0"/>
              <a:buNone/>
            </a:pPr>
            <a:r>
              <a:rPr lang="en-US" b="1">
                <a:latin typeface="Times New Roman Bold" panose="02020603050405020304" charset="0"/>
                <a:cs typeface="Times New Roman Bold" panose="02020603050405020304" charset="0"/>
              </a:rPr>
              <a:t>China</a:t>
            </a:r>
          </a:p>
          <a:p>
            <a:pPr marL="342900" indent="-342900" algn="just">
              <a:buFont typeface="Arial" panose="020B0604020202020204" pitchFamily="34" charset="0"/>
              <a:buChar char="•"/>
            </a:pPr>
            <a:r>
              <a:rPr lang="en-US">
                <a:latin typeface="Times New Roman Regular" panose="02020603050405020304" charset="0"/>
                <a:cs typeface="Times New Roman Regular" panose="02020603050405020304" charset="0"/>
              </a:rPr>
              <a:t>China stands at the forefront of jurisdictions who are actively introducing AI regulations. several specific AI applications are already governed by existing rules. These encompass: A</a:t>
            </a:r>
            <a:r>
              <a:rPr lang="en-US" b="1">
                <a:latin typeface="Times New Roman Bold" panose="02020603050405020304" charset="0"/>
                <a:cs typeface="Times New Roman Bold" panose="02020603050405020304" charset="0"/>
              </a:rPr>
              <a:t>lgorithmic Recommendations Management Provisions, Ethical Norms for New Generation AI, Opinions on Strengthening the Ethical Governance of Science and Technology. AI governance initiatives in progress include: Draft Provisions on Deep Synthesis Management and Measures for the Management of Generative AI Services.</a:t>
            </a:r>
          </a:p>
          <a:p>
            <a:pPr marL="342900" indent="-342900" algn="just">
              <a:buFont typeface="Arial" panose="020B0604020202020204" pitchFamily="34" charset="0"/>
              <a:buChar char="•"/>
            </a:pPr>
            <a:r>
              <a:rPr lang="en-US">
                <a:latin typeface="Times New Roman Regular" panose="02020603050405020304" charset="0"/>
                <a:cs typeface="Times New Roman Regular" panose="02020603050405020304" charset="0"/>
              </a:rPr>
              <a:t>China’s regulations aim to address risks related to artificial intelligence and introduce compliance obligations on entities engaged in AI-related business. </a:t>
            </a:r>
          </a:p>
          <a:p>
            <a:pPr marL="342900" indent="-342900" algn="just">
              <a:buFont typeface="Arial" panose="020B0604020202020204" pitchFamily="34" charset="0"/>
              <a:buChar char="•"/>
            </a:pPr>
            <a:r>
              <a:rPr lang="en-US">
                <a:latin typeface="Times New Roman Regular" panose="02020603050405020304" charset="0"/>
                <a:cs typeface="Times New Roman Regular" panose="02020603050405020304" charset="0"/>
              </a:rPr>
              <a:t>China's AI governance framework attempts to address multiple interconnected yet distinct legal issues originating from the technology including:</a:t>
            </a:r>
          </a:p>
          <a:p>
            <a:pPr indent="0" algn="just">
              <a:buFont typeface="Arial" panose="020B0604020202020204" pitchFamily="34" charset="0"/>
              <a:buNone/>
            </a:pPr>
            <a:endParaRPr lang="en-US" b="1">
              <a:latin typeface="Times New Roman Bold" panose="02020603050405020304" charset="0"/>
              <a:cs typeface="Times New Roman Bold" panose="02020603050405020304" charset="0"/>
            </a:endParaRPr>
          </a:p>
          <a:p>
            <a:pPr indent="0" algn="just">
              <a:buFont typeface="Arial" panose="020B0604020202020204" pitchFamily="34" charset="0"/>
              <a:buNone/>
            </a:pPr>
            <a:r>
              <a:rPr lang="en-US" b="1">
                <a:latin typeface="Times New Roman Bold" panose="02020603050405020304" charset="0"/>
                <a:cs typeface="Times New Roman Bold" panose="02020603050405020304" charset="0"/>
              </a:rPr>
              <a:t>The content and information generated and disseminated online: </a:t>
            </a:r>
          </a:p>
          <a:p>
            <a:pPr marL="457200" indent="-457200" algn="just">
              <a:buFont typeface="Arial" panose="020B0604020202020204" pitchFamily="34" charset="0"/>
              <a:buAutoNum type="arabicPeriod"/>
            </a:pPr>
            <a:r>
              <a:rPr lang="en-US">
                <a:latin typeface="Times New Roman Regular" panose="02020603050405020304" charset="0"/>
                <a:cs typeface="Times New Roman Regular" panose="02020603050405020304" charset="0"/>
              </a:rPr>
              <a:t>The first pillar of China’s AI regulatory regime concerns the governance and management of online content. regulators will prioritise</a:t>
            </a:r>
            <a:r>
              <a:rPr lang="en-US" b="1">
                <a:latin typeface="Times New Roman Bold" panose="02020603050405020304" charset="0"/>
                <a:cs typeface="Times New Roman Bold" panose="02020603050405020304" charset="0"/>
              </a:rPr>
              <a:t> traceability and authenticity of the content </a:t>
            </a:r>
            <a:r>
              <a:rPr lang="en-US">
                <a:latin typeface="Times New Roman Regular" panose="02020603050405020304" charset="0"/>
                <a:cs typeface="Times New Roman Regular" panose="02020603050405020304" charset="0"/>
              </a:rPr>
              <a:t>to restrict circulation of information that would violate well-established information services regulations.</a:t>
            </a:r>
          </a:p>
          <a:p>
            <a:pPr marL="457200" indent="-457200" algn="just">
              <a:buFont typeface="Arial" panose="020B0604020202020204" pitchFamily="34" charset="0"/>
              <a:buAutoNum type="arabicPeriod"/>
            </a:pPr>
            <a:r>
              <a:rPr lang="en-US">
                <a:latin typeface="Times New Roman Regular" panose="02020603050405020304" charset="0"/>
                <a:cs typeface="Times New Roman Regular" panose="02020603050405020304" charset="0"/>
              </a:rPr>
              <a:t>This will take on many dimensions in the context of enforcement. There will be an obligation on service providers to add a watermark informing users that a particular piece of content (whether visual, auditory, or textual) is generated by AI. Companies have the obligation to mark content that could cause confusion or misidentification by the public</a:t>
            </a:r>
          </a:p>
          <a:p>
            <a:pPr marL="457200" indent="-457200" algn="just">
              <a:buFont typeface="Arial" panose="020B0604020202020204" pitchFamily="34" charset="0"/>
              <a:buAutoNum type="arabicPeriod"/>
            </a:pPr>
            <a:endParaRPr lang="en-US">
              <a:latin typeface="Times New Roman Regular" panose="02020603050405020304" charset="0"/>
              <a:cs typeface="Times New Roman Regular"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47205" y="461645"/>
            <a:ext cx="12239205" cy="6349994"/>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403985" y="461645"/>
            <a:ext cx="10086975" cy="70675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40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CURRENT REGULATORY REGIME</a:t>
            </a:r>
          </a:p>
        </p:txBody>
      </p:sp>
      <p:sp>
        <p:nvSpPr>
          <p:cNvPr id="3" name="Text Box 2"/>
          <p:cNvSpPr txBox="1"/>
          <p:nvPr/>
        </p:nvSpPr>
        <p:spPr>
          <a:xfrm>
            <a:off x="315595" y="1168400"/>
            <a:ext cx="11579225" cy="5262245"/>
          </a:xfrm>
          <a:prstGeom prst="rect">
            <a:avLst/>
          </a:prstGeom>
          <a:noFill/>
        </p:spPr>
        <p:txBody>
          <a:bodyPr wrap="square" rtlCol="0">
            <a:spAutoFit/>
          </a:bodyPr>
          <a:lstStyle/>
          <a:p>
            <a:pPr indent="0" algn="just">
              <a:buFont typeface="Arial" panose="020B0604020202020204" pitchFamily="34" charset="0"/>
              <a:buNone/>
            </a:pPr>
            <a:r>
              <a:rPr lang="en-US" sz="1600" b="1">
                <a:latin typeface="Times New Roman Bold" panose="02020603050405020304" charset="0"/>
                <a:cs typeface="Times New Roman Bold" panose="02020603050405020304" charset="0"/>
              </a:rPr>
              <a:t>The content and information generated and disseminated online: </a:t>
            </a:r>
          </a:p>
          <a:p>
            <a:pPr marL="342900" indent="-342900" algn="just">
              <a:buFont typeface="+mj-lt"/>
              <a:buAutoNum type="arabicPeriod" startAt="3"/>
            </a:pPr>
            <a:r>
              <a:rPr lang="en-US" sz="1600">
                <a:latin typeface="Times New Roman Regular" panose="02020603050405020304" charset="0"/>
                <a:cs typeface="Times New Roman Regular" panose="02020603050405020304" charset="0"/>
              </a:rPr>
              <a:t>Lawful content: These requirements build off other recent laws and regulations that aim to ensure that platform companies respect social and moral norms and delineated political directions and do not enable the spread of undesirable information. Indeed, recent enforcement and guidelines from the CAC indicate that this includes, for instance, unsubstantiated rumours, false information that could cause public panic, pornography, and other content unsuitable to children, and social media posts that fuel addiction or unsafe consumptive habits. Under the 2023 Generative AI Measures, providers that detect such information must report it to the authorities and restrict users from creating or spreading it</a:t>
            </a:r>
          </a:p>
          <a:p>
            <a:pPr marL="342900" indent="-342900" algn="just">
              <a:buFont typeface="+mj-lt"/>
              <a:buAutoNum type="arabicPeriod" startAt="3"/>
            </a:pPr>
            <a:r>
              <a:rPr lang="en-US" sz="1600">
                <a:latin typeface="Times New Roman Regular" panose="02020603050405020304" charset="0"/>
                <a:cs typeface="Times New Roman Regular" panose="02020603050405020304" charset="0"/>
              </a:rPr>
              <a:t>Content moderation is also a key theme in the recent concept of services with "public opinion attributes or social mobilisation capabilities." This term is used in each of the key AI regulations and denotes a class of service providers that are subject to heightened regulatory compliance obligations due to their ability to spready information to a large group of people. These services must not only meet dedicated filing requirements for their recommendation algorithms, but also undergo a security assessment with the CAC if they launch generative AI services </a:t>
            </a:r>
          </a:p>
          <a:p>
            <a:pPr indent="0" algn="just">
              <a:buFont typeface="+mj-lt"/>
              <a:buNone/>
            </a:pPr>
            <a:endParaRPr lang="en-US" sz="1600">
              <a:latin typeface="Times New Roman Regular" panose="02020603050405020304" charset="0"/>
              <a:cs typeface="Times New Roman Regular" panose="02020603050405020304" charset="0"/>
            </a:endParaRPr>
          </a:p>
          <a:p>
            <a:pPr indent="0" algn="just">
              <a:buFont typeface="+mj-lt"/>
              <a:buNone/>
            </a:pPr>
            <a:r>
              <a:rPr lang="en-US" sz="1600" b="1">
                <a:latin typeface="Times New Roman Bold" panose="02020603050405020304" charset="0"/>
                <a:cs typeface="Times New Roman Bold" panose="02020603050405020304" charset="0"/>
              </a:rPr>
              <a:t>The protection and security of personal data:</a:t>
            </a:r>
          </a:p>
          <a:p>
            <a:pPr indent="0" algn="just">
              <a:buFont typeface="+mj-lt"/>
              <a:buNone/>
            </a:pPr>
            <a:r>
              <a:rPr lang="en-US" sz="1600">
                <a:latin typeface="Times New Roman" panose="02020603050405020304" charset="0"/>
                <a:cs typeface="Times New Roman" panose="02020603050405020304" charset="0"/>
              </a:rPr>
              <a:t>China's emerging AI governance system only briefly touches upon personal data protection, leaving much of this area to the current provisions in the 2021 PIPL and other relevant regulations. The 2021 PIPL regulates personal information handlers broadly, a category that all AI service providers fall under if they process personal data. Consequently, the statutory responsibilities of the 2021 PIPL will extend to AI companies, including the need to have a lawful basis and obtain consent to process personal data where necessary (for example, input, training, and output data of AI models), accountability obligations, provisions related to automated decision-making and data subject rights, and processing of sensitive data (for example, facial, voice, or other biometric information).</a:t>
            </a:r>
          </a:p>
          <a:p>
            <a:pPr marL="457200" indent="-457200" algn="just">
              <a:buFont typeface="Arial" panose="020B0604020202020204" pitchFamily="34" charset="0"/>
              <a:buAutoNum type="arabicPeriod"/>
            </a:pPr>
            <a:endParaRPr lang="en-US" sz="1600">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64770" y="268605"/>
            <a:ext cx="12238990" cy="6546215"/>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403985" y="412115"/>
            <a:ext cx="10086975" cy="645160"/>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36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CURRENT REGULATORY REGIME</a:t>
            </a:r>
          </a:p>
        </p:txBody>
      </p:sp>
      <p:sp>
        <p:nvSpPr>
          <p:cNvPr id="3" name="Text Box 2"/>
          <p:cNvSpPr txBox="1"/>
          <p:nvPr/>
        </p:nvSpPr>
        <p:spPr>
          <a:xfrm>
            <a:off x="306705" y="926465"/>
            <a:ext cx="11579225" cy="6000750"/>
          </a:xfrm>
          <a:prstGeom prst="rect">
            <a:avLst/>
          </a:prstGeom>
          <a:noFill/>
        </p:spPr>
        <p:txBody>
          <a:bodyPr wrap="square" rtlCol="0">
            <a:spAutoFit/>
          </a:bodyPr>
          <a:lstStyle/>
          <a:p>
            <a:pPr indent="0" algn="just">
              <a:buFont typeface="Arial" panose="020B0604020202020204" pitchFamily="34" charset="0"/>
              <a:buNone/>
            </a:pPr>
            <a:r>
              <a:rPr lang="en-US" sz="1600">
                <a:latin typeface="Times New Roman" panose="02020603050405020304" charset="0"/>
                <a:cs typeface="Times New Roman" panose="02020603050405020304" charset="0"/>
              </a:rPr>
              <a:t>The use of algorithms to make decisions about individuals: China's AI governance framework uniquely carves out algorithmic management as a distinct regulatory component. Crucial here is the need for organisations to ensure security, ethicality, and clarity of the algorithms they create and train.</a:t>
            </a:r>
          </a:p>
          <a:p>
            <a:pPr indent="0" algn="just">
              <a:buFont typeface="Arial" panose="020B0604020202020204" pitchFamily="34" charset="0"/>
              <a:buNone/>
            </a:pPr>
            <a:endParaRPr lang="en-US" sz="1600">
              <a:latin typeface="Times New Roman" panose="02020603050405020304" charset="0"/>
              <a:cs typeface="Times New Roman" panose="02020603050405020304" charset="0"/>
            </a:endParaRPr>
          </a:p>
          <a:p>
            <a:pPr indent="0" algn="just">
              <a:buFont typeface="Arial" panose="020B0604020202020204" pitchFamily="34" charset="0"/>
              <a:buNone/>
            </a:pPr>
            <a:r>
              <a:rPr lang="en-US" sz="1600" b="1">
                <a:latin typeface="Times New Roman Bold" panose="02020603050405020304" charset="0"/>
                <a:cs typeface="Times New Roman Bold" panose="02020603050405020304" charset="0"/>
              </a:rPr>
              <a:t>Japan</a:t>
            </a:r>
          </a:p>
          <a:p>
            <a:pPr marL="285750" indent="-285750" algn="just">
              <a:buFont typeface="Arial" panose="020B0604020202020204" pitchFamily="34" charset="0"/>
              <a:buChar char="•"/>
            </a:pPr>
            <a:r>
              <a:rPr lang="en-US" sz="1600">
                <a:latin typeface="Times New Roman" panose="02020603050405020304" charset="0"/>
                <a:cs typeface="Times New Roman" panose="02020603050405020304" charset="0"/>
              </a:rPr>
              <a:t>Japan doesn't have strict AI regulations. Japan's government has adopted an 'agile governance' approach, providing non-binding guidance and deferring to the private sector's voluntary efforts to self-regulate in response to the rapid advancements in AI technologies</a:t>
            </a:r>
          </a:p>
          <a:p>
            <a:pPr marL="285750" indent="-285750" algn="just">
              <a:buFont typeface="Arial" panose="020B0604020202020204" pitchFamily="34" charset="0"/>
              <a:buChar char="•"/>
            </a:pPr>
            <a:r>
              <a:rPr lang="en-US" sz="1600">
                <a:latin typeface="Times New Roman" panose="02020603050405020304" charset="0"/>
                <a:cs typeface="Times New Roman" panose="02020603050405020304" charset="0"/>
              </a:rPr>
              <a:t>At present, Japan relies on existing laws to regulate AI technologies. The establishment of the AI Strategy Council in May 2023 underscores the government's commitment to advancing research and development in AI technology and its widespread implementation as a national strategy.</a:t>
            </a:r>
          </a:p>
          <a:p>
            <a:pPr marL="285750" indent="-285750" algn="just">
              <a:buFont typeface="Arial" panose="020B0604020202020204" pitchFamily="34" charset="0"/>
              <a:buChar char="•"/>
            </a:pPr>
            <a:r>
              <a:rPr lang="en-US" sz="1600">
                <a:latin typeface="Times New Roman" panose="02020603050405020304" charset="0"/>
                <a:cs typeface="Times New Roman" panose="02020603050405020304" charset="0"/>
              </a:rPr>
              <a:t>Key guidelines include:</a:t>
            </a:r>
            <a:r>
              <a:rPr lang="en-US" sz="1600" b="1">
                <a:latin typeface="Times New Roman Bold" panose="02020603050405020304" charset="0"/>
                <a:cs typeface="Times New Roman Bold" panose="02020603050405020304" charset="0"/>
              </a:rPr>
              <a:t> (a) Guidelines for Implementing AI Principles; (b) AI Governance in Japan Ver. 1.1. Japanese sector-specific laws, including data protection, antimonopoly, and copyright, while not explicitly designed for AI, remain relevant in its context.</a:t>
            </a:r>
          </a:p>
          <a:p>
            <a:pPr marL="285750" indent="-285750" algn="just">
              <a:buFont typeface="Arial" panose="020B0604020202020204" pitchFamily="34" charset="0"/>
              <a:buChar char="•"/>
            </a:pPr>
            <a:endParaRPr lang="en-US" sz="1600">
              <a:latin typeface="Times New Roman" panose="02020603050405020304" charset="0"/>
              <a:cs typeface="Times New Roman" panose="02020603050405020304" charset="0"/>
            </a:endParaRPr>
          </a:p>
          <a:p>
            <a:pPr indent="0" algn="just">
              <a:buFont typeface="Arial" panose="020B0604020202020204" pitchFamily="34" charset="0"/>
              <a:buNone/>
            </a:pPr>
            <a:r>
              <a:rPr lang="en-US" sz="1600" b="1">
                <a:latin typeface="Times New Roman Bold" panose="02020603050405020304" charset="0"/>
                <a:cs typeface="Times New Roman Bold" panose="02020603050405020304" charset="0"/>
              </a:rPr>
              <a:t>India</a:t>
            </a:r>
            <a:endParaRPr lang="en-US" sz="1600">
              <a:latin typeface="Times New Roman" panose="02020603050405020304" charset="0"/>
              <a:cs typeface="Times New Roman" panose="02020603050405020304" charset="0"/>
            </a:endParaRPr>
          </a:p>
          <a:p>
            <a:pPr marL="285750" indent="-285750" algn="just">
              <a:buFont typeface="Arial" panose="020B0604020202020204" pitchFamily="34" charset="0"/>
              <a:buChar char="•"/>
            </a:pPr>
            <a:r>
              <a:rPr lang="en-US" sz="1600">
                <a:latin typeface="Times New Roman" panose="02020603050405020304" charset="0"/>
                <a:cs typeface="Times New Roman" panose="02020603050405020304" charset="0"/>
              </a:rPr>
              <a:t>The Indian government tasked the NITI Aayog, its apex public policy think tank, with establishing guidelines and policies for the development and use of AI. In 2018, the NITI Aayog released the National Strategy for Artificial Intelligence #AIForAll strategy, which featured AI research and development guidelines focused on healthcare, agriculture, education, “smart” cities and infrastructure, and smart mobility and transformation.</a:t>
            </a:r>
          </a:p>
          <a:p>
            <a:pPr marL="285750" indent="-285750" algn="just">
              <a:buFont typeface="Arial" panose="020B0604020202020204" pitchFamily="34" charset="0"/>
              <a:buChar char="•"/>
            </a:pPr>
            <a:r>
              <a:rPr lang="en-US" sz="1600">
                <a:latin typeface="Times New Roman" panose="02020603050405020304" charset="0"/>
                <a:cs typeface="Times New Roman" panose="02020603050405020304" charset="0"/>
              </a:rPr>
              <a:t>In February 2021, the NITI Aayog released Part 1 - Principles for Responsible AI, an approach paper that explores the various ethical considerations of deploying AI solutions in India, divided into system considerations and societal considerations. In August 2021, the NITI Aayog released Part 2 - Operationalizing Principles for Responsible AI, which focuses on operationalizing principles for responsible AI.</a:t>
            </a:r>
          </a:p>
          <a:p>
            <a:pPr marL="285750" indent="-285750" algn="just">
              <a:buFont typeface="Arial" panose="020B0604020202020204" pitchFamily="34" charset="0"/>
              <a:buChar char="•"/>
            </a:pPr>
            <a:endParaRPr lang="en-US" sz="1600">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64770" y="309245"/>
            <a:ext cx="12238990" cy="6546215"/>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403985" y="412115"/>
            <a:ext cx="10086975" cy="645160"/>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36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CURRENT REGULATORY REGIME</a:t>
            </a:r>
          </a:p>
        </p:txBody>
      </p:sp>
      <p:sp>
        <p:nvSpPr>
          <p:cNvPr id="3" name="Text Box 2"/>
          <p:cNvSpPr txBox="1"/>
          <p:nvPr/>
        </p:nvSpPr>
        <p:spPr>
          <a:xfrm>
            <a:off x="306705" y="934720"/>
            <a:ext cx="11579225" cy="5354320"/>
          </a:xfrm>
          <a:prstGeom prst="rect">
            <a:avLst/>
          </a:prstGeom>
          <a:noFill/>
        </p:spPr>
        <p:txBody>
          <a:bodyPr wrap="square" rtlCol="0">
            <a:spAutoFit/>
          </a:bodyPr>
          <a:lstStyle/>
          <a:p>
            <a:pPr indent="0" algn="just">
              <a:buFont typeface="Arial" panose="020B0604020202020204" pitchFamily="34" charset="0"/>
              <a:buNone/>
            </a:pPr>
            <a:r>
              <a:rPr lang="en-US" b="1">
                <a:latin typeface="Times New Roman Bold" panose="02020603050405020304" charset="0"/>
                <a:cs typeface="Times New Roman Bold" panose="02020603050405020304" charset="0"/>
              </a:rPr>
              <a:t>India</a:t>
            </a:r>
            <a:endParaRPr lang="en-US">
              <a:latin typeface="Times New Roman" panose="02020603050405020304" charset="0"/>
              <a:cs typeface="Times New Roman" panose="02020603050405020304" charset="0"/>
            </a:endParaRPr>
          </a:p>
          <a:p>
            <a:pPr marL="285750" indent="-285750" algn="just">
              <a:buFont typeface="Arial" panose="020B0604020202020204" pitchFamily="34" charset="0"/>
              <a:buChar char="•"/>
            </a:pPr>
            <a:r>
              <a:rPr lang="en-US">
                <a:latin typeface="Times New Roman" panose="02020603050405020304" charset="0"/>
                <a:cs typeface="Times New Roman" panose="02020603050405020304" charset="0"/>
              </a:rPr>
              <a:t> The government of India also recently enacted a new privacy law, the </a:t>
            </a:r>
            <a:r>
              <a:rPr lang="en-US" b="1">
                <a:latin typeface="Times New Roman Bold" panose="02020603050405020304" charset="0"/>
                <a:cs typeface="Times New Roman Bold" panose="02020603050405020304" charset="0"/>
              </a:rPr>
              <a:t>Digital Personal Data Protection Act in 2023.</a:t>
            </a:r>
          </a:p>
          <a:p>
            <a:pPr marL="285750" indent="-285750" algn="just">
              <a:buFont typeface="Arial" panose="020B0604020202020204" pitchFamily="34" charset="0"/>
              <a:buChar char="•"/>
            </a:pPr>
            <a:r>
              <a:rPr lang="en-US">
                <a:latin typeface="Times New Roman" panose="02020603050405020304" charset="0"/>
                <a:cs typeface="Times New Roman" panose="02020603050405020304" charset="0"/>
              </a:rPr>
              <a:t>Additionally, India is a member of the Global Partnership on Artificial Intelligence (GPAI). Other Indian agencies are also working on AI policies for the country, including the </a:t>
            </a:r>
            <a:r>
              <a:rPr lang="en-US" b="1">
                <a:latin typeface="Times New Roman Bold" panose="02020603050405020304" charset="0"/>
                <a:cs typeface="Times New Roman Bold" panose="02020603050405020304" charset="0"/>
              </a:rPr>
              <a:t>Ministry of Electronics and Information Technology,</a:t>
            </a:r>
            <a:r>
              <a:rPr lang="en-US">
                <a:latin typeface="Times New Roman" panose="02020603050405020304" charset="0"/>
                <a:cs typeface="Times New Roman" panose="02020603050405020304" charset="0"/>
              </a:rPr>
              <a:t> which has created committees on AI that have submitted reports on the development, safety, and ethical issues related to AI. The Bureau of Indian Standards, which is the national standards body of India, has also established a committee on AI that is proposing draft Indian standards for AI.</a:t>
            </a:r>
          </a:p>
          <a:p>
            <a:pPr marL="285750" indent="-285750" algn="just">
              <a:buFont typeface="Arial" panose="020B0604020202020204" pitchFamily="34" charset="0"/>
              <a:buChar char="•"/>
            </a:pPr>
            <a:endParaRPr lang="en-US">
              <a:latin typeface="Times New Roman" panose="02020603050405020304" charset="0"/>
              <a:cs typeface="Times New Roman" panose="02020603050405020304" charset="0"/>
            </a:endParaRPr>
          </a:p>
          <a:p>
            <a:pPr indent="0" algn="just">
              <a:buFont typeface="Arial" panose="020B0604020202020204" pitchFamily="34" charset="0"/>
              <a:buNone/>
            </a:pPr>
            <a:r>
              <a:rPr lang="en-US" b="1">
                <a:latin typeface="Times New Roman Bold" panose="02020603050405020304" charset="0"/>
                <a:cs typeface="Times New Roman Bold" panose="02020603050405020304" charset="0"/>
              </a:rPr>
              <a:t>DPDP Act 2023: Salient Features</a:t>
            </a:r>
          </a:p>
          <a:p>
            <a:pPr marL="342900" indent="-342900" algn="just">
              <a:buFont typeface="Arial" panose="020B0604020202020204" pitchFamily="34" charset="0"/>
              <a:buAutoNum type="arabicPeriod"/>
            </a:pPr>
            <a:r>
              <a:rPr lang="en-US">
                <a:latin typeface="Times New Roman" panose="02020603050405020304" charset="0"/>
                <a:cs typeface="Times New Roman" panose="02020603050405020304" charset="0"/>
              </a:rPr>
              <a:t>The DPDP Act only applies to personal data, whether collected in digital form or non-digital data which is digitized subsequently.</a:t>
            </a:r>
          </a:p>
          <a:p>
            <a:pPr marL="342900" indent="-342900" algn="just">
              <a:buFont typeface="Arial" panose="020B0604020202020204" pitchFamily="34" charset="0"/>
              <a:buAutoNum type="arabicPeriod"/>
            </a:pPr>
            <a:r>
              <a:rPr lang="en-US">
                <a:latin typeface="Times New Roman" panose="02020603050405020304" charset="0"/>
                <a:cs typeface="Times New Roman" panose="02020603050405020304" charset="0"/>
              </a:rPr>
              <a:t>The DPDP Act applies to digital personal data that is processed outside India, only if such processing is in connection with any activity related to offering of goods or services to data principals (data subjects) in India.</a:t>
            </a:r>
          </a:p>
          <a:p>
            <a:pPr marL="342900" indent="-342900" algn="just">
              <a:buFont typeface="Arial" panose="020B0604020202020204" pitchFamily="34" charset="0"/>
              <a:buAutoNum type="arabicPeriod"/>
            </a:pPr>
            <a:r>
              <a:rPr lang="en-US">
                <a:latin typeface="Times New Roman" panose="02020603050405020304" charset="0"/>
                <a:cs typeface="Times New Roman" panose="02020603050405020304" charset="0"/>
              </a:rPr>
              <a:t>The DPDP Act does not apply to: (i) personal data processed by an individual for any personal or domestic purpose; or (ii) personal data made publicly available by the data principal herself or any other person under a legal obligation.</a:t>
            </a:r>
          </a:p>
          <a:p>
            <a:pPr marL="342900" indent="-342900" algn="just">
              <a:buFont typeface="Arial" panose="020B0604020202020204" pitchFamily="34" charset="0"/>
              <a:buAutoNum type="arabicPeriod"/>
            </a:pPr>
            <a:r>
              <a:rPr lang="en-US">
                <a:latin typeface="Times New Roman" panose="02020603050405020304" charset="0"/>
                <a:cs typeface="Times New Roman" panose="02020603050405020304" charset="0"/>
              </a:rPr>
              <a:t>The DPDP Act encapsulates the following essential principles: Purpose limitation - Personal data should only be processed for a lawful purpose for which the data principal has given her consent and in accordance with the DPDP Act; and Collection limitation - Only such personal data should be collected which is necessary.</a:t>
            </a:r>
          </a:p>
          <a:p>
            <a:pPr marL="342900" indent="-342900" algn="just">
              <a:buFont typeface="Arial" panose="020B0604020202020204" pitchFamily="34" charset="0"/>
              <a:buAutoNum type="arabicPeriod"/>
            </a:pPr>
            <a:endParaRPr lang="en-US">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64770" y="309245"/>
            <a:ext cx="12238990" cy="6546215"/>
            <a:chOff x="-47205" y="1894374"/>
            <a:chExt cx="8886406" cy="3287327"/>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894374"/>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403985" y="412115"/>
            <a:ext cx="10086975" cy="645160"/>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36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CURRENT REGULATORY REGIME</a:t>
            </a:r>
          </a:p>
        </p:txBody>
      </p:sp>
      <p:sp>
        <p:nvSpPr>
          <p:cNvPr id="3" name="Text Box 2"/>
          <p:cNvSpPr txBox="1"/>
          <p:nvPr/>
        </p:nvSpPr>
        <p:spPr>
          <a:xfrm>
            <a:off x="306705" y="1057275"/>
            <a:ext cx="11579225" cy="5354320"/>
          </a:xfrm>
          <a:prstGeom prst="rect">
            <a:avLst/>
          </a:prstGeom>
          <a:noFill/>
        </p:spPr>
        <p:txBody>
          <a:bodyPr wrap="square" rtlCol="0">
            <a:spAutoFit/>
          </a:bodyPr>
          <a:lstStyle/>
          <a:p>
            <a:pPr indent="0" algn="ctr">
              <a:buFont typeface="Arial" panose="020B0604020202020204" pitchFamily="34" charset="0"/>
              <a:buNone/>
            </a:pPr>
            <a:r>
              <a:rPr lang="en-US" sz="1900" b="1">
                <a:latin typeface="Times New Roman Regular" panose="02020603050405020304" charset="0"/>
                <a:cs typeface="Times New Roman Regular" panose="02020603050405020304" charset="0"/>
              </a:rPr>
              <a:t>DPDP Act 2023: Salient Features</a:t>
            </a:r>
          </a:p>
          <a:p>
            <a:pPr marL="342900" indent="-342900" algn="just">
              <a:buFont typeface="+mj-lt"/>
              <a:buAutoNum type="arabicPeriod" startAt="5"/>
            </a:pPr>
            <a:r>
              <a:rPr lang="en-US" sz="1900">
                <a:latin typeface="Times New Roman Regular" panose="02020603050405020304" charset="0"/>
                <a:cs typeface="Times New Roman Regular" panose="02020603050405020304" charset="0"/>
              </a:rPr>
              <a:t>Consent is the underlying basis for processing personal data and needs to be free, specific, informed, unconditional and unambiguous. Such consent has to be provided by a clear affirmative action, and signify the data principal's agreement for processing of her personal data for the specified purpose.</a:t>
            </a:r>
          </a:p>
          <a:p>
            <a:pPr marL="342900" indent="-342900" algn="just">
              <a:buFont typeface="+mj-lt"/>
              <a:buAutoNum type="arabicPeriod" startAt="5"/>
            </a:pPr>
            <a:r>
              <a:rPr lang="en-US" sz="1900">
                <a:latin typeface="Times New Roman Regular" panose="02020603050405020304" charset="0"/>
                <a:cs typeface="Times New Roman Regular" panose="02020603050405020304" charset="0"/>
              </a:rPr>
              <a:t>The data principal has the right to withdraw consent at any time with same level of ease with which she gave her consent. Such withdrawal of consent will not affect the legality of processing of the personal data based on consent before its withdrawal.</a:t>
            </a:r>
          </a:p>
          <a:p>
            <a:pPr marL="342900" indent="-342900" algn="just">
              <a:buFont typeface="+mj-lt"/>
              <a:buAutoNum type="arabicPeriod" startAt="5"/>
            </a:pPr>
            <a:r>
              <a:rPr lang="en-US" sz="1900">
                <a:latin typeface="Times New Roman Regular" panose="02020603050405020304" charset="0"/>
                <a:cs typeface="Times New Roman Regular" panose="02020603050405020304" charset="0"/>
              </a:rPr>
              <a:t>A notice needs to be provided to the data principal, along with or preceding every request for consent, informing the data principal about the personal data and the proposed purpose of processing; and the manner in which she may exercise her rights to withdraw consent</a:t>
            </a:r>
          </a:p>
          <a:p>
            <a:pPr marL="342900" indent="-342900" algn="just">
              <a:buFont typeface="+mj-lt"/>
              <a:buAutoNum type="arabicPeriod" startAt="5"/>
            </a:pPr>
            <a:r>
              <a:rPr lang="en-US" sz="1900">
                <a:latin typeface="Times New Roman Regular" panose="02020603050405020304" charset="0"/>
                <a:cs typeface="Times New Roman Regular" panose="02020603050405020304" charset="0"/>
              </a:rPr>
              <a:t>The DPDP Act has rechristened the concept of 'deemed consent', which was envisaged in the draft bill released in 2022 for processing of personal data for certain special use cases without the consent of the data principal and now termed it as 'legitimate uses'. The legitimate uses for which a data fiduciary may process personal data of a data principal without obtaining her consent include specified purposes for which the data principal has voluntarily shared personal information without objecting to such processing, processing for purposes of employment, for responding to medical emergencies, for performing any function under law or the State providing any service or benefit to the data principal, for compliance with any judgment or order issued under any law, etc.</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64770" y="370204"/>
            <a:ext cx="12238990" cy="6485256"/>
            <a:chOff x="-47205" y="1924986"/>
            <a:chExt cx="8886406" cy="3256715"/>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924986"/>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403985" y="412115"/>
            <a:ext cx="10086975" cy="645160"/>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36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CURRENT REGULATORY REGIME</a:t>
            </a:r>
          </a:p>
        </p:txBody>
      </p:sp>
      <p:sp>
        <p:nvSpPr>
          <p:cNvPr id="3" name="Text Box 2"/>
          <p:cNvSpPr txBox="1"/>
          <p:nvPr/>
        </p:nvSpPr>
        <p:spPr>
          <a:xfrm>
            <a:off x="306705" y="1057275"/>
            <a:ext cx="11579225" cy="5061585"/>
          </a:xfrm>
          <a:prstGeom prst="rect">
            <a:avLst/>
          </a:prstGeom>
          <a:noFill/>
        </p:spPr>
        <p:txBody>
          <a:bodyPr wrap="square" rtlCol="0">
            <a:spAutoFit/>
          </a:bodyPr>
          <a:lstStyle/>
          <a:p>
            <a:pPr indent="0" algn="ctr">
              <a:buFont typeface="Arial" panose="020B0604020202020204" pitchFamily="34" charset="0"/>
              <a:buNone/>
            </a:pPr>
            <a:r>
              <a:rPr lang="en-US" sz="1900" b="1">
                <a:latin typeface="Times New Roman Regular" panose="02020603050405020304" charset="0"/>
                <a:cs typeface="Times New Roman Regular" panose="02020603050405020304" charset="0"/>
              </a:rPr>
              <a:t>DPDP Act 2023: Salient Features</a:t>
            </a:r>
          </a:p>
          <a:p>
            <a:pPr marL="457200" indent="-457200" algn="just">
              <a:buFont typeface="+mj-lt"/>
              <a:buAutoNum type="arabicPeriod" startAt="9"/>
            </a:pPr>
            <a:r>
              <a:rPr lang="en-US" sz="1900">
                <a:latin typeface="Times New Roman Regular" panose="02020603050405020304" charset="0"/>
                <a:cs typeface="Times New Roman Regular" panose="02020603050405020304" charset="0"/>
              </a:rPr>
              <a:t>Data fiduciaries are responsible for compliance with the DPDP Act, including for processing of personal data undertaken by a data processor on their behalf.</a:t>
            </a:r>
          </a:p>
          <a:p>
            <a:pPr marL="457200" indent="-457200" algn="just">
              <a:buFont typeface="+mj-lt"/>
              <a:buAutoNum type="arabicPeriod" startAt="9"/>
            </a:pPr>
            <a:r>
              <a:rPr lang="en-US" sz="1900">
                <a:latin typeface="Times New Roman Regular" panose="02020603050405020304" charset="0"/>
                <a:cs typeface="Times New Roman Regular" panose="02020603050405020304" charset="0"/>
              </a:rPr>
              <a:t>Personal data can be transferred by a data fiduciary to any other country or territory for processing, unless the Central Government restricts such transfer to any notified countries.</a:t>
            </a:r>
          </a:p>
          <a:p>
            <a:pPr marL="457200" indent="-457200" algn="just">
              <a:buFont typeface="+mj-lt"/>
              <a:buAutoNum type="arabicPeriod" startAt="9"/>
            </a:pPr>
            <a:r>
              <a:rPr lang="en-US" sz="1900">
                <a:latin typeface="Times New Roman Regular" panose="02020603050405020304" charset="0"/>
                <a:cs typeface="Times New Roman Regular" panose="02020603050405020304" charset="0"/>
              </a:rPr>
              <a:t>Clause 3(c)(ii) of the Bill states the Act shall not apply to personal data that is made or caused to be made publicly available by the user to whom such personal data relates. This clause particularly has an effect on how AI companies can access and process people’s publicly available data in India for AI development purposes. </a:t>
            </a:r>
          </a:p>
          <a:p>
            <a:pPr indent="0" algn="just">
              <a:buFont typeface="+mj-lt"/>
              <a:buNone/>
            </a:pPr>
            <a:endParaRPr lang="en-US" sz="1900">
              <a:latin typeface="Times New Roman Regular" panose="02020603050405020304" charset="0"/>
              <a:cs typeface="Times New Roman Regular" panose="02020603050405020304" charset="0"/>
            </a:endParaRPr>
          </a:p>
          <a:p>
            <a:pPr indent="0" algn="ctr">
              <a:buFont typeface="+mj-lt"/>
              <a:buNone/>
            </a:pPr>
            <a:r>
              <a:rPr lang="en-US" sz="1900" b="1">
                <a:latin typeface="Times New Roman Bold" panose="02020603050405020304" charset="0"/>
                <a:cs typeface="Times New Roman Bold" panose="02020603050405020304" charset="0"/>
              </a:rPr>
              <a:t>Advisory issued by the Ministry of Electronic &amp; Information Technology (MeitY) to social media intermediaries to identify misinformation and deepfakes</a:t>
            </a:r>
          </a:p>
          <a:p>
            <a:pPr marL="342900" indent="-342900" algn="just">
              <a:buFont typeface="Arial" panose="020B0604020202020204" pitchFamily="34" charset="0"/>
              <a:buChar char="•"/>
            </a:pPr>
            <a:endParaRPr lang="en-US" sz="1900">
              <a:latin typeface="Times New Roman Regular" panose="02020603050405020304" charset="0"/>
              <a:cs typeface="Times New Roman Regular" panose="02020603050405020304" charset="0"/>
            </a:endParaRPr>
          </a:p>
          <a:p>
            <a:pPr marL="342900" indent="-342900" algn="just">
              <a:buFont typeface="Arial" panose="020B0604020202020204" pitchFamily="34" charset="0"/>
              <a:buChar char="•"/>
            </a:pPr>
            <a:r>
              <a:rPr lang="en-US" sz="1900">
                <a:latin typeface="Times New Roman Regular" panose="02020603050405020304" charset="0"/>
                <a:cs typeface="Times New Roman Regular" panose="02020603050405020304" charset="0"/>
              </a:rPr>
              <a:t>All intermediaries in India must remain compliant with Information Technology (Intermediary Guidelines and Digital Media Ethics Code) Rules, 2021 if they don’t want to risk the loss of statutory immunity (read safe harbour protection) granted to them.</a:t>
            </a:r>
          </a:p>
          <a:p>
            <a:pPr marL="342900" indent="-342900" algn="just">
              <a:buFont typeface="Arial" panose="020B0604020202020204" pitchFamily="34" charset="0"/>
              <a:buChar char="•"/>
            </a:pPr>
            <a:r>
              <a:rPr lang="en-US" sz="1900">
                <a:latin typeface="Times New Roman Regular" panose="02020603050405020304" charset="0"/>
                <a:cs typeface="Times New Roman Regular" panose="02020603050405020304" charset="0"/>
              </a:rPr>
              <a:t> If an intermediary loses safe harbour, it may be made responsible for any and all illegal activities that takes place on its platform.</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64770" y="0"/>
            <a:ext cx="12238990" cy="6855460"/>
            <a:chOff x="-47205" y="1924986"/>
            <a:chExt cx="8886406" cy="3256715"/>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924986"/>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380490" y="244475"/>
            <a:ext cx="10086975" cy="645160"/>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36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CURRENT REGULATORY REGIME</a:t>
            </a:r>
          </a:p>
        </p:txBody>
      </p:sp>
      <p:sp>
        <p:nvSpPr>
          <p:cNvPr id="3" name="Text Box 2"/>
          <p:cNvSpPr txBox="1"/>
          <p:nvPr/>
        </p:nvSpPr>
        <p:spPr>
          <a:xfrm>
            <a:off x="306705" y="889635"/>
            <a:ext cx="11579225" cy="5323205"/>
          </a:xfrm>
          <a:prstGeom prst="rect">
            <a:avLst/>
          </a:prstGeom>
          <a:noFill/>
        </p:spPr>
        <p:txBody>
          <a:bodyPr wrap="square" rtlCol="0">
            <a:spAutoFit/>
          </a:bodyPr>
          <a:lstStyle/>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The advisory mandates that intermediaries communicate prohibited content, particularly those specified under </a:t>
            </a:r>
            <a:r>
              <a:rPr lang="en-US" sz="2000" b="1">
                <a:latin typeface="Times New Roman Bold" panose="02020603050405020304" charset="0"/>
                <a:cs typeface="Times New Roman Bold" panose="02020603050405020304" charset="0"/>
              </a:rPr>
              <a:t>Rule 3(1)(b) of the IT Rules,</a:t>
            </a:r>
            <a:r>
              <a:rPr lang="en-US" sz="2000">
                <a:latin typeface="Times New Roman Regular" panose="02020603050405020304" charset="0"/>
                <a:cs typeface="Times New Roman Regular" panose="02020603050405020304" charset="0"/>
              </a:rPr>
              <a:t> clearly and precisely to users. Content not permitted under the IT Rules, in particular those listed under Rule 3(1)(b) must be clearly communicated to the users,</a:t>
            </a:r>
          </a:p>
          <a:p>
            <a:pPr marL="342900" indent="-342900" algn="just">
              <a:buFont typeface="Arial" panose="020B0604020202020204" pitchFamily="34" charset="0"/>
              <a:buChar char="•"/>
            </a:pPr>
            <a:r>
              <a:rPr lang="en-US" sz="2000">
                <a:latin typeface="Times New Roman Regular" panose="02020603050405020304" charset="0"/>
                <a:cs typeface="Times New Roman Regular" panose="02020603050405020304" charset="0"/>
              </a:rPr>
              <a:t>The advisory emphasizes that digital intermediaries must ensure users are</a:t>
            </a:r>
            <a:r>
              <a:rPr lang="en-US" sz="2000" b="1">
                <a:latin typeface="Times New Roman Bold" panose="02020603050405020304" charset="0"/>
                <a:cs typeface="Times New Roman Bold" panose="02020603050405020304" charset="0"/>
              </a:rPr>
              <a:t> informed about penal provisions,</a:t>
            </a:r>
            <a:r>
              <a:rPr lang="en-US" sz="2000">
                <a:latin typeface="Times New Roman Regular" panose="02020603050405020304" charset="0"/>
                <a:cs typeface="Times New Roman Regular" panose="02020603050405020304" charset="0"/>
              </a:rPr>
              <a:t> including those in the IPC and the IT Act 2000, in case of Rule 3(1)(b) violations. </a:t>
            </a:r>
          </a:p>
          <a:p>
            <a:pPr marL="342900" indent="-342900" algn="just">
              <a:buFont typeface="Arial" panose="020B0604020202020204" pitchFamily="34" charset="0"/>
              <a:buChar char="•"/>
            </a:pPr>
            <a:r>
              <a:rPr lang="en-US" sz="2000" b="1">
                <a:latin typeface="Times New Roman Bold" panose="02020603050405020304" charset="0"/>
                <a:cs typeface="Times New Roman Bold" panose="02020603050405020304" charset="0"/>
              </a:rPr>
              <a:t>It directed intermediaries to:</a:t>
            </a:r>
            <a:r>
              <a:rPr lang="en-US" sz="2000">
                <a:latin typeface="Times New Roman Regular" panose="02020603050405020304" charset="0"/>
                <a:cs typeface="Times New Roman Regular" panose="02020603050405020304" charset="0"/>
              </a:rPr>
              <a:t> Ensure that </a:t>
            </a:r>
            <a:r>
              <a:rPr lang="en-US" sz="2000" b="1">
                <a:latin typeface="Times New Roman Bold" panose="02020603050405020304" charset="0"/>
                <a:cs typeface="Times New Roman Bold" panose="02020603050405020304" charset="0"/>
              </a:rPr>
              <a:t>due diligence </a:t>
            </a:r>
            <a:r>
              <a:rPr lang="en-US" sz="2000">
                <a:latin typeface="Times New Roman Regular" panose="02020603050405020304" charset="0"/>
                <a:cs typeface="Times New Roman Regular" panose="02020603050405020304" charset="0"/>
              </a:rPr>
              <a:t>is exercised and reasonable efforts are made to identify misinformation and deepfakes, and such cases are </a:t>
            </a:r>
            <a:r>
              <a:rPr lang="en-US" sz="2000" b="1">
                <a:latin typeface="Times New Roman Bold" panose="02020603050405020304" charset="0"/>
                <a:cs typeface="Times New Roman Bold" panose="02020603050405020304" charset="0"/>
              </a:rPr>
              <a:t>expeditiously actioned against</a:t>
            </a:r>
            <a:r>
              <a:rPr lang="en-US" sz="2000">
                <a:latin typeface="Times New Roman Regular" panose="02020603050405020304" charset="0"/>
                <a:cs typeface="Times New Roman Regular" panose="02020603050405020304" charset="0"/>
              </a:rPr>
              <a:t>, well within the timeframes stipulated under the IT Rules 2021, and Users are caused</a:t>
            </a:r>
            <a:r>
              <a:rPr lang="en-US" sz="2000" b="1">
                <a:latin typeface="Times New Roman Bold" panose="02020603050405020304" charset="0"/>
                <a:cs typeface="Times New Roman Bold" panose="02020603050405020304" charset="0"/>
              </a:rPr>
              <a:t> not to host such information/content/Deep Fakes</a:t>
            </a:r>
            <a:r>
              <a:rPr lang="en-US" sz="2000">
                <a:latin typeface="Times New Roman Regular" panose="02020603050405020304" charset="0"/>
                <a:cs typeface="Times New Roman Regular" panose="02020603050405020304" charset="0"/>
              </a:rPr>
              <a:t> and </a:t>
            </a:r>
            <a:r>
              <a:rPr lang="en-US" sz="2000" b="1">
                <a:latin typeface="Times New Roman Bold" panose="02020603050405020304" charset="0"/>
                <a:cs typeface="Times New Roman Bold" panose="02020603050405020304" charset="0"/>
              </a:rPr>
              <a:t>Remove </a:t>
            </a:r>
            <a:r>
              <a:rPr lang="en-US" sz="2000">
                <a:latin typeface="Times New Roman Regular" panose="02020603050405020304" charset="0"/>
                <a:cs typeface="Times New Roman Regular" panose="02020603050405020304" charset="0"/>
              </a:rPr>
              <a:t>any such content when reported within </a:t>
            </a:r>
            <a:r>
              <a:rPr lang="en-US" sz="2000" b="1">
                <a:latin typeface="Times New Roman Bold" panose="02020603050405020304" charset="0"/>
                <a:cs typeface="Times New Roman Bold" panose="02020603050405020304" charset="0"/>
              </a:rPr>
              <a:t>36 hours of such reporting</a:t>
            </a:r>
            <a:r>
              <a:rPr lang="en-US" sz="2000">
                <a:latin typeface="Times New Roman Regular" panose="02020603050405020304" charset="0"/>
                <a:cs typeface="Times New Roman Regular" panose="02020603050405020304" charset="0"/>
              </a:rPr>
              <a:t> and Ensure </a:t>
            </a:r>
            <a:r>
              <a:rPr lang="en-US" sz="2000" b="1">
                <a:latin typeface="Times New Roman Bold" panose="02020603050405020304" charset="0"/>
                <a:cs typeface="Times New Roman Bold" panose="02020603050405020304" charset="0"/>
              </a:rPr>
              <a:t>expeditious action,</a:t>
            </a:r>
            <a:r>
              <a:rPr lang="en-US" sz="2000">
                <a:latin typeface="Times New Roman Regular" panose="02020603050405020304" charset="0"/>
                <a:cs typeface="Times New Roman Regular" panose="02020603050405020304" charset="0"/>
              </a:rPr>
              <a:t> well within the timeframes stipulated under the IT Rules 2021, and </a:t>
            </a:r>
            <a:r>
              <a:rPr lang="en-US" sz="2000" b="1">
                <a:latin typeface="Times New Roman Bold" panose="02020603050405020304" charset="0"/>
                <a:cs typeface="Times New Roman Bold" panose="02020603050405020304" charset="0"/>
              </a:rPr>
              <a:t>disable access to the content / information.</a:t>
            </a:r>
          </a:p>
          <a:p>
            <a:pPr marL="342900" indent="-342900" algn="just">
              <a:buFont typeface="Arial" panose="020B0604020202020204" pitchFamily="34" charset="0"/>
              <a:buChar char="•"/>
            </a:pPr>
            <a:endParaRPr lang="en-US" sz="2000" b="1">
              <a:latin typeface="Times New Roman Bold" panose="02020603050405020304" charset="0"/>
              <a:cs typeface="Times New Roman Bold" panose="02020603050405020304" charset="0"/>
            </a:endParaRPr>
          </a:p>
          <a:p>
            <a:pPr indent="0" algn="ctr">
              <a:buFont typeface="Arial" panose="020B0604020202020204" pitchFamily="34" charset="0"/>
              <a:buNone/>
            </a:pPr>
            <a:r>
              <a:rPr lang="en-US" sz="2000" b="1">
                <a:latin typeface="Times New Roman Bold" panose="02020603050405020304" charset="0"/>
                <a:cs typeface="Times New Roman Bold" panose="02020603050405020304" charset="0"/>
              </a:rPr>
              <a:t>March 15, 2024 Advisory by MeitY</a:t>
            </a:r>
          </a:p>
          <a:p>
            <a:pPr marL="342900" indent="-342900" algn="just">
              <a:buFont typeface="Arial" panose="020B0604020202020204" pitchFamily="34" charset="0"/>
              <a:buChar char="•"/>
            </a:pPr>
            <a:r>
              <a:rPr lang="en-US" sz="2000">
                <a:latin typeface="Times New Roman" panose="02020603050405020304" charset="0"/>
                <a:cs typeface="Times New Roman" panose="02020603050405020304" charset="0"/>
              </a:rPr>
              <a:t>As per the fresh advisory issued on March 15, 2024, MeitY emphasised the importance of labelling AI-generated content, particularly those susceptible to misuse in deepfake technology</a:t>
            </a:r>
          </a:p>
          <a:p>
            <a:pPr marL="342900" indent="-342900" algn="just">
              <a:buFont typeface="Arial" panose="020B0604020202020204" pitchFamily="34" charset="0"/>
              <a:buChar char="•"/>
            </a:pPr>
            <a:r>
              <a:rPr lang="en-US" sz="2000">
                <a:latin typeface="Times New Roman" panose="02020603050405020304" charset="0"/>
                <a:cs typeface="Times New Roman" panose="02020603050405020304" charset="0"/>
              </a:rPr>
              <a:t>The intermediaries are not required to submit an action taken-cum-status report either but are still required to comply with immediate effect. </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64770" y="0"/>
            <a:ext cx="12238990" cy="6855460"/>
            <a:chOff x="-47205" y="1924986"/>
            <a:chExt cx="8886406" cy="3256715"/>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924986"/>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380490" y="244475"/>
            <a:ext cx="10086975" cy="645160"/>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36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CURRENT REGULATORY REGIME</a:t>
            </a:r>
          </a:p>
        </p:txBody>
      </p:sp>
      <p:sp>
        <p:nvSpPr>
          <p:cNvPr id="3" name="Text Box 2"/>
          <p:cNvSpPr txBox="1"/>
          <p:nvPr/>
        </p:nvSpPr>
        <p:spPr>
          <a:xfrm>
            <a:off x="306705" y="889635"/>
            <a:ext cx="11579225" cy="5323205"/>
          </a:xfrm>
          <a:prstGeom prst="rect">
            <a:avLst/>
          </a:prstGeom>
          <a:noFill/>
        </p:spPr>
        <p:txBody>
          <a:bodyPr wrap="square" rtlCol="0">
            <a:spAutoFit/>
          </a:bodyPr>
          <a:lstStyle/>
          <a:p>
            <a:pPr marL="342900" indent="-342900" algn="just">
              <a:buFont typeface="Arial" panose="020B0604020202020204" pitchFamily="34" charset="0"/>
              <a:buChar char="•"/>
            </a:pPr>
            <a:r>
              <a:rPr lang="en-US" sz="2000">
                <a:latin typeface="Times New Roman" panose="02020603050405020304" charset="0"/>
                <a:cs typeface="Times New Roman" panose="02020603050405020304" charset="0"/>
              </a:rPr>
              <a:t>The new advisory highlights concerns over the negligence of intermediaries and platforms in implementing due diligence, as mandated by the existing IT Rules.</a:t>
            </a:r>
          </a:p>
          <a:p>
            <a:pPr marL="342900" indent="-342900" algn="just">
              <a:buFont typeface="Arial" panose="020B0604020202020204" pitchFamily="34" charset="0"/>
              <a:buChar char="•"/>
            </a:pPr>
            <a:r>
              <a:rPr lang="en-US" sz="2000">
                <a:latin typeface="Times New Roman" panose="02020603050405020304" charset="0"/>
                <a:cs typeface="Times New Roman" panose="02020603050405020304" charset="0"/>
              </a:rPr>
              <a:t>Every intermediary and platform is now mandated to ensure that AI-generated content, especially content susceptible to deepfake manipulation, is labelled accordingly.</a:t>
            </a:r>
          </a:p>
          <a:p>
            <a:pPr marL="342900" indent="-342900" algn="just">
              <a:buFont typeface="Arial" panose="020B0604020202020204" pitchFamily="34" charset="0"/>
              <a:buChar char="•"/>
            </a:pPr>
            <a:r>
              <a:rPr lang="en-US" sz="2000">
                <a:latin typeface="Times New Roman" panose="02020603050405020304" charset="0"/>
                <a:cs typeface="Times New Roman" panose="02020603050405020304" charset="0"/>
              </a:rPr>
              <a:t>Platforms are instructed to deploy AI models that prevent users from posting or sharing unlawful content.</a:t>
            </a:r>
          </a:p>
          <a:p>
            <a:pPr marL="342900" indent="-342900" algn="just">
              <a:buFont typeface="Arial" panose="020B0604020202020204" pitchFamily="34" charset="0"/>
              <a:buChar char="•"/>
            </a:pPr>
            <a:r>
              <a:rPr lang="en-US" sz="2000">
                <a:latin typeface="Times New Roman" panose="02020603050405020304" charset="0"/>
                <a:cs typeface="Times New Roman" panose="02020603050405020304" charset="0"/>
              </a:rPr>
              <a:t>The new advisory has advised intermediaries to either label, or embed the content with “unique metadata or identifier”. Content can be in the form of audio, visual, text or audio-visual.</a:t>
            </a:r>
          </a:p>
          <a:p>
            <a:pPr marL="342900" indent="-342900" algn="just">
              <a:buFont typeface="Arial" panose="020B0604020202020204" pitchFamily="34" charset="0"/>
              <a:buChar char="•"/>
            </a:pPr>
            <a:r>
              <a:rPr lang="en-US" sz="2000">
                <a:latin typeface="Times New Roman" panose="02020603050405020304" charset="0"/>
                <a:cs typeface="Times New Roman" panose="02020603050405020304" charset="0"/>
              </a:rPr>
              <a:t> MeitY also wants this label, metadata or unique identifier to identify content as artificially generated/modified/created, and that the intermediary’s computer resource has been used to make such modification. </a:t>
            </a:r>
          </a:p>
          <a:p>
            <a:pPr marL="342900" indent="-342900" algn="just">
              <a:buFont typeface="Arial" panose="020B0604020202020204" pitchFamily="34" charset="0"/>
              <a:buChar char="•"/>
            </a:pPr>
            <a:r>
              <a:rPr lang="en-US" sz="2000">
                <a:latin typeface="Times New Roman" panose="02020603050405020304" charset="0"/>
                <a:cs typeface="Times New Roman" panose="02020603050405020304" charset="0"/>
              </a:rPr>
              <a:t>It has been advised that any Intermediary either by itself or through its AI Technologies, do not permit any bias or discrimination or do not threaten the integrity of the electoral process.</a:t>
            </a:r>
          </a:p>
          <a:p>
            <a:pPr marL="342900" indent="-342900" algn="just">
              <a:buFont typeface="Arial" panose="020B0604020202020204" pitchFamily="34" charset="0"/>
              <a:buChar char="•"/>
            </a:pPr>
            <a:r>
              <a:rPr lang="en-US" sz="2000">
                <a:latin typeface="Times New Roman" panose="02020603050405020304" charset="0"/>
                <a:cs typeface="Times New Roman" panose="02020603050405020304" charset="0"/>
              </a:rPr>
              <a:t>AI Technologies which are undertested/unreliable should only be made available to Users after appropriately labelling the possibility of unreliability of the output. This may be done through the use of a “consent popup” or equivalent mechanisms.</a:t>
            </a:r>
          </a:p>
          <a:p>
            <a:pPr marL="342900" indent="-342900" algn="just">
              <a:buFont typeface="Arial" panose="020B0604020202020204" pitchFamily="34" charset="0"/>
              <a:buChar char="•"/>
            </a:pPr>
            <a:r>
              <a:rPr lang="en-US" sz="2000">
                <a:latin typeface="Times New Roman" panose="02020603050405020304" charset="0"/>
                <a:cs typeface="Times New Roman" panose="02020603050405020304" charset="0"/>
              </a:rPr>
              <a:t>Every Intermediary has to inform the users in their terms of service or user agreements (T&amp;C) about the consequences of dealing with unlawful information.</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64770" y="0"/>
            <a:ext cx="12238990" cy="6855460"/>
            <a:chOff x="-47205" y="1924986"/>
            <a:chExt cx="8886406" cy="3256715"/>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924986"/>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1" name="稻壳天启设计原创模板"/>
          <p:cNvSpPr txBox="1"/>
          <p:nvPr/>
        </p:nvSpPr>
        <p:spPr>
          <a:xfrm>
            <a:off x="1380490" y="244475"/>
            <a:ext cx="10086975" cy="583565"/>
          </a:xfrm>
          <a:prstGeom prst="rect">
            <a:avLst/>
          </a:prstGeom>
          <a:noFill/>
          <a:ln w="9525">
            <a:noFill/>
          </a:ln>
          <a:effectLst>
            <a:outerShdw blurRad="50800" dist="50800" dir="5400000" sx="1000" sy="1000" algn="ctr" rotWithShape="0">
              <a:srgbClr val="000000"/>
            </a:outerShdw>
          </a:effectLst>
        </p:spPr>
        <p:txBody>
          <a:bodyPr wrap="square" anchor="t">
            <a:spAutoFit/>
          </a:bodyPr>
          <a:lstStyle/>
          <a:p>
            <a:pPr algn="ctr">
              <a:buFont typeface="Arial" panose="020B0604020202020204" pitchFamily="34" charset="0"/>
            </a:pPr>
            <a:r>
              <a:rPr lang="en-US" altLang="zh-CN" sz="3200" b="1" dirty="0">
                <a:gradFill>
                  <a:gsLst>
                    <a:gs pos="58000">
                      <a:srgbClr val="8CD5DB"/>
                    </a:gs>
                    <a:gs pos="0">
                      <a:srgbClr val="7EBDA8"/>
                    </a:gs>
                    <a:gs pos="100000">
                      <a:srgbClr val="F6957C"/>
                    </a:gs>
                  </a:gsLst>
                  <a:lin ang="10800000" scaled="0"/>
                </a:gradFill>
                <a:latin typeface="Arial" panose="020B0604020202020204" pitchFamily="34" charset="0"/>
                <a:ea typeface="Arial" panose="020B0604020202020204" pitchFamily="34" charset="0"/>
              </a:rPr>
              <a:t>CURRENT REGULATORY REGIME</a:t>
            </a:r>
          </a:p>
        </p:txBody>
      </p:sp>
      <p:sp>
        <p:nvSpPr>
          <p:cNvPr id="3" name="Text Box 2"/>
          <p:cNvSpPr txBox="1"/>
          <p:nvPr/>
        </p:nvSpPr>
        <p:spPr>
          <a:xfrm>
            <a:off x="306705" y="828040"/>
            <a:ext cx="11579225" cy="5939155"/>
          </a:xfrm>
          <a:prstGeom prst="rect">
            <a:avLst/>
          </a:prstGeom>
          <a:noFill/>
        </p:spPr>
        <p:txBody>
          <a:bodyPr wrap="square" rtlCol="0">
            <a:spAutoFit/>
          </a:bodyPr>
          <a:lstStyle/>
          <a:p>
            <a:pPr indent="0" algn="ctr">
              <a:buFont typeface="Arial" panose="020B0604020202020204" pitchFamily="34" charset="0"/>
              <a:buNone/>
            </a:pPr>
            <a:r>
              <a:rPr lang="en-US" sz="1900" b="1">
                <a:latin typeface="Times New Roman Bold" panose="02020603050405020304" charset="0"/>
                <a:cs typeface="Times New Roman Bold" panose="02020603050405020304" charset="0"/>
              </a:rPr>
              <a:t>PROPOSED DIGITAL INDIA ACT</a:t>
            </a:r>
          </a:p>
          <a:p>
            <a:pPr marL="342900" indent="-342900" algn="just">
              <a:buFont typeface="Arial" panose="020B0604020202020204" pitchFamily="34" charset="0"/>
              <a:buChar char="•"/>
            </a:pPr>
            <a:r>
              <a:rPr lang="en-US" sz="1900">
                <a:latin typeface="Times New Roman" panose="02020603050405020304" charset="0"/>
                <a:cs typeface="Times New Roman" panose="02020603050405020304" charset="0"/>
              </a:rPr>
              <a:t>The DIA will replace the two-decade-old Information Technology Act of 2000 (IT Act), which no longer adequately addresses the challenges and opportunities presented by the dynamic growth of the internet and emerging technologies.</a:t>
            </a:r>
          </a:p>
          <a:p>
            <a:pPr marL="342900" indent="-342900" algn="just">
              <a:buFont typeface="Arial" panose="020B0604020202020204" pitchFamily="34" charset="0"/>
              <a:buChar char="•"/>
            </a:pPr>
            <a:r>
              <a:rPr lang="en-US" sz="1900">
                <a:latin typeface="Times New Roman" panose="02020603050405020304" charset="0"/>
                <a:cs typeface="Times New Roman" panose="02020603050405020304" charset="0"/>
              </a:rPr>
              <a:t>The DIA's framework will focus on key elements such as online safety, trust, and accountability, ensuring an open internet, and regulating new-age technologies like artificial intelligence and blockchain.</a:t>
            </a:r>
          </a:p>
          <a:p>
            <a:pPr marL="342900" indent="-342900" algn="just">
              <a:buFont typeface="Arial" panose="020B0604020202020204" pitchFamily="34" charset="0"/>
              <a:buChar char="•"/>
            </a:pPr>
            <a:r>
              <a:rPr lang="en-US" sz="1900">
                <a:latin typeface="Times New Roman" panose="02020603050405020304" charset="0"/>
                <a:cs typeface="Times New Roman" panose="02020603050405020304" charset="0"/>
              </a:rPr>
              <a:t>The DIA will work in conjunction with other related laws and policies, including the Digital Personal Data Protection Act, Digital India Act Rules, National Data Governance Policy, and amendments to the Indian Penal Code for Cyber Crimes.</a:t>
            </a:r>
          </a:p>
          <a:p>
            <a:pPr marL="342900" indent="-342900" algn="just">
              <a:buFont typeface="Arial" panose="020B0604020202020204" pitchFamily="34" charset="0"/>
              <a:buChar char="•"/>
            </a:pPr>
            <a:r>
              <a:rPr lang="en-US" sz="1900">
                <a:latin typeface="Times New Roman" panose="02020603050405020304" charset="0"/>
                <a:cs typeface="Times New Roman" panose="02020603050405020304" charset="0"/>
              </a:rPr>
              <a:t>the DIA will comprise issues like consumer protection, electronic contracts, digital signatures, online dispute resolution, and liability of intermediaries.</a:t>
            </a:r>
          </a:p>
          <a:p>
            <a:pPr marL="342900" indent="-342900" algn="just">
              <a:buFont typeface="Arial" panose="020B0604020202020204" pitchFamily="34" charset="0"/>
              <a:buChar char="•"/>
            </a:pPr>
            <a:r>
              <a:rPr lang="en-US" sz="1900">
                <a:latin typeface="Times New Roman" panose="02020603050405020304" charset="0"/>
                <a:cs typeface="Times New Roman" panose="02020603050405020304" charset="0"/>
              </a:rPr>
              <a:t>The rise of social media platforms and online content sharing has brought forth challenges related to misinformation, hate speech, cyberbullying, and defamation. The DIA will address these issues and regulate online content, establish mechanisms for content takedown, and hold intermediaries accountable for illegal or harmful content.</a:t>
            </a:r>
          </a:p>
          <a:p>
            <a:pPr marL="342900" indent="-342900" algn="just">
              <a:buFont typeface="Arial" panose="020B0604020202020204" pitchFamily="34" charset="0"/>
              <a:buChar char="•"/>
            </a:pPr>
            <a:r>
              <a:rPr lang="en-US" sz="1900">
                <a:latin typeface="Times New Roman" panose="02020603050405020304" charset="0"/>
                <a:cs typeface="Times New Roman" panose="02020603050405020304" charset="0"/>
              </a:rPr>
              <a:t>DIA will review the 'safe harbor' principle, which shields online platforms like Twitter and Facebook from accountability for user-generated content.</a:t>
            </a:r>
          </a:p>
          <a:p>
            <a:pPr marL="342900" indent="-342900" algn="just">
              <a:buFont typeface="Arial" panose="020B0604020202020204" pitchFamily="34" charset="0"/>
              <a:buChar char="•"/>
            </a:pPr>
            <a:r>
              <a:rPr lang="en-US" sz="1900">
                <a:latin typeface="Times New Roman" panose="02020603050405020304" charset="0"/>
                <a:cs typeface="Times New Roman" panose="02020603050405020304" charset="0"/>
              </a:rPr>
              <a:t>DIA mandates stringent Know Your Customer (KYC) requirements for wearable devices used in retail sales, with associated criminal law sanctions and penalties.</a:t>
            </a:r>
          </a:p>
          <a:p>
            <a:pPr marL="342900" indent="-342900" algn="just">
              <a:buFont typeface="Arial" panose="020B0604020202020204" pitchFamily="34" charset="0"/>
              <a:buChar char="•"/>
            </a:pPr>
            <a:endParaRPr lang="en-US" sz="1900">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flipH="1" flipV="1">
            <a:off x="0" y="-2448"/>
            <a:ext cx="2893180" cy="6858000"/>
          </a:xfrm>
          <a:prstGeom prst="rect">
            <a:avLst/>
          </a:prstGeom>
          <a:solidFill>
            <a:srgbClr val="D2E6E7">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Arial" panose="020B0604020202020204" pitchFamily="34" charset="0"/>
            </a:endParaRPr>
          </a:p>
        </p:txBody>
      </p:sp>
      <p:grpSp>
        <p:nvGrpSpPr>
          <p:cNvPr id="25" name="组合 24"/>
          <p:cNvGrpSpPr/>
          <p:nvPr/>
        </p:nvGrpSpPr>
        <p:grpSpPr>
          <a:xfrm>
            <a:off x="-64770" y="0"/>
            <a:ext cx="12238990" cy="6855460"/>
            <a:chOff x="-47205" y="1924986"/>
            <a:chExt cx="8886406" cy="3256715"/>
          </a:xfrm>
        </p:grpSpPr>
        <p:pic>
          <p:nvPicPr>
            <p:cNvPr id="26" name="稻壳天启设计原创模板"/>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7000" contrast="-76000"/>
                      </a14:imgEffect>
                    </a14:imgLayer>
                  </a14:imgProps>
                </a:ext>
                <a:ext uri="{28A0092B-C50C-407E-A947-70E740481C1C}">
                  <a14:useLocalDpi xmlns:a14="http://schemas.microsoft.com/office/drawing/2010/main" val="0"/>
                </a:ext>
              </a:extLst>
            </a:blip>
            <a:srcRect/>
            <a:stretch>
              <a:fillRect/>
            </a:stretch>
          </p:blipFill>
          <p:spPr>
            <a:xfrm rot="5400000" flipH="1">
              <a:off x="4252746" y="595246"/>
              <a:ext cx="286504" cy="8886405"/>
            </a:xfrm>
            <a:prstGeom prst="rect">
              <a:avLst/>
            </a:prstGeom>
          </p:spPr>
        </p:pic>
        <p:pic>
          <p:nvPicPr>
            <p:cNvPr id="45" name="图片 44"/>
            <p:cNvPicPr>
              <a:picLocks noChangeAspect="1"/>
            </p:cNvPicPr>
            <p:nvPr/>
          </p:nvPicPr>
          <p:blipFill rotWithShape="1">
            <a:blip r:embed="rId5">
              <a:lum bright="70000" contrast="-70000"/>
              <a:extLst>
                <a:ext uri="{28A0092B-C50C-407E-A947-70E740481C1C}">
                  <a14:useLocalDpi xmlns:a14="http://schemas.microsoft.com/office/drawing/2010/main" val="0"/>
                </a:ext>
              </a:extLst>
            </a:blip>
            <a:srcRect l="17232" t="2516" b="10227"/>
            <a:stretch>
              <a:fillRect/>
            </a:stretch>
          </p:blipFill>
          <p:spPr>
            <a:xfrm>
              <a:off x="1" y="1924986"/>
              <a:ext cx="8839200" cy="3069253"/>
            </a:xfrm>
            <a:prstGeom prst="rect">
              <a:avLst/>
            </a:prstGeom>
          </p:spPr>
        </p:pic>
      </p:grpSp>
      <p:grpSp>
        <p:nvGrpSpPr>
          <p:cNvPr id="9" name="组合 8"/>
          <p:cNvGrpSpPr/>
          <p:nvPr/>
        </p:nvGrpSpPr>
        <p:grpSpPr>
          <a:xfrm>
            <a:off x="5293642" y="2880636"/>
            <a:ext cx="283968" cy="229420"/>
            <a:chOff x="4366071" y="1408760"/>
            <a:chExt cx="212212" cy="171448"/>
          </a:xfrm>
          <a:solidFill>
            <a:schemeClr val="bg1"/>
          </a:solidFill>
        </p:grpSpPr>
        <p:sp>
          <p:nvSpPr>
            <p:cNvPr id="53" name="稻壳天启设计原创模板"/>
            <p:cNvSpPr>
              <a:spLocks noChangeArrowheads="1"/>
            </p:cNvSpPr>
            <p:nvPr/>
          </p:nvSpPr>
          <p:spPr bwMode="auto">
            <a:xfrm>
              <a:off x="4428415" y="1408760"/>
              <a:ext cx="87523" cy="86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4" name="稻壳天启设计原创模板"/>
            <p:cNvSpPr/>
            <p:nvPr/>
          </p:nvSpPr>
          <p:spPr bwMode="auto">
            <a:xfrm>
              <a:off x="4366071" y="1481895"/>
              <a:ext cx="212212" cy="98313"/>
            </a:xfrm>
            <a:custGeom>
              <a:avLst/>
              <a:gdLst>
                <a:gd name="T0" fmla="*/ 162 w 191"/>
                <a:gd name="T1" fmla="*/ 0 h 89"/>
                <a:gd name="T2" fmla="*/ 144 w 191"/>
                <a:gd name="T3" fmla="*/ 0 h 89"/>
                <a:gd name="T4" fmla="*/ 95 w 191"/>
                <a:gd name="T5" fmla="*/ 29 h 89"/>
                <a:gd name="T6" fmla="*/ 47 w 191"/>
                <a:gd name="T7" fmla="*/ 0 h 89"/>
                <a:gd name="T8" fmla="*/ 29 w 191"/>
                <a:gd name="T9" fmla="*/ 0 h 89"/>
                <a:gd name="T10" fmla="*/ 4 w 191"/>
                <a:gd name="T11" fmla="*/ 89 h 89"/>
                <a:gd name="T12" fmla="*/ 187 w 191"/>
                <a:gd name="T13" fmla="*/ 89 h 89"/>
                <a:gd name="T14" fmla="*/ 162 w 191"/>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89">
                  <a:moveTo>
                    <a:pt x="162" y="0"/>
                  </a:moveTo>
                  <a:cubicBezTo>
                    <a:pt x="144" y="0"/>
                    <a:pt x="144" y="0"/>
                    <a:pt x="144" y="0"/>
                  </a:cubicBezTo>
                  <a:cubicBezTo>
                    <a:pt x="134" y="17"/>
                    <a:pt x="116" y="29"/>
                    <a:pt x="95" y="29"/>
                  </a:cubicBezTo>
                  <a:cubicBezTo>
                    <a:pt x="75" y="29"/>
                    <a:pt x="57" y="17"/>
                    <a:pt x="47" y="0"/>
                  </a:cubicBezTo>
                  <a:cubicBezTo>
                    <a:pt x="29" y="0"/>
                    <a:pt x="29" y="0"/>
                    <a:pt x="29" y="0"/>
                  </a:cubicBezTo>
                  <a:cubicBezTo>
                    <a:pt x="0" y="0"/>
                    <a:pt x="4" y="60"/>
                    <a:pt x="4" y="89"/>
                  </a:cubicBezTo>
                  <a:cubicBezTo>
                    <a:pt x="187" y="89"/>
                    <a:pt x="187" y="89"/>
                    <a:pt x="187" y="89"/>
                  </a:cubicBezTo>
                  <a:cubicBezTo>
                    <a:pt x="187" y="60"/>
                    <a:pt x="191" y="0"/>
                    <a:pt x="1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grpSp>
        <p:nvGrpSpPr>
          <p:cNvPr id="10" name="组合 9"/>
          <p:cNvGrpSpPr/>
          <p:nvPr/>
        </p:nvGrpSpPr>
        <p:grpSpPr>
          <a:xfrm>
            <a:off x="6531523" y="2870209"/>
            <a:ext cx="250278" cy="250276"/>
            <a:chOff x="6575888" y="4019786"/>
            <a:chExt cx="187035" cy="187035"/>
          </a:xfrm>
          <a:solidFill>
            <a:schemeClr val="bg1"/>
          </a:solidFill>
        </p:grpSpPr>
        <p:sp>
          <p:nvSpPr>
            <p:cNvPr id="55" name="稻壳天启设计原创模板"/>
            <p:cNvSpPr/>
            <p:nvPr/>
          </p:nvSpPr>
          <p:spPr bwMode="auto">
            <a:xfrm>
              <a:off x="6605862" y="4104911"/>
              <a:ext cx="127088" cy="101910"/>
            </a:xfrm>
            <a:custGeom>
              <a:avLst/>
              <a:gdLst>
                <a:gd name="T0" fmla="*/ 0 w 106"/>
                <a:gd name="T1" fmla="*/ 0 h 85"/>
                <a:gd name="T2" fmla="*/ 0 w 106"/>
                <a:gd name="T3" fmla="*/ 85 h 85"/>
                <a:gd name="T4" fmla="*/ 36 w 106"/>
                <a:gd name="T5" fmla="*/ 85 h 85"/>
                <a:gd name="T6" fmla="*/ 36 w 106"/>
                <a:gd name="T7" fmla="*/ 24 h 85"/>
                <a:gd name="T8" fmla="*/ 70 w 106"/>
                <a:gd name="T9" fmla="*/ 24 h 85"/>
                <a:gd name="T10" fmla="*/ 70 w 106"/>
                <a:gd name="T11" fmla="*/ 85 h 85"/>
                <a:gd name="T12" fmla="*/ 106 w 106"/>
                <a:gd name="T13" fmla="*/ 85 h 85"/>
                <a:gd name="T14" fmla="*/ 106 w 106"/>
                <a:gd name="T15" fmla="*/ 0 h 85"/>
                <a:gd name="T16" fmla="*/ 0 w 106"/>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85">
                  <a:moveTo>
                    <a:pt x="0" y="0"/>
                  </a:moveTo>
                  <a:lnTo>
                    <a:pt x="0" y="85"/>
                  </a:lnTo>
                  <a:lnTo>
                    <a:pt x="36" y="85"/>
                  </a:lnTo>
                  <a:lnTo>
                    <a:pt x="36" y="24"/>
                  </a:lnTo>
                  <a:lnTo>
                    <a:pt x="70" y="24"/>
                  </a:lnTo>
                  <a:lnTo>
                    <a:pt x="70" y="85"/>
                  </a:lnTo>
                  <a:lnTo>
                    <a:pt x="106" y="85"/>
                  </a:lnTo>
                  <a:lnTo>
                    <a:pt x="106"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sp>
          <p:nvSpPr>
            <p:cNvPr id="56" name="稻壳天启设计原创模板"/>
            <p:cNvSpPr/>
            <p:nvPr/>
          </p:nvSpPr>
          <p:spPr bwMode="auto">
            <a:xfrm>
              <a:off x="6575888" y="4019786"/>
              <a:ext cx="187035" cy="87523"/>
            </a:xfrm>
            <a:custGeom>
              <a:avLst/>
              <a:gdLst>
                <a:gd name="T0" fmla="*/ 79 w 156"/>
                <a:gd name="T1" fmla="*/ 0 h 73"/>
                <a:gd name="T2" fmla="*/ 0 w 156"/>
                <a:gd name="T3" fmla="*/ 73 h 73"/>
                <a:gd name="T4" fmla="*/ 156 w 156"/>
                <a:gd name="T5" fmla="*/ 73 h 73"/>
                <a:gd name="T6" fmla="*/ 79 w 156"/>
                <a:gd name="T7" fmla="*/ 0 h 73"/>
              </a:gdLst>
              <a:ahLst/>
              <a:cxnLst>
                <a:cxn ang="0">
                  <a:pos x="T0" y="T1"/>
                </a:cxn>
                <a:cxn ang="0">
                  <a:pos x="T2" y="T3"/>
                </a:cxn>
                <a:cxn ang="0">
                  <a:pos x="T4" y="T5"/>
                </a:cxn>
                <a:cxn ang="0">
                  <a:pos x="T6" y="T7"/>
                </a:cxn>
              </a:cxnLst>
              <a:rect l="0" t="0" r="r" b="b"/>
              <a:pathLst>
                <a:path w="156" h="73">
                  <a:moveTo>
                    <a:pt x="79" y="0"/>
                  </a:moveTo>
                  <a:lnTo>
                    <a:pt x="0" y="73"/>
                  </a:lnTo>
                  <a:lnTo>
                    <a:pt x="156" y="73"/>
                  </a:lnTo>
                  <a:lnTo>
                    <a:pt x="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hangingPunct="0">
                <a:lnSpc>
                  <a:spcPct val="80000"/>
                </a:lnSpc>
                <a:spcBef>
                  <a:spcPts val="5500"/>
                </a:spcBef>
              </a:pPr>
              <a:endParaRPr lang="en-US" sz="160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endParaRPr>
            </a:p>
          </p:txBody>
        </p:sp>
      </p:grpSp>
      <p:sp>
        <p:nvSpPr>
          <p:cNvPr id="2" name="Text Box 1"/>
          <p:cNvSpPr txBox="1"/>
          <p:nvPr/>
        </p:nvSpPr>
        <p:spPr>
          <a:xfrm>
            <a:off x="2513330" y="1918335"/>
            <a:ext cx="7952105" cy="1198880"/>
          </a:xfrm>
          <a:prstGeom prst="rect">
            <a:avLst/>
          </a:prstGeom>
          <a:noFill/>
        </p:spPr>
        <p:txBody>
          <a:bodyPr wrap="square" rtlCol="0">
            <a:spAutoFit/>
          </a:bodyPr>
          <a:lstStyle/>
          <a:p>
            <a:pPr algn="ctr"/>
            <a:r>
              <a:rPr lang="en-US" sz="7200" b="1">
                <a:latin typeface="Times New Roman Bold" panose="02020603050405020304" charset="0"/>
                <a:cs typeface="Times New Roman Bold" panose="02020603050405020304" charset="0"/>
              </a:rPr>
              <a:t>THANK YOU!</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TotalTime>
  <Words>9919</Words>
  <Application>Microsoft Office PowerPoint</Application>
  <PresentationFormat>Widescreen</PresentationFormat>
  <Paragraphs>356</Paragraphs>
  <Slides>54</Slides>
  <Notes>48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Arial</vt:lpstr>
      <vt:lpstr>Calibri</vt:lpstr>
      <vt:lpstr>Times New Roman</vt:lpstr>
      <vt:lpstr>Times New Roman Bold</vt:lpstr>
      <vt:lpstr>Times New Roman Italic</vt:lpstr>
      <vt:lpstr>Times New Roman Regular</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AI FRAMEWORKS</vt:lpstr>
      <vt:lpstr>AI FRAMEWORKS</vt:lpstr>
      <vt:lpstr>AI FRAMEWORKS</vt:lpstr>
      <vt:lpstr>AI FRAMEWORKS</vt:lpstr>
      <vt:lpstr>CONTRACTS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Anand Bhushan</cp:lastModifiedBy>
  <cp:revision>25</cp:revision>
  <dcterms:created xsi:type="dcterms:W3CDTF">2024-04-05T05:28:39Z</dcterms:created>
  <dcterms:modified xsi:type="dcterms:W3CDTF">2025-09-05T06:22:05Z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1033-5.7.1.8092</vt:lpwstr>
  </property>
  <property fmtid="{D5CDD505-2E9C-101B-9397-08002B2CF9AE}" pid="3" name="ICV">
    <vt:lpwstr>560DF472A1B24B19A9EB7092CA104E80</vt:lpwstr>
  </property>
</Properties>
</file>